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62" r:id="rId2"/>
    <p:sldId id="328" r:id="rId3"/>
    <p:sldId id="256" r:id="rId4"/>
    <p:sldId id="337" r:id="rId5"/>
    <p:sldId id="338" r:id="rId6"/>
    <p:sldId id="350" r:id="rId7"/>
    <p:sldId id="346" r:id="rId8"/>
    <p:sldId id="339" r:id="rId9"/>
    <p:sldId id="340" r:id="rId10"/>
    <p:sldId id="349" r:id="rId11"/>
    <p:sldId id="345" r:id="rId12"/>
    <p:sldId id="347" r:id="rId13"/>
    <p:sldId id="257" r:id="rId14"/>
    <p:sldId id="302" r:id="rId15"/>
    <p:sldId id="303" r:id="rId16"/>
    <p:sldId id="304" r:id="rId17"/>
    <p:sldId id="322" r:id="rId18"/>
    <p:sldId id="329" r:id="rId19"/>
    <p:sldId id="330" r:id="rId20"/>
    <p:sldId id="331" r:id="rId21"/>
    <p:sldId id="332" r:id="rId22"/>
    <p:sldId id="333" r:id="rId23"/>
    <p:sldId id="312" r:id="rId24"/>
    <p:sldId id="258" r:id="rId25"/>
    <p:sldId id="313" r:id="rId26"/>
    <p:sldId id="314" r:id="rId27"/>
    <p:sldId id="315" r:id="rId28"/>
    <p:sldId id="316" r:id="rId29"/>
    <p:sldId id="317" r:id="rId30"/>
    <p:sldId id="318" r:id="rId31"/>
    <p:sldId id="319" r:id="rId32"/>
    <p:sldId id="320" r:id="rId33"/>
    <p:sldId id="321" r:id="rId34"/>
    <p:sldId id="280" r:id="rId35"/>
    <p:sldId id="334" r:id="rId36"/>
    <p:sldId id="335" r:id="rId37"/>
    <p:sldId id="336" r:id="rId38"/>
    <p:sldId id="279" r:id="rId3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8F8F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9" autoAdjust="0"/>
    <p:restoredTop sz="99834" autoAdjust="0"/>
  </p:normalViewPr>
  <p:slideViewPr>
    <p:cSldViewPr snapToGrid="0" snapToObjects="1">
      <p:cViewPr varScale="1">
        <p:scale>
          <a:sx n="66" d="100"/>
          <a:sy n="66" d="100"/>
        </p:scale>
        <p:origin x="2376" y="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4F4BF0-9874-864D-9B95-474533396EE0}" type="datetimeFigureOut">
              <a:rPr lang="en-US" smtClean="0"/>
              <a:t>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007F54-3F9D-454B-9F28-EEF189B1C5E9}" type="slidenum">
              <a:rPr lang="en-US" smtClean="0"/>
              <a:t>‹#›</a:t>
            </a:fld>
            <a:endParaRPr lang="en-US"/>
          </a:p>
        </p:txBody>
      </p:sp>
    </p:spTree>
    <p:extLst>
      <p:ext uri="{BB962C8B-B14F-4D97-AF65-F5344CB8AC3E}">
        <p14:creationId xmlns:p14="http://schemas.microsoft.com/office/powerpoint/2010/main" val="1892518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0B53-E132-BF43-BD60-E75250414D4A}" type="datetimeFigureOut">
              <a:rPr lang="en-US" smtClean="0"/>
              <a:t>1/9/2020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3AE4-1A60-9140-81DA-C0037AF41282}" type="slidenum">
              <a:rPr lang="en-US" smtClean="0"/>
              <a:t>‹#›</a:t>
            </a:fld>
            <a:endParaRPr lang="en-US"/>
          </a:p>
        </p:txBody>
      </p:sp>
    </p:spTree>
    <p:extLst>
      <p:ext uri="{BB962C8B-B14F-4D97-AF65-F5344CB8AC3E}">
        <p14:creationId xmlns:p14="http://schemas.microsoft.com/office/powerpoint/2010/main" val="33937196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BEF28-DB27-6D45-98EA-D89675C6190D}" type="slidenum">
              <a:rPr lang="en-US" smtClean="0"/>
              <a:t>2</a:t>
            </a:fld>
            <a:endParaRPr lang="en-US"/>
          </a:p>
        </p:txBody>
      </p:sp>
    </p:spTree>
    <p:extLst>
      <p:ext uri="{BB962C8B-B14F-4D97-AF65-F5344CB8AC3E}">
        <p14:creationId xmlns:p14="http://schemas.microsoft.com/office/powerpoint/2010/main" val="383387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CDBE5E-E482-3445-81D0-85B99B426003}"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03099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A08B7-8757-A74A-A68D-D244775AC87D}"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24111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EAC13-FBB3-B04F-9FBF-194561DA9D6E}"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57203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593DC-02BC-C546-BF83-E74CD617C334}"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42047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3EB15-AD4D-F646-805B-5E2636E15185}"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41759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1A5E8-1073-6F44-994D-AA227F1071A4}"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285377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37CFB-EA7B-1944-9CBE-02C7DF59C494}" type="datetime1">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86205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092496-9F3F-0A4F-AE6F-F0AA923C1E95}" type="datetime1">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84230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FDF07-FAEC-C74C-8693-4A831DA42B7C}" type="datetime1">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9948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68548-62D0-5642-96BD-7788E6AF0F54}"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44469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5424D-507F-8043-A4F7-A63F53F817EB}"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2315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39333"/>
            <a:ext cx="6172200" cy="885673"/>
          </a:xfrm>
          <a:prstGeom prst="rect">
            <a:avLst/>
          </a:prstGeom>
        </p:spPr>
        <p:txBody>
          <a:bodyPr vert="horz" lIns="91440" tIns="45720" rIns="91440" bIns="45720" rtlCol="0" anchor="ctr">
            <a:normAutofit/>
          </a:bodyPr>
          <a:lstStyle/>
          <a:p>
            <a:r>
              <a:rPr lang="en-US" dirty="0"/>
              <a:t>Click to edit Master title style		</a:t>
            </a:r>
          </a:p>
        </p:txBody>
      </p:sp>
      <p:sp>
        <p:nvSpPr>
          <p:cNvPr id="3" name="Text Placeholder 2"/>
          <p:cNvSpPr>
            <a:spLocks noGrp="1"/>
          </p:cNvSpPr>
          <p:nvPr>
            <p:ph type="body" idx="1"/>
          </p:nvPr>
        </p:nvSpPr>
        <p:spPr>
          <a:xfrm>
            <a:off x="450278" y="1499792"/>
            <a:ext cx="5933534" cy="6668427"/>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FEE4186-1F4E-B040-BE1D-2075CCAB9AE9}" type="datetime1">
              <a:rPr lang="en-US" smtClean="0"/>
              <a:t>1/9/2020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88EBE9D-EF06-9E49-9451-B427DBD8C0F9}" type="slidenum">
              <a:rPr lang="en-US" smtClean="0"/>
              <a:t>‹#›</a:t>
            </a:fld>
            <a:endParaRPr lang="en-US"/>
          </a:p>
        </p:txBody>
      </p:sp>
      <p:cxnSp>
        <p:nvCxnSpPr>
          <p:cNvPr id="8" name="Straight Connector 7"/>
          <p:cNvCxnSpPr/>
          <p:nvPr userDrawn="1"/>
        </p:nvCxnSpPr>
        <p:spPr>
          <a:xfrm>
            <a:off x="450278" y="1143934"/>
            <a:ext cx="5818350" cy="0"/>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09748" y="8584273"/>
            <a:ext cx="5974064" cy="0"/>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75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i="1" u="none" kern="1200">
          <a:solidFill>
            <a:srgbClr val="376092"/>
          </a:solidFill>
          <a:latin typeface="+mj-lt"/>
          <a:ea typeface="+mj-ea"/>
          <a:cs typeface="+mj-cs"/>
        </a:defRPr>
      </a:lvl1pPr>
    </p:titleStyle>
    <p:body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76674" cy="6685835"/>
          </a:xfrm>
          <a:prstGeom prst="rect">
            <a:avLst/>
          </a:prstGeom>
          <a:solidFill>
            <a:srgbClr val="F8F8F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265"/>
          <p:cNvSpPr txBox="1">
            <a:spLocks noChangeArrowheads="1"/>
          </p:cNvSpPr>
          <p:nvPr/>
        </p:nvSpPr>
        <p:spPr bwMode="auto">
          <a:xfrm>
            <a:off x="588963" y="5919788"/>
            <a:ext cx="6667500"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latin typeface="Californian FB"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dirty="0">
                <a:ln>
                  <a:noFill/>
                </a:ln>
                <a:solidFill>
                  <a:srgbClr val="FFFFFF"/>
                </a:solidFill>
                <a:effectLst/>
                <a:latin typeface="Corbel" charset="0"/>
                <a:ea typeface="ÇlÇr ñæí©" charset="0"/>
              </a:rPr>
              <a:t>Home Selling Guide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6" name="Picture 1"/>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2190613"/>
            <a:ext cx="6876674" cy="700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73794" y="3110225"/>
            <a:ext cx="4652804" cy="552666"/>
          </a:xfrm>
        </p:spPr>
        <p:txBody>
          <a:bodyPr/>
          <a:lstStyle/>
          <a:p>
            <a:r>
              <a:rPr lang="en-US" sz="2000" dirty="0">
                <a:latin typeface="Constantia"/>
                <a:cs typeface="Constantia"/>
              </a:rPr>
              <a:t>A Residential Redevelopment Company</a:t>
            </a:r>
          </a:p>
        </p:txBody>
      </p:sp>
      <p:sp>
        <p:nvSpPr>
          <p:cNvPr id="8" name="Text Box 265"/>
          <p:cNvSpPr txBox="1">
            <a:spLocks noChangeArrowheads="1"/>
          </p:cNvSpPr>
          <p:nvPr/>
        </p:nvSpPr>
        <p:spPr bwMode="auto">
          <a:xfrm>
            <a:off x="227520" y="7108724"/>
            <a:ext cx="6402960" cy="1411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latin typeface="Californian FB"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FFFFFF"/>
                </a:solidFill>
                <a:effectLst/>
                <a:latin typeface="Corbel" charset="0"/>
                <a:ea typeface="ÇlÇr ñæí©" charset="0"/>
              </a:rPr>
              <a:t>A Guide To Our Construction Relationship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rgbClr val="FFFFFF"/>
              </a:solidFill>
              <a:effectLst/>
              <a:latin typeface="Corbel"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ＭＳ Ｐゴシック" charset="0"/>
              </a:rPr>
              <a:t>www.buysellrentpropertysolutions.com</a:t>
            </a:r>
          </a:p>
        </p:txBody>
      </p:sp>
      <p:pic>
        <p:nvPicPr>
          <p:cNvPr id="9" name="Picture 8">
            <a:extLst>
              <a:ext uri="{FF2B5EF4-FFF2-40B4-BE49-F238E27FC236}">
                <a16:creationId xmlns:a16="http://schemas.microsoft.com/office/drawing/2014/main" id="{06745C81-9721-4369-8B57-DF79B6B665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64" y="970800"/>
            <a:ext cx="2611436" cy="1725507"/>
          </a:xfrm>
          <a:prstGeom prst="rect">
            <a:avLst/>
          </a:prstGeom>
          <a:noFill/>
          <a:ln>
            <a:noFill/>
          </a:ln>
        </p:spPr>
      </p:pic>
    </p:spTree>
    <p:extLst>
      <p:ext uri="{BB962C8B-B14F-4D97-AF65-F5344CB8AC3E}">
        <p14:creationId xmlns:p14="http://schemas.microsoft.com/office/powerpoint/2010/main" val="37972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10</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Luis Peralta</a:t>
            </a:r>
          </a:p>
          <a:p>
            <a:pPr indent="-228600"/>
            <a:r>
              <a:rPr lang="en-US" sz="1100" b="1" i="1" dirty="0">
                <a:solidFill>
                  <a:schemeClr val="accent3">
                    <a:lumMod val="50000"/>
                  </a:schemeClr>
                </a:solidFill>
              </a:rPr>
              <a:t>Contractor</a:t>
            </a:r>
          </a:p>
          <a:p>
            <a:pPr indent="-228600"/>
            <a:r>
              <a:rPr lang="en-US" sz="1100" b="1" i="1" dirty="0" err="1">
                <a:solidFill>
                  <a:schemeClr val="accent3">
                    <a:lumMod val="50000"/>
                  </a:schemeClr>
                </a:solidFill>
              </a:rPr>
              <a:t>Atl</a:t>
            </a:r>
            <a:r>
              <a:rPr lang="en-US" sz="1100" b="1" i="1" dirty="0">
                <a:solidFill>
                  <a:schemeClr val="accent3">
                    <a:lumMod val="50000"/>
                  </a:schemeClr>
                </a:solidFill>
              </a:rPr>
              <a:t> Inside Perimeter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7930403"/>
            <a:ext cx="1976336" cy="815608"/>
          </a:xfrm>
          <a:prstGeom prst="rect">
            <a:avLst/>
          </a:prstGeom>
          <a:noFill/>
        </p:spPr>
        <p:txBody>
          <a:bodyPr wrap="square" rtlCol="0">
            <a:spAutoFit/>
          </a:bodyPr>
          <a:lstStyle/>
          <a:p>
            <a:pPr indent="-228600"/>
            <a:r>
              <a:rPr lang="en-US" sz="1400" b="1" i="1" dirty="0">
                <a:solidFill>
                  <a:schemeClr val="accent3">
                    <a:lumMod val="50000"/>
                  </a:schemeClr>
                </a:solidFill>
              </a:rPr>
              <a:t>Russell Lowry</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North GA</a:t>
            </a:r>
          </a:p>
          <a:p>
            <a:pPr indent="-228600"/>
            <a:endParaRPr lang="en-US" sz="1100" b="1" i="1" dirty="0">
              <a:solidFill>
                <a:schemeClr val="accent3">
                  <a:lumMod val="50000"/>
                </a:schemeClr>
              </a:solidFill>
            </a:endParaRP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550132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Contractor</a:t>
            </a:r>
          </a:p>
          <a:p>
            <a:pPr indent="-228600"/>
            <a:r>
              <a:rPr lang="en-US" sz="1200" b="1" i="1" dirty="0">
                <a:solidFill>
                  <a:schemeClr val="accent3">
                    <a:lumMod val="50000"/>
                  </a:schemeClr>
                </a:solidFill>
              </a:rPr>
              <a:t>Location</a:t>
            </a:r>
          </a:p>
        </p:txBody>
      </p:sp>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8217634"/>
          </a:xfrm>
          <a:prstGeom prst="rect">
            <a:avLst/>
          </a:prstGeom>
        </p:spPr>
        <p:txBody>
          <a:bodyPr wrap="square">
            <a:spAutoFit/>
          </a:bodyPr>
          <a:lstStyle/>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Russell is a retired fireman and officer with a stellar 26-year service record as part of the Gwinnett County Fire Department. He has spent more than 20 years in the construction and remodeling business, focused on rehabbing homes and roof repair in the North GA market.   He is also a trained appraiser for residential real estate and brings a wealth of knowledge in assessing home value and ARV.</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15" name="Picture 14">
            <a:extLst>
              <a:ext uri="{FF2B5EF4-FFF2-40B4-BE49-F238E27FC236}">
                <a16:creationId xmlns:a16="http://schemas.microsoft.com/office/drawing/2014/main" id="{C64E481D-42D5-48BA-BE1E-405943B52677}"/>
              </a:ext>
            </a:extLst>
          </p:cNvPr>
          <p:cNvPicPr>
            <a:picLocks noChangeAspect="1"/>
          </p:cNvPicPr>
          <p:nvPr/>
        </p:nvPicPr>
        <p:blipFill>
          <a:blip r:embed="rId3"/>
          <a:stretch>
            <a:fillRect/>
          </a:stretch>
        </p:blipFill>
        <p:spPr>
          <a:xfrm>
            <a:off x="423033" y="6239617"/>
            <a:ext cx="1244761" cy="1703582"/>
          </a:xfrm>
          <a:prstGeom prst="rect">
            <a:avLst/>
          </a:prstGeom>
        </p:spPr>
      </p:pic>
    </p:spTree>
    <p:extLst>
      <p:ext uri="{BB962C8B-B14F-4D97-AF65-F5344CB8AC3E}">
        <p14:creationId xmlns:p14="http://schemas.microsoft.com/office/powerpoint/2010/main" val="320905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a:t>
            </a:r>
            <a:r>
              <a:rPr lang="en-US" sz="2800" dirty="0">
                <a:solidFill>
                  <a:schemeClr val="accent3">
                    <a:lumMod val="50000"/>
                  </a:schemeClr>
                </a:solidFill>
              </a:rPr>
              <a:t>Commercial Team</a:t>
            </a:r>
            <a:r>
              <a:rPr lang="en-US" dirty="0">
                <a:solidFill>
                  <a:schemeClr val="accent3">
                    <a:lumMod val="50000"/>
                  </a:schemeClr>
                </a:solidFill>
              </a:rPr>
              <a:t>	</a:t>
            </a:r>
          </a:p>
        </p:txBody>
      </p:sp>
      <p:sp>
        <p:nvSpPr>
          <p:cNvPr id="2" name="Slide Number Placeholder 1"/>
          <p:cNvSpPr>
            <a:spLocks noGrp="1"/>
          </p:cNvSpPr>
          <p:nvPr>
            <p:ph type="sldNum" sz="quarter" idx="12"/>
          </p:nvPr>
        </p:nvSpPr>
        <p:spPr/>
        <p:txBody>
          <a:bodyPr/>
          <a:lstStyle/>
          <a:p>
            <a:fld id="{A88EBE9D-EF06-9E49-9451-B427DBD8C0F9}" type="slidenum">
              <a:rPr lang="en-US" smtClean="0"/>
              <a:t>11</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Volesta Autry</a:t>
            </a:r>
          </a:p>
          <a:p>
            <a:pPr indent="-228600"/>
            <a:r>
              <a:rPr lang="en-US" sz="1100" b="1" i="1" dirty="0">
                <a:solidFill>
                  <a:schemeClr val="accent3">
                    <a:lumMod val="50000"/>
                  </a:schemeClr>
                </a:solidFill>
              </a:rPr>
              <a:t>Commercial Real Estate Broker, </a:t>
            </a:r>
            <a:r>
              <a:rPr lang="en-US" sz="1100" b="1" i="1" dirty="0" err="1">
                <a:solidFill>
                  <a:schemeClr val="accent3">
                    <a:lumMod val="50000"/>
                  </a:schemeClr>
                </a:solidFill>
              </a:rPr>
              <a:t>Treadstone</a:t>
            </a:r>
            <a:r>
              <a:rPr lang="en-US" sz="1100" b="1" i="1" dirty="0">
                <a:solidFill>
                  <a:schemeClr val="accent3">
                    <a:lumMod val="50000"/>
                  </a:schemeClr>
                </a:solidFill>
              </a:rPr>
              <a:t> </a:t>
            </a:r>
          </a:p>
        </p:txBody>
      </p:sp>
      <p:sp>
        <p:nvSpPr>
          <p:cNvPr id="14" name="Rectangle 13">
            <a:extLst>
              <a:ext uri="{FF2B5EF4-FFF2-40B4-BE49-F238E27FC236}">
                <a16:creationId xmlns:a16="http://schemas.microsoft.com/office/drawing/2014/main" id="{A472B7B1-B77B-4E73-B7F2-E6B18DFBF8AA}"/>
              </a:ext>
            </a:extLst>
          </p:cNvPr>
          <p:cNvSpPr/>
          <p:nvPr/>
        </p:nvSpPr>
        <p:spPr>
          <a:xfrm>
            <a:off x="1922585" y="1207047"/>
            <a:ext cx="4531096" cy="7294305"/>
          </a:xfrm>
          <a:prstGeom prst="rect">
            <a:avLst/>
          </a:prstGeom>
        </p:spPr>
        <p:txBody>
          <a:bodyPr wrap="square">
            <a:spAutoFit/>
          </a:bodyPr>
          <a:lstStyle/>
          <a:p>
            <a:r>
              <a:rPr lang="en-US" sz="1200" dirty="0"/>
              <a:t>With over 35 years in the commercial real estate industry, Volesta Autry has extensive experience in leasing, property management, asset management, marketing, budgeting and directing commercial property operations for retail, industrial, office and multi-family properties throughout the country.  She was promoted rapidly throughout her career based upon success in improving bottom-line financial results, strengthening management and leasing performance, and solving problems.  Volesta is a licensed real estate broker in Georgia, Alabama, and Florida and has a wide range of knowledge and experience in land brokerage, site selection, and consulting for commercial property owners and developers.</a:t>
            </a:r>
          </a:p>
          <a:p>
            <a:endParaRPr lang="en-US" sz="1200" dirty="0"/>
          </a:p>
          <a:p>
            <a:endParaRPr lang="en-US" sz="1200" dirty="0"/>
          </a:p>
          <a:p>
            <a:r>
              <a:rPr lang="en-US" sz="1200" dirty="0"/>
              <a:t>A seasoned, high-energy leader with a strong record of success in building marketing and sales organizations, cultivating key account relationships, developing sales skills in new hires, and delivering revenue results. Highly regarded for exceptional business acumen and outstanding consultative sales skills with C-suite prospects at Fortune 500 companies…specializing in multi-unit Apartment Complexes.  Excels at educating the marketplace on the value of implementing complex, robust technology products offering substantial ROI benefits. Decisive and engaging with a fierce determination to succeed; proven success in empowering and leading teams that meet and exceed goals.</a:t>
            </a:r>
          </a:p>
          <a:p>
            <a:endParaRPr lang="en-US" sz="1200" dirty="0"/>
          </a:p>
          <a:p>
            <a:endParaRPr lang="en-US" sz="1200" dirty="0"/>
          </a:p>
          <a:p>
            <a:endParaRPr lang="en-US" sz="1200" dirty="0"/>
          </a:p>
          <a:p>
            <a:r>
              <a:rPr lang="en-US" sz="1200" dirty="0"/>
              <a:t>Emily is ready to get to work to find the right home for you! She is a licensed real estate agent with Ansley Atlanta helping buyers and sellers in their real estate journey – whether you’re looking to buy a condo in a hip, intown neighborhood or sell a more traditional family home OTP.  She loves her home and wants you to love yours too! Contact me to discuss your unique needs.</a:t>
            </a:r>
          </a:p>
          <a:p>
            <a:endParaRPr lang="en-US" sz="1200" dirty="0"/>
          </a:p>
          <a:p>
            <a:endParaRPr lang="en-US" sz="1200" dirty="0"/>
          </a:p>
          <a:p>
            <a:endParaRPr lang="en-US" sz="1200" dirty="0"/>
          </a:p>
          <a:p>
            <a:endParaRPr lang="en-US" sz="1200" dirty="0"/>
          </a:p>
          <a:p>
            <a:endParaRPr lang="en-US" sz="1200" dirty="0"/>
          </a:p>
        </p:txBody>
      </p:sp>
      <p:pic>
        <p:nvPicPr>
          <p:cNvPr id="4" name="Picture 3">
            <a:extLst>
              <a:ext uri="{FF2B5EF4-FFF2-40B4-BE49-F238E27FC236}">
                <a16:creationId xmlns:a16="http://schemas.microsoft.com/office/drawing/2014/main" id="{12BC7455-E5B5-4C08-A0B1-5FE2FD8A86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319" y="1266025"/>
            <a:ext cx="1341443" cy="1722984"/>
          </a:xfrm>
          <a:prstGeom prst="rect">
            <a:avLst/>
          </a:prstGeom>
        </p:spPr>
      </p:pic>
      <p:sp>
        <p:nvSpPr>
          <p:cNvPr id="11" name="TextBox 10">
            <a:extLst>
              <a:ext uri="{FF2B5EF4-FFF2-40B4-BE49-F238E27FC236}">
                <a16:creationId xmlns:a16="http://schemas.microsoft.com/office/drawing/2014/main" id="{2D9F7F70-1F83-4B29-9963-B5C07103C936}"/>
              </a:ext>
            </a:extLst>
          </p:cNvPr>
          <p:cNvSpPr txBox="1"/>
          <p:nvPr/>
        </p:nvSpPr>
        <p:spPr>
          <a:xfrm>
            <a:off x="342899" y="7963127"/>
            <a:ext cx="2110933" cy="646331"/>
          </a:xfrm>
          <a:prstGeom prst="rect">
            <a:avLst/>
          </a:prstGeom>
          <a:noFill/>
        </p:spPr>
        <p:txBody>
          <a:bodyPr wrap="square" rtlCol="0">
            <a:spAutoFit/>
          </a:bodyPr>
          <a:lstStyle/>
          <a:p>
            <a:pPr indent="-228600"/>
            <a:r>
              <a:rPr lang="en-US" sz="1400" b="1" i="1" dirty="0">
                <a:solidFill>
                  <a:schemeClr val="accent3">
                    <a:lumMod val="50000"/>
                  </a:schemeClr>
                </a:solidFill>
              </a:rPr>
              <a:t>Emily Wheeler</a:t>
            </a:r>
          </a:p>
          <a:p>
            <a:pPr indent="-228600"/>
            <a:r>
              <a:rPr lang="en-US" sz="1100" b="1" i="1" dirty="0">
                <a:solidFill>
                  <a:schemeClr val="accent3">
                    <a:lumMod val="50000"/>
                  </a:schemeClr>
                </a:solidFill>
              </a:rPr>
              <a:t>Realtor, Off-Market &amp; </a:t>
            </a:r>
          </a:p>
          <a:p>
            <a:pPr indent="-228600"/>
            <a:r>
              <a:rPr lang="en-US" sz="1100" b="1" i="1" dirty="0">
                <a:solidFill>
                  <a:schemeClr val="accent3">
                    <a:lumMod val="50000"/>
                  </a:schemeClr>
                </a:solidFill>
              </a:rPr>
              <a:t>Wholesale Specialist</a:t>
            </a:r>
          </a:p>
        </p:txBody>
      </p:sp>
      <p:sp>
        <p:nvSpPr>
          <p:cNvPr id="15" name="TextBox 14">
            <a:extLst>
              <a:ext uri="{FF2B5EF4-FFF2-40B4-BE49-F238E27FC236}">
                <a16:creationId xmlns:a16="http://schemas.microsoft.com/office/drawing/2014/main" id="{76C86908-EE8C-4F8F-A53B-B18B789109E5}"/>
              </a:ext>
            </a:extLst>
          </p:cNvPr>
          <p:cNvSpPr txBox="1"/>
          <p:nvPr/>
        </p:nvSpPr>
        <p:spPr>
          <a:xfrm>
            <a:off x="342900" y="5436539"/>
            <a:ext cx="2110933" cy="646331"/>
          </a:xfrm>
          <a:prstGeom prst="rect">
            <a:avLst/>
          </a:prstGeom>
          <a:noFill/>
        </p:spPr>
        <p:txBody>
          <a:bodyPr wrap="square" rtlCol="0">
            <a:spAutoFit/>
          </a:bodyPr>
          <a:lstStyle/>
          <a:p>
            <a:pPr indent="-228600"/>
            <a:r>
              <a:rPr lang="en-US" sz="1400" b="1" i="1" dirty="0">
                <a:solidFill>
                  <a:schemeClr val="accent3">
                    <a:lumMod val="50000"/>
                  </a:schemeClr>
                </a:solidFill>
              </a:rPr>
              <a:t>Mary Beth Breen</a:t>
            </a:r>
          </a:p>
          <a:p>
            <a:pPr indent="-228600"/>
            <a:r>
              <a:rPr lang="en-US" sz="1100" b="1" i="1" dirty="0">
                <a:solidFill>
                  <a:schemeClr val="accent3">
                    <a:lumMod val="50000"/>
                  </a:schemeClr>
                </a:solidFill>
              </a:rPr>
              <a:t>Passive Income-</a:t>
            </a:r>
          </a:p>
          <a:p>
            <a:pPr indent="-228600"/>
            <a:r>
              <a:rPr lang="en-US" sz="1100" b="1" i="1" dirty="0">
                <a:solidFill>
                  <a:schemeClr val="accent3">
                    <a:lumMod val="50000"/>
                  </a:schemeClr>
                </a:solidFill>
              </a:rPr>
              <a:t>Multi-Unit Specialist</a:t>
            </a:r>
          </a:p>
        </p:txBody>
      </p:sp>
      <p:pic>
        <p:nvPicPr>
          <p:cNvPr id="8" name="Picture 7">
            <a:extLst>
              <a:ext uri="{FF2B5EF4-FFF2-40B4-BE49-F238E27FC236}">
                <a16:creationId xmlns:a16="http://schemas.microsoft.com/office/drawing/2014/main" id="{3DE9A66B-9FD0-48C5-AA4E-A93E1A719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047" y="3741142"/>
            <a:ext cx="1351599" cy="1686795"/>
          </a:xfrm>
          <a:prstGeom prst="rect">
            <a:avLst/>
          </a:prstGeom>
        </p:spPr>
      </p:pic>
      <p:pic>
        <p:nvPicPr>
          <p:cNvPr id="3" name="Picture 2">
            <a:extLst>
              <a:ext uri="{FF2B5EF4-FFF2-40B4-BE49-F238E27FC236}">
                <a16:creationId xmlns:a16="http://schemas.microsoft.com/office/drawing/2014/main" id="{DCCEF8F4-A0C0-4FFD-9BFB-0572F5D903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810" y="6233930"/>
            <a:ext cx="1367983" cy="1654244"/>
          </a:xfrm>
          <a:prstGeom prst="rect">
            <a:avLst/>
          </a:prstGeom>
        </p:spPr>
      </p:pic>
    </p:spTree>
    <p:extLst>
      <p:ext uri="{BB962C8B-B14F-4D97-AF65-F5344CB8AC3E}">
        <p14:creationId xmlns:p14="http://schemas.microsoft.com/office/powerpoint/2010/main" val="339647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Preferred Vendors	</a:t>
            </a:r>
          </a:p>
        </p:txBody>
      </p:sp>
      <p:sp>
        <p:nvSpPr>
          <p:cNvPr id="2" name="Slide Number Placeholder 1"/>
          <p:cNvSpPr>
            <a:spLocks noGrp="1"/>
          </p:cNvSpPr>
          <p:nvPr>
            <p:ph type="sldNum" sz="quarter" idx="12"/>
          </p:nvPr>
        </p:nvSpPr>
        <p:spPr/>
        <p:txBody>
          <a:bodyPr/>
          <a:lstStyle/>
          <a:p>
            <a:fld id="{A88EBE9D-EF06-9E49-9451-B427DBD8C0F9}" type="slidenum">
              <a:rPr lang="en-US" smtClean="0"/>
              <a:t>12</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1278158"/>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Dave Hess</a:t>
            </a:r>
          </a:p>
          <a:p>
            <a:pPr indent="-228600"/>
            <a:r>
              <a:rPr lang="en-US" sz="1100" b="1" i="1" dirty="0">
                <a:solidFill>
                  <a:schemeClr val="accent3">
                    <a:lumMod val="50000"/>
                  </a:schemeClr>
                </a:solidFill>
              </a:rPr>
              <a:t>Pro Manager</a:t>
            </a:r>
          </a:p>
          <a:p>
            <a:pPr indent="-228600"/>
            <a:r>
              <a:rPr lang="en-US" sz="1100" b="1" i="1" dirty="0">
                <a:solidFill>
                  <a:schemeClr val="accent3">
                    <a:lumMod val="50000"/>
                  </a:schemeClr>
                </a:solidFill>
              </a:rPr>
              <a:t>Home Depot</a:t>
            </a: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4245649"/>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James</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10433625"/>
          </a:xfrm>
          <a:prstGeom prst="rect">
            <a:avLst/>
          </a:prstGeom>
        </p:spPr>
        <p:txBody>
          <a:bodyPr wrap="square">
            <a:spAutoFit/>
          </a:bodyPr>
          <a:lstStyle/>
          <a:p>
            <a:r>
              <a:rPr lang="en-US" sz="1200" dirty="0">
                <a:solidFill>
                  <a:srgbClr val="FF0000"/>
                </a:solidFill>
              </a:rPr>
              <a:t>Home Depot - Hardware and Supplies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Paint</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Landscape</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Retaining Walls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Countertops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Flooring</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Siding</a:t>
            </a:r>
          </a:p>
          <a:p>
            <a:endParaRPr lang="en-US" sz="1200" dirty="0"/>
          </a:p>
          <a:p>
            <a:endParaRPr lang="en-US" sz="1200" dirty="0"/>
          </a:p>
          <a:p>
            <a:endParaRPr lang="en-US" sz="1200" dirty="0"/>
          </a:p>
          <a:p>
            <a:endParaRPr lang="en-US" sz="1200" dirty="0"/>
          </a:p>
          <a:p>
            <a:r>
              <a:rPr lang="en-US" sz="1200" dirty="0">
                <a:solidFill>
                  <a:srgbClr val="FF0000"/>
                </a:solidFill>
              </a:rPr>
              <a:t>Roof</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Drywall</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5" name="TextBox 14">
            <a:extLst>
              <a:ext uri="{FF2B5EF4-FFF2-40B4-BE49-F238E27FC236}">
                <a16:creationId xmlns:a16="http://schemas.microsoft.com/office/drawing/2014/main" id="{7DBA80A5-FE06-48C6-9E96-E8A7301A7FBE}"/>
              </a:ext>
            </a:extLst>
          </p:cNvPr>
          <p:cNvSpPr txBox="1"/>
          <p:nvPr/>
        </p:nvSpPr>
        <p:spPr>
          <a:xfrm>
            <a:off x="342900" y="1985166"/>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Sun</a:t>
            </a:r>
          </a:p>
          <a:p>
            <a:pPr indent="-228600"/>
            <a:r>
              <a:rPr lang="en-US" sz="1100" b="1" i="1" dirty="0">
                <a:solidFill>
                  <a:schemeClr val="accent3">
                    <a:lumMod val="50000"/>
                  </a:schemeClr>
                </a:solidFill>
              </a:rPr>
              <a:t>Sales</a:t>
            </a:r>
          </a:p>
          <a:p>
            <a:pPr indent="-228600"/>
            <a:r>
              <a:rPr lang="en-US" sz="1100" b="1" i="1" dirty="0">
                <a:solidFill>
                  <a:schemeClr val="accent3">
                    <a:lumMod val="50000"/>
                  </a:schemeClr>
                </a:solidFill>
              </a:rPr>
              <a:t>Sherwin Williams</a:t>
            </a:r>
          </a:p>
        </p:txBody>
      </p:sp>
      <p:sp>
        <p:nvSpPr>
          <p:cNvPr id="16" name="TextBox 15">
            <a:extLst>
              <a:ext uri="{FF2B5EF4-FFF2-40B4-BE49-F238E27FC236}">
                <a16:creationId xmlns:a16="http://schemas.microsoft.com/office/drawing/2014/main" id="{46A340FA-FF20-4507-B69F-79B22EE1885B}"/>
              </a:ext>
            </a:extLst>
          </p:cNvPr>
          <p:cNvSpPr txBox="1"/>
          <p:nvPr/>
        </p:nvSpPr>
        <p:spPr>
          <a:xfrm>
            <a:off x="342900" y="2731417"/>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Eddie Lee</a:t>
            </a:r>
          </a:p>
          <a:p>
            <a:pPr indent="-228600"/>
            <a:r>
              <a:rPr lang="en-US" sz="1100" b="1" i="1" dirty="0">
                <a:solidFill>
                  <a:schemeClr val="accent3">
                    <a:lumMod val="50000"/>
                  </a:schemeClr>
                </a:solidFill>
              </a:rPr>
              <a:t>Owner</a:t>
            </a:r>
          </a:p>
          <a:p>
            <a:pPr indent="-228600"/>
            <a:r>
              <a:rPr lang="en-US" sz="1100" b="1" i="1" dirty="0">
                <a:solidFill>
                  <a:schemeClr val="accent3">
                    <a:lumMod val="50000"/>
                  </a:schemeClr>
                </a:solidFill>
              </a:rPr>
              <a:t>Lawn Ninja</a:t>
            </a:r>
          </a:p>
        </p:txBody>
      </p:sp>
      <p:sp>
        <p:nvSpPr>
          <p:cNvPr id="17" name="TextBox 16">
            <a:extLst>
              <a:ext uri="{FF2B5EF4-FFF2-40B4-BE49-F238E27FC236}">
                <a16:creationId xmlns:a16="http://schemas.microsoft.com/office/drawing/2014/main" id="{F2240276-21BA-4AF7-A0AA-4829FEE0920D}"/>
              </a:ext>
            </a:extLst>
          </p:cNvPr>
          <p:cNvSpPr txBox="1"/>
          <p:nvPr/>
        </p:nvSpPr>
        <p:spPr>
          <a:xfrm>
            <a:off x="342900" y="3488533"/>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Justino </a:t>
            </a:r>
            <a:r>
              <a:rPr lang="en-US" sz="1400" b="1" i="1" dirty="0" err="1">
                <a:solidFill>
                  <a:schemeClr val="accent3">
                    <a:lumMod val="50000"/>
                  </a:schemeClr>
                </a:solidFill>
              </a:rPr>
              <a:t>Castanon</a:t>
            </a:r>
            <a:endParaRPr lang="en-US" sz="1400" b="1" i="1" dirty="0">
              <a:solidFill>
                <a:schemeClr val="accent3">
                  <a:lumMod val="50000"/>
                </a:schemeClr>
              </a:solidFill>
            </a:endParaRPr>
          </a:p>
          <a:p>
            <a:pPr indent="-228600"/>
            <a:r>
              <a:rPr lang="en-US" sz="1100" b="1" i="1" dirty="0">
                <a:solidFill>
                  <a:schemeClr val="accent3">
                    <a:lumMod val="50000"/>
                  </a:schemeClr>
                </a:solidFill>
              </a:rPr>
              <a:t>Owner</a:t>
            </a:r>
          </a:p>
          <a:p>
            <a:pPr indent="-228600"/>
            <a:r>
              <a:rPr lang="en-US" sz="1100" b="1" i="1" dirty="0">
                <a:solidFill>
                  <a:schemeClr val="accent3">
                    <a:lumMod val="50000"/>
                  </a:schemeClr>
                </a:solidFill>
              </a:rPr>
              <a:t>Stone Co.</a:t>
            </a:r>
          </a:p>
        </p:txBody>
      </p:sp>
      <p:sp>
        <p:nvSpPr>
          <p:cNvPr id="20" name="TextBox 19">
            <a:extLst>
              <a:ext uri="{FF2B5EF4-FFF2-40B4-BE49-F238E27FC236}">
                <a16:creationId xmlns:a16="http://schemas.microsoft.com/office/drawing/2014/main" id="{8992227A-8A0C-448E-B6C0-AA7AC4F9BF71}"/>
              </a:ext>
            </a:extLst>
          </p:cNvPr>
          <p:cNvSpPr txBox="1"/>
          <p:nvPr/>
        </p:nvSpPr>
        <p:spPr>
          <a:xfrm>
            <a:off x="333234" y="5755388"/>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1" name="TextBox 20">
            <a:extLst>
              <a:ext uri="{FF2B5EF4-FFF2-40B4-BE49-F238E27FC236}">
                <a16:creationId xmlns:a16="http://schemas.microsoft.com/office/drawing/2014/main" id="{8ABCC721-D265-4692-9F17-63EE63A5C490}"/>
              </a:ext>
            </a:extLst>
          </p:cNvPr>
          <p:cNvSpPr txBox="1"/>
          <p:nvPr/>
        </p:nvSpPr>
        <p:spPr>
          <a:xfrm>
            <a:off x="342900" y="654240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2" name="TextBox 21">
            <a:extLst>
              <a:ext uri="{FF2B5EF4-FFF2-40B4-BE49-F238E27FC236}">
                <a16:creationId xmlns:a16="http://schemas.microsoft.com/office/drawing/2014/main" id="{203D8062-79D9-4933-8958-6C15F1DE5600}"/>
              </a:ext>
            </a:extLst>
          </p:cNvPr>
          <p:cNvSpPr txBox="1"/>
          <p:nvPr/>
        </p:nvSpPr>
        <p:spPr>
          <a:xfrm>
            <a:off x="342900" y="7323591"/>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3" name="TextBox 22">
            <a:extLst>
              <a:ext uri="{FF2B5EF4-FFF2-40B4-BE49-F238E27FC236}">
                <a16:creationId xmlns:a16="http://schemas.microsoft.com/office/drawing/2014/main" id="{6C3BCCC6-840F-4B96-9597-BA81BFA16663}"/>
              </a:ext>
            </a:extLst>
          </p:cNvPr>
          <p:cNvSpPr txBox="1"/>
          <p:nvPr/>
        </p:nvSpPr>
        <p:spPr>
          <a:xfrm>
            <a:off x="333234" y="5009137"/>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Tree>
    <p:extLst>
      <p:ext uri="{BB962C8B-B14F-4D97-AF65-F5344CB8AC3E}">
        <p14:creationId xmlns:p14="http://schemas.microsoft.com/office/powerpoint/2010/main" val="305144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001" y="339333"/>
            <a:ext cx="5862510" cy="885673"/>
          </a:xfrm>
        </p:spPr>
        <p:txBody>
          <a:bodyPr>
            <a:normAutofit/>
          </a:bodyPr>
          <a:lstStyle/>
          <a:p>
            <a:pPr algn="r"/>
            <a:r>
              <a:rPr lang="en-US" dirty="0">
                <a:solidFill>
                  <a:schemeClr val="accent3">
                    <a:lumMod val="50000"/>
                  </a:schemeClr>
                </a:solidFill>
              </a:rPr>
              <a:t>Our Mission</a:t>
            </a:r>
          </a:p>
        </p:txBody>
      </p:sp>
      <p:sp>
        <p:nvSpPr>
          <p:cNvPr id="5" name="Content Placeholder 2"/>
          <p:cNvSpPr txBox="1">
            <a:spLocks/>
          </p:cNvSpPr>
          <p:nvPr/>
        </p:nvSpPr>
        <p:spPr>
          <a:xfrm>
            <a:off x="444889" y="5861727"/>
            <a:ext cx="5838733" cy="13806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dirty="0"/>
              <a:t>When a passion for real estate is combined with talented individuals who have an uncompromising drive to succeed, amazing things will happen. At </a:t>
            </a:r>
            <a:r>
              <a:rPr lang="en-US" dirty="0">
                <a:solidFill>
                  <a:schemeClr val="accent3">
                    <a:lumMod val="50000"/>
                  </a:schemeClr>
                </a:solidFill>
              </a:rPr>
              <a:t>Buy Sell Rent Property Solutions</a:t>
            </a:r>
            <a:r>
              <a:rPr lang="en-US" dirty="0"/>
              <a:t>, it’s our goal to not only have a positive effect on our families, and ourselves but also to inspire, motivate and create lasting change in everyone we encounter. We will treat our clients and team members with respect at all times. Our company will dedicate itself to everlasting education and professional growth that will make the leaders of tomorrow.</a:t>
            </a:r>
          </a:p>
          <a:p>
            <a:endParaRPr lang="en-US" dirty="0"/>
          </a:p>
          <a:p>
            <a:endParaRPr lang="en-US" dirty="0"/>
          </a:p>
          <a:p>
            <a:endParaRPr lang="en-US" dirty="0"/>
          </a:p>
          <a:p>
            <a:endParaRPr lang="en-US" sz="1300" dirty="0"/>
          </a:p>
        </p:txBody>
      </p:sp>
      <p:sp>
        <p:nvSpPr>
          <p:cNvPr id="3" name="Slide Number Placeholder 2"/>
          <p:cNvSpPr>
            <a:spLocks noGrp="1"/>
          </p:cNvSpPr>
          <p:nvPr>
            <p:ph type="sldNum" sz="quarter" idx="12"/>
          </p:nvPr>
        </p:nvSpPr>
        <p:spPr/>
        <p:txBody>
          <a:bodyPr/>
          <a:lstStyle/>
          <a:p>
            <a:fld id="{A88EBE9D-EF06-9E49-9451-B427DBD8C0F9}" type="slidenum">
              <a:rPr lang="en-US" smtClean="0"/>
              <a:t>13</a:t>
            </a:fld>
            <a:endParaRPr lang="en-US"/>
          </a:p>
        </p:txBody>
      </p:sp>
      <p:pic>
        <p:nvPicPr>
          <p:cNvPr id="6" name="Picture 5">
            <a:extLst>
              <a:ext uri="{FF2B5EF4-FFF2-40B4-BE49-F238E27FC236}">
                <a16:creationId xmlns:a16="http://schemas.microsoft.com/office/drawing/2014/main" id="{FA62E428-BB7F-4225-86F0-8EF2854EF973}"/>
              </a:ext>
            </a:extLst>
          </p:cNvPr>
          <p:cNvPicPr>
            <a:picLocks noChangeAspect="1"/>
          </p:cNvPicPr>
          <p:nvPr/>
        </p:nvPicPr>
        <p:blipFill>
          <a:blip r:embed="rId2"/>
          <a:stretch>
            <a:fillRect/>
          </a:stretch>
        </p:blipFill>
        <p:spPr>
          <a:xfrm>
            <a:off x="418810" y="209029"/>
            <a:ext cx="1503775" cy="925400"/>
          </a:xfrm>
          <a:prstGeom prst="rect">
            <a:avLst/>
          </a:prstGeom>
        </p:spPr>
      </p:pic>
      <p:pic>
        <p:nvPicPr>
          <p:cNvPr id="8" name="Picture 7">
            <a:extLst>
              <a:ext uri="{FF2B5EF4-FFF2-40B4-BE49-F238E27FC236}">
                <a16:creationId xmlns:a16="http://schemas.microsoft.com/office/drawing/2014/main" id="{4E69BEBE-82BC-429C-9D44-2F0D09B7B9B1}"/>
              </a:ext>
            </a:extLst>
          </p:cNvPr>
          <p:cNvPicPr>
            <a:picLocks noChangeAspect="1"/>
          </p:cNvPicPr>
          <p:nvPr/>
        </p:nvPicPr>
        <p:blipFill>
          <a:blip r:embed="rId3"/>
          <a:stretch>
            <a:fillRect/>
          </a:stretch>
        </p:blipFill>
        <p:spPr>
          <a:xfrm>
            <a:off x="845820" y="2137094"/>
            <a:ext cx="4777740" cy="3185160"/>
          </a:xfrm>
          <a:prstGeom prst="rect">
            <a:avLst/>
          </a:prstGeom>
        </p:spPr>
      </p:pic>
      <p:sp>
        <p:nvSpPr>
          <p:cNvPr id="7" name="Content Placeholder 2">
            <a:extLst>
              <a:ext uri="{FF2B5EF4-FFF2-40B4-BE49-F238E27FC236}">
                <a16:creationId xmlns:a16="http://schemas.microsoft.com/office/drawing/2014/main" id="{FCFEF2D2-00DC-46F9-A3E1-61DBD30448B1}"/>
              </a:ext>
            </a:extLst>
          </p:cNvPr>
          <p:cNvSpPr txBox="1">
            <a:spLocks/>
          </p:cNvSpPr>
          <p:nvPr/>
        </p:nvSpPr>
        <p:spPr>
          <a:xfrm>
            <a:off x="456779" y="1446753"/>
            <a:ext cx="5814956" cy="13806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sz="1800" dirty="0"/>
              <a:t>“Making your neighborhood beautiful one house at a time.”</a:t>
            </a: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68697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1" cy="885673"/>
          </a:xfrm>
        </p:spPr>
        <p:txBody>
          <a:bodyPr>
            <a:normAutofit/>
          </a:bodyPr>
          <a:lstStyle/>
          <a:p>
            <a:pPr algn="r"/>
            <a:r>
              <a:rPr lang="en-US" sz="2000" dirty="0">
                <a:solidFill>
                  <a:schemeClr val="accent3">
                    <a:lumMod val="50000"/>
                  </a:schemeClr>
                </a:solidFill>
              </a:rPr>
              <a:t>Short &amp; Long Term Renovation Goals</a:t>
            </a:r>
          </a:p>
        </p:txBody>
      </p:sp>
      <p:sp>
        <p:nvSpPr>
          <p:cNvPr id="5" name="Content Placeholder 2"/>
          <p:cNvSpPr txBox="1">
            <a:spLocks/>
          </p:cNvSpPr>
          <p:nvPr/>
        </p:nvSpPr>
        <p:spPr>
          <a:xfrm>
            <a:off x="456777" y="1319518"/>
            <a:ext cx="5838733" cy="2564330"/>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0000"/>
              </a:lnSpc>
            </a:pPr>
            <a:r>
              <a:rPr lang="en-US" dirty="0"/>
              <a:t>As well-established real estate professionals, we are in this business for the long haul. We place a high priority on developing long-term relationships with our customers and our contractors so that we all achieve our goals.</a:t>
            </a:r>
          </a:p>
          <a:p>
            <a:pPr algn="just">
              <a:spcBef>
                <a:spcPts val="0"/>
              </a:spcBef>
            </a:pPr>
            <a:r>
              <a:rPr lang="en-US" dirty="0"/>
              <a:t> </a:t>
            </a:r>
          </a:p>
          <a:p>
            <a:pPr algn="just">
              <a:lnSpc>
                <a:spcPct val="110000"/>
              </a:lnSpc>
            </a:pPr>
            <a:r>
              <a:rPr lang="en-US" sz="1300" b="1" dirty="0">
                <a:solidFill>
                  <a:schemeClr val="accent3">
                    <a:lumMod val="50000"/>
                  </a:schemeClr>
                </a:solidFill>
              </a:rPr>
              <a:t>SHORT TERM GOALS </a:t>
            </a:r>
          </a:p>
          <a:p>
            <a:pPr algn="just">
              <a:lnSpc>
                <a:spcPct val="120000"/>
              </a:lnSpc>
              <a:spcBef>
                <a:spcPts val="0"/>
              </a:spcBef>
            </a:pPr>
            <a:r>
              <a:rPr lang="en-US" dirty="0"/>
              <a:t>Our short term goal is to aggressively expand the presence of our business in surrounding markets. Each year for the past 10 years we have surpassed our residential redevelopment goals. Our current annual projection is to renovate one or more homes a month and acquire a new rental property. Rehab budgets on our projects range anywhere from $5,000 on a rental property to $250,000 on a full rehab. Typical project timeframes generally run from 3-6 months. Our goal is to turn around our projects at a rapid pace so we can get paid as quickly as possible and use those profits to immediately start on the next rehab. This ensures that we and our contractor teams have a steady supply of work.</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6" name="Text Box 1159"/>
          <p:cNvSpPr txBox="1">
            <a:spLocks noChangeAspect="1" noChangeArrowheads="1"/>
          </p:cNvSpPr>
          <p:nvPr/>
        </p:nvSpPr>
        <p:spPr bwMode="auto">
          <a:xfrm>
            <a:off x="554804" y="3941213"/>
            <a:ext cx="5654403" cy="1804417"/>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73152" rIns="91440" bIns="137160" anchor="t" anchorCtr="0" upright="1">
            <a:noAutofit/>
          </a:bodyPr>
          <a:lstStyle/>
          <a:p>
            <a:pPr marL="137160" marR="0" indent="-137160" algn="ctr">
              <a:lnSpc>
                <a:spcPct val="120000"/>
              </a:lnSpc>
              <a:spcBef>
                <a:spcPts val="0"/>
              </a:spcBef>
              <a:spcAft>
                <a:spcPts val="1200"/>
              </a:spcAft>
            </a:pPr>
            <a:r>
              <a:rPr lang="en-US" sz="1150" b="1" dirty="0">
                <a:solidFill>
                  <a:srgbClr val="FFFFFF"/>
                </a:solidFill>
                <a:effectLst/>
                <a:latin typeface="Constantia"/>
                <a:ea typeface="Cambria"/>
                <a:cs typeface="TimesNewRomanPS-BoldMT"/>
              </a:rPr>
              <a:t> </a:t>
            </a:r>
            <a:r>
              <a:rPr lang="en-US" sz="1150" dirty="0">
                <a:latin typeface="Cambria"/>
                <a:ea typeface="Cambria"/>
                <a:cs typeface="Times New Roman"/>
              </a:rPr>
              <a:t>  </a:t>
            </a:r>
            <a:r>
              <a:rPr lang="en-US" sz="1200" b="1" i="1" dirty="0">
                <a:solidFill>
                  <a:srgbClr val="FFFFFF"/>
                </a:solidFill>
                <a:effectLst/>
                <a:latin typeface="Constantia"/>
                <a:ea typeface="Cambria"/>
                <a:cs typeface="Constantia"/>
              </a:rPr>
              <a:t>Our 5-10 Year Vision</a:t>
            </a:r>
          </a:p>
          <a:p>
            <a:pPr marL="265176" lvl="0" indent="-171450">
              <a:spcAft>
                <a:spcPts val="500"/>
              </a:spcAft>
              <a:buFont typeface="Arial"/>
              <a:buChar char="•"/>
            </a:pPr>
            <a:r>
              <a:rPr lang="en-US" sz="1000" dirty="0">
                <a:solidFill>
                  <a:schemeClr val="bg1"/>
                </a:solidFill>
                <a:latin typeface="Times New Roman"/>
                <a:cs typeface="Times New Roman"/>
              </a:rPr>
              <a:t>Continue our annual residential redevelopment program.</a:t>
            </a:r>
          </a:p>
          <a:p>
            <a:pPr marL="265176" lvl="0" indent="-171450">
              <a:spcAft>
                <a:spcPts val="500"/>
              </a:spcAft>
              <a:buFont typeface="Arial"/>
              <a:buChar char="•"/>
            </a:pPr>
            <a:r>
              <a:rPr lang="en-US" sz="1000" dirty="0">
                <a:solidFill>
                  <a:schemeClr val="bg1"/>
                </a:solidFill>
                <a:latin typeface="Times New Roman"/>
                <a:cs typeface="Times New Roman"/>
              </a:rPr>
              <a:t>Pursue commercial projects such as apartment building acquisitions and land development. With our management skills and background in the development industry, our natural progression will expand us into the community-development arena.</a:t>
            </a:r>
          </a:p>
          <a:p>
            <a:pPr marL="265176" lvl="0" indent="-171450">
              <a:spcAft>
                <a:spcPts val="500"/>
              </a:spcAft>
              <a:buFont typeface="Arial"/>
              <a:buChar char="•"/>
            </a:pPr>
            <a:r>
              <a:rPr lang="en-US" sz="1000" dirty="0">
                <a:solidFill>
                  <a:schemeClr val="bg1"/>
                </a:solidFill>
                <a:latin typeface="Times New Roman"/>
                <a:cs typeface="Times New Roman"/>
              </a:rPr>
              <a:t>Purchase small tracts of land and develop residential communities throughout Georgia. To accomplish this long-term goal, it will be imperative that we develop strong relationships with contractors who have a like-minded goal of expansion.</a:t>
            </a:r>
          </a:p>
          <a:p>
            <a:pPr marL="137160" marR="0" indent="-137160">
              <a:spcBef>
                <a:spcPts val="0"/>
              </a:spcBef>
              <a:spcAft>
                <a:spcPts val="0"/>
              </a:spcAft>
            </a:pPr>
            <a:endParaRPr lang="en-US" sz="1100" dirty="0">
              <a:effectLst/>
              <a:latin typeface="Cambria"/>
              <a:ea typeface="Cambria"/>
              <a:cs typeface="Times New Roman"/>
            </a:endParaRPr>
          </a:p>
        </p:txBody>
      </p:sp>
      <p:sp>
        <p:nvSpPr>
          <p:cNvPr id="7" name="Rectangle 6"/>
          <p:cNvSpPr/>
          <p:nvPr/>
        </p:nvSpPr>
        <p:spPr>
          <a:xfrm>
            <a:off x="456776" y="5908573"/>
            <a:ext cx="5838734" cy="2716128"/>
          </a:xfrm>
          <a:prstGeom prst="rect">
            <a:avLst/>
          </a:prstGeom>
        </p:spPr>
        <p:txBody>
          <a:bodyPr wrap="square">
            <a:spAutoFit/>
          </a:bodyPr>
          <a:lstStyle/>
          <a:p>
            <a:pPr algn="just">
              <a:lnSpc>
                <a:spcPct val="110000"/>
              </a:lnSpc>
              <a:spcAft>
                <a:spcPts val="200"/>
              </a:spcAft>
            </a:pPr>
            <a:r>
              <a:rPr lang="en-US" sz="1300" b="1" cap="all" dirty="0">
                <a:solidFill>
                  <a:schemeClr val="accent3">
                    <a:lumMod val="50000"/>
                  </a:schemeClr>
                </a:solidFill>
              </a:rPr>
              <a:t>LONG TERM GOALS</a:t>
            </a:r>
          </a:p>
          <a:p>
            <a:pPr algn="just"/>
            <a:r>
              <a:rPr lang="en-US" sz="1100" dirty="0"/>
              <a:t>Our long term goal is to grow our operations into multiple target markets across the country in the coming years. </a:t>
            </a:r>
          </a:p>
          <a:p>
            <a:pPr algn="just"/>
            <a:r>
              <a:rPr lang="en-US" sz="1100" dirty="0"/>
              <a:t> </a:t>
            </a:r>
          </a:p>
          <a:p>
            <a:pPr algn="just"/>
            <a:r>
              <a:rPr lang="en-US" sz="1100" dirty="0"/>
              <a:t>What this means for you is we will create a growing stream of rehab projects for our contractors to work on long into the future, providing our affiliated contractors with a reliable source of projects for many years to come.</a:t>
            </a:r>
          </a:p>
          <a:p>
            <a:pPr algn="just">
              <a:lnSpc>
                <a:spcPct val="110000"/>
              </a:lnSpc>
            </a:pPr>
            <a:endParaRPr lang="en-US" sz="1100" dirty="0"/>
          </a:p>
          <a:p>
            <a:pPr algn="just">
              <a:lnSpc>
                <a:spcPct val="110000"/>
              </a:lnSpc>
            </a:pPr>
            <a:r>
              <a:rPr lang="en-US" sz="1300" b="1" cap="all" dirty="0">
                <a:solidFill>
                  <a:schemeClr val="accent3">
                    <a:lumMod val="50000"/>
                  </a:schemeClr>
                </a:solidFill>
              </a:rPr>
              <a:t>INVESTMENT &amp; REDEVELOPMENT STRATEGY</a:t>
            </a:r>
          </a:p>
          <a:p>
            <a:pPr algn="just">
              <a:lnSpc>
                <a:spcPct val="110000"/>
              </a:lnSpc>
            </a:pPr>
            <a:r>
              <a:rPr lang="en-US" sz="1100" dirty="0"/>
              <a:t>Our business strategy—which has proven to be very successful for us—is to purchase undervalued 1-8 unit residential properties, renovate them to a highly desirable condition, and sell these properties directly to single-family homebuyers or investors as quickly as possible after completion.</a:t>
            </a:r>
          </a:p>
          <a:p>
            <a:endParaRPr lang="en-US" sz="1100" dirty="0"/>
          </a:p>
          <a:p>
            <a:endParaRPr lang="en-US" sz="1100" dirty="0"/>
          </a:p>
        </p:txBody>
      </p:sp>
      <p:sp>
        <p:nvSpPr>
          <p:cNvPr id="3" name="Slide Number Placeholder 2"/>
          <p:cNvSpPr>
            <a:spLocks noGrp="1"/>
          </p:cNvSpPr>
          <p:nvPr>
            <p:ph type="sldNum" sz="quarter" idx="12"/>
          </p:nvPr>
        </p:nvSpPr>
        <p:spPr/>
        <p:txBody>
          <a:bodyPr/>
          <a:lstStyle/>
          <a:p>
            <a:fld id="{A88EBE9D-EF06-9E49-9451-B427DBD8C0F9}" type="slidenum">
              <a:rPr lang="en-US" smtClean="0"/>
              <a:t>14</a:t>
            </a:fld>
            <a:endParaRPr lang="en-US"/>
          </a:p>
        </p:txBody>
      </p:sp>
      <p:pic>
        <p:nvPicPr>
          <p:cNvPr id="8" name="Picture 7">
            <a:extLst>
              <a:ext uri="{FF2B5EF4-FFF2-40B4-BE49-F238E27FC236}">
                <a16:creationId xmlns:a16="http://schemas.microsoft.com/office/drawing/2014/main" id="{CC3D48AF-B492-4AED-92BA-DCF4D22313A1}"/>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98488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5849683" cy="885673"/>
          </a:xfrm>
        </p:spPr>
        <p:txBody>
          <a:bodyPr>
            <a:normAutofit/>
          </a:bodyPr>
          <a:lstStyle/>
          <a:p>
            <a:pPr algn="r"/>
            <a:r>
              <a:rPr lang="en-US" sz="2000" dirty="0">
                <a:solidFill>
                  <a:schemeClr val="accent3">
                    <a:lumMod val="50000"/>
                  </a:schemeClr>
                </a:solidFill>
              </a:rPr>
              <a:t>Short &amp; Long Term Renovation Goals</a:t>
            </a:r>
          </a:p>
        </p:txBody>
      </p:sp>
      <p:sp>
        <p:nvSpPr>
          <p:cNvPr id="5" name="Content Placeholder 2"/>
          <p:cNvSpPr txBox="1">
            <a:spLocks/>
          </p:cNvSpPr>
          <p:nvPr/>
        </p:nvSpPr>
        <p:spPr>
          <a:xfrm>
            <a:off x="456777" y="1319518"/>
            <a:ext cx="5838733" cy="168892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dirty="0"/>
              <a:t>To generate value, we focus on aggressive project management coupled with the use of highly skilled and professional independent contractors to complete our renovations. In addition, we employ proactive marketing tactics to pre-sell our properties during the rehab stage instead of waiting until the project is complete. This gives us a head start that often enables us to sell our properties before the paint has even dried on them. Successful execution of these strategies rely on the high quality of work performed by our contractors, which is why we put such a high premium on finding the best contractors in the area and then developing long-term, mutually beneficial win-win relationships. </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6" name="Text Box 1159"/>
          <p:cNvSpPr txBox="1">
            <a:spLocks noChangeAspect="1" noChangeArrowheads="1"/>
          </p:cNvSpPr>
          <p:nvPr/>
        </p:nvSpPr>
        <p:spPr bwMode="auto">
          <a:xfrm>
            <a:off x="1910994" y="3093702"/>
            <a:ext cx="3069918" cy="1579247"/>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73152" rIns="91440" bIns="137160" anchor="t" anchorCtr="0" upright="1">
            <a:noAutofit/>
          </a:bodyPr>
          <a:lstStyle/>
          <a:p>
            <a:pPr marL="137160" marR="0" indent="-137160" algn="ctr">
              <a:lnSpc>
                <a:spcPct val="120000"/>
              </a:lnSpc>
              <a:spcBef>
                <a:spcPts val="0"/>
              </a:spcBef>
              <a:spcAft>
                <a:spcPts val="1200"/>
              </a:spcAft>
            </a:pPr>
            <a:r>
              <a:rPr lang="en-US" sz="1150" b="1" dirty="0">
                <a:solidFill>
                  <a:srgbClr val="FFFFFF"/>
                </a:solidFill>
                <a:effectLst/>
                <a:latin typeface="Constantia"/>
                <a:ea typeface="Cambria"/>
                <a:cs typeface="TimesNewRomanPS-BoldMT"/>
              </a:rPr>
              <a:t> </a:t>
            </a:r>
            <a:r>
              <a:rPr lang="en-US" sz="1150" dirty="0">
                <a:latin typeface="Cambria"/>
                <a:ea typeface="Cambria"/>
                <a:cs typeface="Times New Roman"/>
              </a:rPr>
              <a:t>  </a:t>
            </a:r>
            <a:r>
              <a:rPr lang="en-US" sz="1200" b="1" i="1" dirty="0">
                <a:solidFill>
                  <a:srgbClr val="FFFFFF"/>
                </a:solidFill>
                <a:effectLst/>
                <a:latin typeface="Constantia"/>
                <a:ea typeface="Cambria"/>
                <a:cs typeface="Constantia"/>
              </a:rPr>
              <a:t>Why Our Model Works</a:t>
            </a:r>
          </a:p>
          <a:p>
            <a:pPr marL="265176" lvl="0" indent="-171450">
              <a:spcAft>
                <a:spcPts val="300"/>
              </a:spcAft>
              <a:buFont typeface="Arial"/>
              <a:buChar char="•"/>
            </a:pPr>
            <a:r>
              <a:rPr lang="en-US" sz="1000" dirty="0">
                <a:solidFill>
                  <a:schemeClr val="bg1"/>
                </a:solidFill>
                <a:latin typeface="Times New Roman"/>
                <a:cs typeface="Times New Roman"/>
              </a:rPr>
              <a:t>Speed and efficiency in the rehab process</a:t>
            </a:r>
          </a:p>
          <a:p>
            <a:pPr marL="265176" lvl="0" indent="-171450">
              <a:spcAft>
                <a:spcPts val="300"/>
              </a:spcAft>
              <a:buFont typeface="Arial"/>
              <a:buChar char="•"/>
            </a:pPr>
            <a:r>
              <a:rPr lang="en-US" sz="1000" dirty="0">
                <a:solidFill>
                  <a:schemeClr val="bg1"/>
                </a:solidFill>
                <a:latin typeface="Times New Roman"/>
                <a:cs typeface="Times New Roman"/>
              </a:rPr>
              <a:t>Quality of workmanship</a:t>
            </a:r>
          </a:p>
          <a:p>
            <a:pPr marL="265176" lvl="0" indent="-171450">
              <a:spcAft>
                <a:spcPts val="300"/>
              </a:spcAft>
              <a:buFont typeface="Arial"/>
              <a:buChar char="•"/>
            </a:pPr>
            <a:r>
              <a:rPr lang="en-US" sz="1000" dirty="0">
                <a:solidFill>
                  <a:schemeClr val="bg1"/>
                </a:solidFill>
                <a:latin typeface="Times New Roman"/>
                <a:cs typeface="Times New Roman"/>
              </a:rPr>
              <a:t>Community appreciation</a:t>
            </a:r>
          </a:p>
          <a:p>
            <a:pPr marL="265176" lvl="0" indent="-171450">
              <a:spcAft>
                <a:spcPts val="300"/>
              </a:spcAft>
              <a:buFont typeface="Arial"/>
              <a:buChar char="•"/>
            </a:pPr>
            <a:r>
              <a:rPr lang="en-US" sz="1000" dirty="0">
                <a:solidFill>
                  <a:schemeClr val="bg1"/>
                </a:solidFill>
                <a:latin typeface="Times New Roman"/>
                <a:cs typeface="Times New Roman"/>
              </a:rPr>
              <a:t>Mutual respect for everyone’s time involved</a:t>
            </a:r>
          </a:p>
          <a:p>
            <a:pPr marL="265176" lvl="0" indent="-171450">
              <a:spcAft>
                <a:spcPts val="300"/>
              </a:spcAft>
              <a:buFont typeface="Arial"/>
              <a:buChar char="•"/>
            </a:pPr>
            <a:r>
              <a:rPr lang="en-US" sz="1000" dirty="0">
                <a:solidFill>
                  <a:schemeClr val="bg1"/>
                </a:solidFill>
                <a:latin typeface="Times New Roman"/>
                <a:cs typeface="Times New Roman"/>
              </a:rPr>
              <a:t>Integrity of product delivered to the marketplace</a:t>
            </a:r>
          </a:p>
          <a:p>
            <a:pPr marL="137160" marR="0" indent="-137160">
              <a:spcBef>
                <a:spcPts val="0"/>
              </a:spcBef>
              <a:spcAft>
                <a:spcPts val="0"/>
              </a:spcAft>
            </a:pPr>
            <a:endParaRPr lang="en-US" sz="1100" dirty="0">
              <a:effectLst/>
              <a:latin typeface="Cambria"/>
              <a:ea typeface="Cambria"/>
              <a:cs typeface="Times New Roman"/>
            </a:endParaRPr>
          </a:p>
        </p:txBody>
      </p:sp>
      <p:sp>
        <p:nvSpPr>
          <p:cNvPr id="7" name="Rectangle 6"/>
          <p:cNvSpPr/>
          <p:nvPr/>
        </p:nvSpPr>
        <p:spPr>
          <a:xfrm>
            <a:off x="445828" y="4951132"/>
            <a:ext cx="5838734" cy="1184427"/>
          </a:xfrm>
          <a:prstGeom prst="rect">
            <a:avLst/>
          </a:prstGeom>
        </p:spPr>
        <p:txBody>
          <a:bodyPr wrap="square">
            <a:spAutoFit/>
          </a:bodyPr>
          <a:lstStyle/>
          <a:p>
            <a:pPr algn="just">
              <a:lnSpc>
                <a:spcPct val="110000"/>
              </a:lnSpc>
              <a:spcAft>
                <a:spcPts val="200"/>
              </a:spcAft>
            </a:pPr>
            <a:r>
              <a:rPr lang="en-US" sz="1300" b="1" cap="all" dirty="0">
                <a:solidFill>
                  <a:schemeClr val="accent3">
                    <a:lumMod val="50000"/>
                  </a:schemeClr>
                </a:solidFill>
              </a:rPr>
              <a:t>Community vision</a:t>
            </a:r>
          </a:p>
          <a:p>
            <a:r>
              <a:rPr lang="en-US" sz="1100" dirty="0"/>
              <a:t>We actively strive to increase homeownership opportunities within the communities we redevelop, and improve the quality of life for the people who live in them by providing quality homes for a reasonable price.</a:t>
            </a:r>
          </a:p>
          <a:p>
            <a:endParaRPr lang="en-US" sz="1100" dirty="0"/>
          </a:p>
          <a:p>
            <a:endParaRPr lang="en-US" sz="1100" dirty="0"/>
          </a:p>
        </p:txBody>
      </p:sp>
      <p:sp>
        <p:nvSpPr>
          <p:cNvPr id="3" name="Slide Number Placeholder 2"/>
          <p:cNvSpPr>
            <a:spLocks noGrp="1"/>
          </p:cNvSpPr>
          <p:nvPr>
            <p:ph type="sldNum" sz="quarter" idx="12"/>
          </p:nvPr>
        </p:nvSpPr>
        <p:spPr/>
        <p:txBody>
          <a:bodyPr/>
          <a:lstStyle/>
          <a:p>
            <a:fld id="{A88EBE9D-EF06-9E49-9451-B427DBD8C0F9}" type="slidenum">
              <a:rPr lang="en-US" smtClean="0"/>
              <a:t>15</a:t>
            </a:fld>
            <a:endParaRPr lang="en-US"/>
          </a:p>
        </p:txBody>
      </p:sp>
      <p:pic>
        <p:nvPicPr>
          <p:cNvPr id="9" name="Picture 8">
            <a:extLst>
              <a:ext uri="{FF2B5EF4-FFF2-40B4-BE49-F238E27FC236}">
                <a16:creationId xmlns:a16="http://schemas.microsoft.com/office/drawing/2014/main" id="{C91992C9-91DD-413E-9F63-A3C1FBF6104C}"/>
              </a:ext>
            </a:extLst>
          </p:cNvPr>
          <p:cNvPicPr>
            <a:picLocks noChangeAspect="1"/>
          </p:cNvPicPr>
          <p:nvPr/>
        </p:nvPicPr>
        <p:blipFill>
          <a:blip r:embed="rId2"/>
          <a:stretch>
            <a:fillRect/>
          </a:stretch>
        </p:blipFill>
        <p:spPr>
          <a:xfrm>
            <a:off x="418810" y="209029"/>
            <a:ext cx="1503775" cy="925400"/>
          </a:xfrm>
          <a:prstGeom prst="rect">
            <a:avLst/>
          </a:prstGeom>
        </p:spPr>
      </p:pic>
      <p:pic>
        <p:nvPicPr>
          <p:cNvPr id="10" name="Picture 9">
            <a:extLst>
              <a:ext uri="{FF2B5EF4-FFF2-40B4-BE49-F238E27FC236}">
                <a16:creationId xmlns:a16="http://schemas.microsoft.com/office/drawing/2014/main" id="{9B49D42B-6B6D-482C-8500-14505B3BD5D5}"/>
              </a:ext>
            </a:extLst>
          </p:cNvPr>
          <p:cNvPicPr>
            <a:picLocks noChangeAspect="1"/>
          </p:cNvPicPr>
          <p:nvPr/>
        </p:nvPicPr>
        <p:blipFill>
          <a:blip r:embed="rId3"/>
          <a:stretch>
            <a:fillRect/>
          </a:stretch>
        </p:blipFill>
        <p:spPr>
          <a:xfrm>
            <a:off x="1890776" y="5812996"/>
            <a:ext cx="3185315" cy="2636513"/>
          </a:xfrm>
          <a:prstGeom prst="rect">
            <a:avLst/>
          </a:prstGeom>
        </p:spPr>
      </p:pic>
    </p:spTree>
    <p:extLst>
      <p:ext uri="{BB962C8B-B14F-4D97-AF65-F5344CB8AC3E}">
        <p14:creationId xmlns:p14="http://schemas.microsoft.com/office/powerpoint/2010/main" val="371826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1" cy="885673"/>
          </a:xfrm>
        </p:spPr>
        <p:txBody>
          <a:bodyPr>
            <a:normAutofit/>
          </a:bodyPr>
          <a:lstStyle/>
          <a:p>
            <a:pPr algn="r"/>
            <a:r>
              <a:rPr lang="en-US" sz="2000" dirty="0">
                <a:solidFill>
                  <a:schemeClr val="accent3">
                    <a:lumMod val="50000"/>
                  </a:schemeClr>
                </a:solidFill>
              </a:rPr>
              <a:t>Why Contractors Love Working With Us</a:t>
            </a:r>
          </a:p>
        </p:txBody>
      </p:sp>
      <p:sp>
        <p:nvSpPr>
          <p:cNvPr id="5" name="Content Placeholder 2"/>
          <p:cNvSpPr txBox="1">
            <a:spLocks/>
          </p:cNvSpPr>
          <p:nvPr/>
        </p:nvSpPr>
        <p:spPr>
          <a:xfrm>
            <a:off x="456777" y="1359893"/>
            <a:ext cx="5855665" cy="71845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dirty="0"/>
              <a:t>We work hard to create positive and productive mutually beneficial relationships with our affiliated businesses and contracting teams. We strive to assist in the business development of our contracting teams with a goal of mutual growth and continued, long-term success. The use of our proven construction rehab system results in a more predictable and efficient process which consistently creates a superior product and increased profit for our contractors. </a:t>
            </a:r>
          </a:p>
          <a:p>
            <a:pPr algn="just">
              <a:lnSpc>
                <a:spcPct val="110000"/>
              </a:lnSpc>
            </a:pPr>
            <a:endParaRPr lang="en-US" i="1" dirty="0"/>
          </a:p>
          <a:p>
            <a:pPr algn="just">
              <a:lnSpc>
                <a:spcPct val="110000"/>
              </a:lnSpc>
            </a:pPr>
            <a:r>
              <a:rPr lang="en-US" sz="1150" i="1" dirty="0"/>
              <a:t>Here are just a few of the benefits of working with </a:t>
            </a:r>
            <a:r>
              <a:rPr lang="en-US" sz="1150" i="1" dirty="0">
                <a:solidFill>
                  <a:schemeClr val="accent3">
                    <a:lumMod val="50000"/>
                  </a:schemeClr>
                </a:solidFill>
              </a:rPr>
              <a:t>Buy Sell Rent Property Solutions:</a:t>
            </a:r>
          </a:p>
          <a:p>
            <a:pPr algn="just">
              <a:lnSpc>
                <a:spcPct val="110000"/>
              </a:lnSpc>
            </a:pPr>
            <a:endParaRPr lang="en-US" sz="1050" dirty="0"/>
          </a:p>
          <a:p>
            <a:pPr algn="just">
              <a:spcAft>
                <a:spcPts val="300"/>
              </a:spcAft>
            </a:pPr>
            <a:r>
              <a:rPr lang="en-US" sz="1300" b="1" cap="all" dirty="0">
                <a:solidFill>
                  <a:schemeClr val="accent3">
                    <a:lumMod val="50000"/>
                  </a:schemeClr>
                </a:solidFill>
              </a:rPr>
              <a:t>WE LOVE TO PAY OUR CONTRACTORS</a:t>
            </a:r>
          </a:p>
          <a:p>
            <a:pPr algn="just">
              <a:lnSpc>
                <a:spcPct val="110000"/>
              </a:lnSpc>
              <a:spcBef>
                <a:spcPts val="0"/>
              </a:spcBef>
            </a:pPr>
            <a:r>
              <a:rPr lang="en-US" dirty="0"/>
              <a:t>Let’s get this straight right up front: Unlike some companies you may have worked with in the past, we </a:t>
            </a:r>
            <a:r>
              <a:rPr lang="en-US" i="1" dirty="0"/>
              <a:t>love</a:t>
            </a:r>
            <a:r>
              <a:rPr lang="en-US" dirty="0"/>
              <a:t> to pay our contractors. Really. We know you’ve got a business to run and bills to pay—so do we. We understand that when you complete a payment milestone that you want to get your payment as soon as possible. And we know that it’s in our interest to have a committed, happy contractor as a partner. So we </a:t>
            </a:r>
            <a:r>
              <a:rPr lang="en-US" i="1" dirty="0"/>
              <a:t>will</a:t>
            </a:r>
            <a:r>
              <a:rPr lang="en-US" dirty="0"/>
              <a:t> pay you—and pay you promptly—as the work is completed in the stages laid out at the onset of the project.</a:t>
            </a:r>
          </a:p>
          <a:p>
            <a:pPr algn="just">
              <a:lnSpc>
                <a:spcPct val="110000"/>
              </a:lnSpc>
              <a:spcBef>
                <a:spcPts val="0"/>
              </a:spcBef>
            </a:pPr>
            <a:r>
              <a:rPr lang="en-US" sz="1050" dirty="0"/>
              <a:t> </a:t>
            </a:r>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spcAft>
                <a:spcPts val="300"/>
              </a:spcAft>
            </a:pPr>
            <a:r>
              <a:rPr lang="en-US" sz="1300" b="1" cap="all" dirty="0">
                <a:solidFill>
                  <a:schemeClr val="accent3">
                    <a:lumMod val="50000"/>
                  </a:schemeClr>
                </a:solidFill>
              </a:rPr>
              <a:t>A STEADY STREAM OF WORK</a:t>
            </a:r>
          </a:p>
          <a:p>
            <a:pPr algn="just">
              <a:lnSpc>
                <a:spcPct val="110000"/>
              </a:lnSpc>
              <a:spcBef>
                <a:spcPts val="0"/>
              </a:spcBef>
              <a:spcAft>
                <a:spcPts val="600"/>
              </a:spcAft>
            </a:pPr>
            <a:r>
              <a:rPr lang="en-US" dirty="0"/>
              <a:t>Our business strategy is to purchase distressed residential properties, and then renovate and sell them to retail homebuyers and landlords. We have a dedicated acquisition team constantly scanning the market for properties that meet our investment profile. Our acquisitions specialists only get paid when we purchase a home, so they are highly motivated to find properties giving us a steady supply of projects for you and your team. We also work with a national group of investors who provide us with the funding we need to finance our aggressive approach to buying, rehabbing, and selling properties in short timeframes. This resource of funds allows us to buy properties quickly and consistently.</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3" name="Slide Number Placeholder 2"/>
          <p:cNvSpPr>
            <a:spLocks noGrp="1"/>
          </p:cNvSpPr>
          <p:nvPr>
            <p:ph type="sldNum" sz="quarter" idx="12"/>
          </p:nvPr>
        </p:nvSpPr>
        <p:spPr/>
        <p:txBody>
          <a:bodyPr/>
          <a:lstStyle/>
          <a:p>
            <a:fld id="{A88EBE9D-EF06-9E49-9451-B427DBD8C0F9}" type="slidenum">
              <a:rPr lang="en-US" smtClean="0"/>
              <a:t>16</a:t>
            </a:fld>
            <a:endParaRPr lang="en-US"/>
          </a:p>
        </p:txBody>
      </p:sp>
      <p:pic>
        <p:nvPicPr>
          <p:cNvPr id="6" name="Picture 5">
            <a:extLst>
              <a:ext uri="{FF2B5EF4-FFF2-40B4-BE49-F238E27FC236}">
                <a16:creationId xmlns:a16="http://schemas.microsoft.com/office/drawing/2014/main" id="{111B95DF-CE8D-4908-BBC1-A0AE0AD1024B}"/>
              </a:ext>
            </a:extLst>
          </p:cNvPr>
          <p:cNvPicPr>
            <a:picLocks noChangeAspect="1"/>
          </p:cNvPicPr>
          <p:nvPr/>
        </p:nvPicPr>
        <p:blipFill>
          <a:blip r:embed="rId2"/>
          <a:stretch>
            <a:fillRect/>
          </a:stretch>
        </p:blipFill>
        <p:spPr>
          <a:xfrm>
            <a:off x="418810" y="209029"/>
            <a:ext cx="1503775" cy="925400"/>
          </a:xfrm>
          <a:prstGeom prst="rect">
            <a:avLst/>
          </a:prstGeom>
        </p:spPr>
      </p:pic>
      <p:pic>
        <p:nvPicPr>
          <p:cNvPr id="7" name="Picture 6">
            <a:extLst>
              <a:ext uri="{FF2B5EF4-FFF2-40B4-BE49-F238E27FC236}">
                <a16:creationId xmlns:a16="http://schemas.microsoft.com/office/drawing/2014/main" id="{1559213F-7897-4F5C-A877-A6D3125158D9}"/>
              </a:ext>
            </a:extLst>
          </p:cNvPr>
          <p:cNvPicPr>
            <a:picLocks noChangeAspect="1"/>
          </p:cNvPicPr>
          <p:nvPr/>
        </p:nvPicPr>
        <p:blipFill>
          <a:blip r:embed="rId3"/>
          <a:stretch>
            <a:fillRect/>
          </a:stretch>
        </p:blipFill>
        <p:spPr>
          <a:xfrm>
            <a:off x="2039815" y="4544134"/>
            <a:ext cx="2778369" cy="1852246"/>
          </a:xfrm>
          <a:prstGeom prst="rect">
            <a:avLst/>
          </a:prstGeom>
        </p:spPr>
      </p:pic>
    </p:spTree>
    <p:extLst>
      <p:ext uri="{BB962C8B-B14F-4D97-AF65-F5344CB8AC3E}">
        <p14:creationId xmlns:p14="http://schemas.microsoft.com/office/powerpoint/2010/main" val="158362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9" y="339333"/>
            <a:ext cx="5866614" cy="885673"/>
          </a:xfrm>
        </p:spPr>
        <p:txBody>
          <a:bodyPr>
            <a:normAutofit/>
          </a:bodyPr>
          <a:lstStyle/>
          <a:p>
            <a:pPr algn="r"/>
            <a:r>
              <a:rPr lang="en-US" sz="2000" dirty="0">
                <a:solidFill>
                  <a:schemeClr val="accent3">
                    <a:lumMod val="50000"/>
                  </a:schemeClr>
                </a:solidFill>
              </a:rPr>
              <a:t>Why Contractors Love Working With Us</a:t>
            </a:r>
          </a:p>
        </p:txBody>
      </p:sp>
      <p:sp>
        <p:nvSpPr>
          <p:cNvPr id="5" name="Content Placeholder 2"/>
          <p:cNvSpPr txBox="1">
            <a:spLocks/>
          </p:cNvSpPr>
          <p:nvPr/>
        </p:nvSpPr>
        <p:spPr>
          <a:xfrm>
            <a:off x="456777" y="1436867"/>
            <a:ext cx="5855665" cy="710760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300"/>
              </a:spcAft>
            </a:pPr>
            <a:r>
              <a:rPr lang="en-US" sz="1300" b="1" cap="all" dirty="0">
                <a:solidFill>
                  <a:schemeClr val="accent3">
                    <a:lumMod val="50000"/>
                  </a:schemeClr>
                </a:solidFill>
              </a:rPr>
              <a:t>WE’LL HELP YOU CREATE NEW BUSINESS</a:t>
            </a:r>
          </a:p>
          <a:p>
            <a:pPr algn="just">
              <a:lnSpc>
                <a:spcPct val="110000"/>
              </a:lnSpc>
              <a:spcBef>
                <a:spcPts val="0"/>
              </a:spcBef>
            </a:pPr>
            <a:r>
              <a:rPr lang="en-US" dirty="0"/>
              <a:t>We pride ourselves on having a strong foundation of real estate knowledge and training. Our core business lies within our systems, education, and knowledge of the real estate industry. We didn’t just become a real estate investor overnight. We have spent thousands of dollars on education and systems that allow us to be successful in this business and do it the right way the first time. We actively share our knowledge with our contractors, providing them with the information they need to help develop their own businesses and create long-term success—for themselves and for their workers. Renovating several homes a month generates tons of old and new clients asking for renovation advice, and more important, a “Good Contractor.” We believe wholeheartedly in recommending the people who help support our growth and would gladly recommend you and your team.</a:t>
            </a:r>
          </a:p>
          <a:p>
            <a:pPr algn="just">
              <a:lnSpc>
                <a:spcPct val="110000"/>
              </a:lnSpc>
              <a:spcBef>
                <a:spcPts val="0"/>
              </a:spcBef>
            </a:pPr>
            <a:endParaRPr lang="en-US" sz="1050" dirty="0"/>
          </a:p>
          <a:p>
            <a:pPr algn="just">
              <a:spcAft>
                <a:spcPts val="300"/>
              </a:spcAft>
            </a:pPr>
            <a:r>
              <a:rPr lang="en-US" sz="1300" b="1" cap="all" dirty="0">
                <a:solidFill>
                  <a:schemeClr val="accent3">
                    <a:lumMod val="50000"/>
                  </a:schemeClr>
                </a:solidFill>
              </a:rPr>
              <a:t>WE’LL MAKE YOUR LIFE EASIER</a:t>
            </a:r>
          </a:p>
          <a:p>
            <a:pPr algn="just">
              <a:lnSpc>
                <a:spcPct val="110000"/>
              </a:lnSpc>
              <a:spcBef>
                <a:spcPts val="0"/>
              </a:spcBef>
            </a:pPr>
            <a:r>
              <a:rPr lang="en-US" dirty="0"/>
              <a:t>We have a proven system in place with a pre-determined Scope Of Work containing all the details of the renovations in one spot, making life much easier for our contractors. We select all the materials that will go into our homes, and we clearly lay out everything that we want done by our contractors, so that they can focus on doing the work they do best—contracting. Working within our system will allow you to move from job to job to job, and not have to worry about where your next job is coming from. We always hear from our contractors that one of the best things about working with </a:t>
            </a:r>
            <a:r>
              <a:rPr lang="en-US" dirty="0">
                <a:solidFill>
                  <a:schemeClr val="accent3">
                    <a:lumMod val="50000"/>
                  </a:schemeClr>
                </a:solidFill>
              </a:rPr>
              <a:t>Buy Sell Rent Property Solutions </a:t>
            </a:r>
            <a:r>
              <a:rPr lang="en-US" dirty="0"/>
              <a:t>is how every component in the Scope of Work is line-itemed, and materials often even have the associated SKU# and where to purchase it included. We know time is money for both of us, so we do the extra work on the front end to make sure our budgets and timeframes are very accurate.</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3" name="Slide Number Placeholder 2"/>
          <p:cNvSpPr>
            <a:spLocks noGrp="1"/>
          </p:cNvSpPr>
          <p:nvPr>
            <p:ph type="sldNum" sz="quarter" idx="12"/>
          </p:nvPr>
        </p:nvSpPr>
        <p:spPr/>
        <p:txBody>
          <a:bodyPr/>
          <a:lstStyle/>
          <a:p>
            <a:fld id="{A88EBE9D-EF06-9E49-9451-B427DBD8C0F9}" type="slidenum">
              <a:rPr lang="en-US" smtClean="0"/>
              <a:t>17</a:t>
            </a:fld>
            <a:endParaRPr lang="en-US" dirty="0"/>
          </a:p>
        </p:txBody>
      </p:sp>
      <p:pic>
        <p:nvPicPr>
          <p:cNvPr id="6" name="Picture 5">
            <a:extLst>
              <a:ext uri="{FF2B5EF4-FFF2-40B4-BE49-F238E27FC236}">
                <a16:creationId xmlns:a16="http://schemas.microsoft.com/office/drawing/2014/main" id="{787F96D2-8BFF-489D-856E-C3175B3B516B}"/>
              </a:ext>
            </a:extLst>
          </p:cNvPr>
          <p:cNvPicPr>
            <a:picLocks noChangeAspect="1"/>
          </p:cNvPicPr>
          <p:nvPr/>
        </p:nvPicPr>
        <p:blipFill>
          <a:blip r:embed="rId2"/>
          <a:stretch>
            <a:fillRect/>
          </a:stretch>
        </p:blipFill>
        <p:spPr>
          <a:xfrm>
            <a:off x="418810" y="209029"/>
            <a:ext cx="1503775" cy="925400"/>
          </a:xfrm>
          <a:prstGeom prst="rect">
            <a:avLst/>
          </a:prstGeom>
        </p:spPr>
      </p:pic>
      <p:pic>
        <p:nvPicPr>
          <p:cNvPr id="7" name="Picture 6">
            <a:extLst>
              <a:ext uri="{FF2B5EF4-FFF2-40B4-BE49-F238E27FC236}">
                <a16:creationId xmlns:a16="http://schemas.microsoft.com/office/drawing/2014/main" id="{990E75B1-ADD3-4D00-9F84-24F212F3C3E0}"/>
              </a:ext>
            </a:extLst>
          </p:cNvPr>
          <p:cNvPicPr>
            <a:picLocks noChangeAspect="1"/>
          </p:cNvPicPr>
          <p:nvPr/>
        </p:nvPicPr>
        <p:blipFill>
          <a:blip r:embed="rId3"/>
          <a:stretch>
            <a:fillRect/>
          </a:stretch>
        </p:blipFill>
        <p:spPr>
          <a:xfrm>
            <a:off x="785446" y="6052365"/>
            <a:ext cx="5193323" cy="2422769"/>
          </a:xfrm>
          <a:prstGeom prst="rect">
            <a:avLst/>
          </a:prstGeom>
        </p:spPr>
      </p:pic>
    </p:spTree>
    <p:extLst>
      <p:ext uri="{BB962C8B-B14F-4D97-AF65-F5344CB8AC3E}">
        <p14:creationId xmlns:p14="http://schemas.microsoft.com/office/powerpoint/2010/main" val="356737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48772" y="1379551"/>
            <a:ext cx="568512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pPr marL="0" marR="0">
              <a:spcBef>
                <a:spcPts val="0"/>
              </a:spcBef>
              <a:spcAft>
                <a:spcPts val="0"/>
              </a:spcAft>
            </a:pPr>
            <a:r>
              <a:rPr lang="en-US" sz="1800" b="1" i="1" dirty="0">
                <a:effectLst/>
                <a:ea typeface="Cambria"/>
                <a:cs typeface="Times New Roman"/>
              </a:rPr>
              <a:t>Scope of Work - Single Family</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PROJECT INTRODUCTION &amp; INTERVIEW: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Gorgeous renovation in the central neighborhood of El Cajon. This 3BR, 2 BA 1 story home is located near Granite Hills High and Wells Park.</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REHAB OVERVIEW: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The home needed a few cosmetic repairs and updates throughout including kitchen and master bath. Electrical plumbing upgrades were completed as needed to comply with close regulations.</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CONTRACTOR OVERVIEW: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Licensed contractors were hired to complete all renovations.</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DEMO (EXTERIOR):</a:t>
            </a:r>
            <a:endParaRPr lang="en-US" sz="1000" dirty="0">
              <a:effectLst/>
              <a:latin typeface="Calibri"/>
              <a:ea typeface="Cambria"/>
              <a:cs typeface="Times New Roman"/>
            </a:endParaRP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all debris in front and back yard</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roof from covered patio (use structure to create pergola)</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temporary roof over side yard</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lighting from covered patio</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GENERAL (EXTERIOR):</a:t>
            </a:r>
            <a:endParaRPr lang="en-US" sz="1000" dirty="0">
              <a:effectLst/>
              <a:latin typeface="Calibri"/>
              <a:ea typeface="Cambria"/>
              <a:cs typeface="Times New Roman"/>
            </a:endParaRP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Construct 4’ fence around pool equipment</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Build pergola off of existing covered patio structure</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Paint entire house per color scheme</a:t>
            </a:r>
          </a:p>
          <a:p>
            <a:pPr marL="22860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graphicFrame>
        <p:nvGraphicFramePr>
          <p:cNvPr id="7" name="Table 6"/>
          <p:cNvGraphicFramePr>
            <a:graphicFrameLocks noGrp="1"/>
          </p:cNvGraphicFramePr>
          <p:nvPr>
            <p:extLst>
              <p:ext uri="{D42A27DB-BD31-4B8C-83A1-F6EECF244321}">
                <p14:modId xmlns:p14="http://schemas.microsoft.com/office/powerpoint/2010/main" val="539870529"/>
              </p:ext>
            </p:extLst>
          </p:nvPr>
        </p:nvGraphicFramePr>
        <p:xfrm>
          <a:off x="820973" y="5517820"/>
          <a:ext cx="5169557" cy="1466140"/>
        </p:xfrm>
        <a:graphic>
          <a:graphicData uri="http://schemas.openxmlformats.org/drawingml/2006/table">
            <a:tbl>
              <a:tblPr firstRow="1" bandRow="1">
                <a:tableStyleId>{073A0DAA-6AF3-43AB-8588-CEC1D06C72B9}</a:tableStyleId>
              </a:tblPr>
              <a:tblGrid>
                <a:gridCol w="1834357">
                  <a:extLst>
                    <a:ext uri="{9D8B030D-6E8A-4147-A177-3AD203B41FA5}">
                      <a16:colId xmlns:a16="http://schemas.microsoft.com/office/drawing/2014/main" val="20000"/>
                    </a:ext>
                  </a:extLst>
                </a:gridCol>
                <a:gridCol w="1590633">
                  <a:extLst>
                    <a:ext uri="{9D8B030D-6E8A-4147-A177-3AD203B41FA5}">
                      <a16:colId xmlns:a16="http://schemas.microsoft.com/office/drawing/2014/main" val="20001"/>
                    </a:ext>
                  </a:extLst>
                </a:gridCol>
                <a:gridCol w="966925">
                  <a:extLst>
                    <a:ext uri="{9D8B030D-6E8A-4147-A177-3AD203B41FA5}">
                      <a16:colId xmlns:a16="http://schemas.microsoft.com/office/drawing/2014/main" val="20002"/>
                    </a:ext>
                  </a:extLst>
                </a:gridCol>
                <a:gridCol w="777642">
                  <a:extLst>
                    <a:ext uri="{9D8B030D-6E8A-4147-A177-3AD203B41FA5}">
                      <a16:colId xmlns:a16="http://schemas.microsoft.com/office/drawing/2014/main" val="20003"/>
                    </a:ext>
                  </a:extLst>
                </a:gridCol>
              </a:tblGrid>
              <a:tr h="165508">
                <a:tc>
                  <a:txBody>
                    <a:bodyPr/>
                    <a:lstStyle/>
                    <a:p>
                      <a:pPr algn="ctr"/>
                      <a:r>
                        <a:rPr lang="en-US" sz="1000" b="1" kern="1200" dirty="0">
                          <a:solidFill>
                            <a:schemeClr val="lt1"/>
                          </a:solidFill>
                          <a:effectLst/>
                          <a:latin typeface="+mn-lt"/>
                          <a:ea typeface="+mn-ea"/>
                          <a:cs typeface="+mn-cs"/>
                        </a:rPr>
                        <a:t>COLOR</a:t>
                      </a:r>
                      <a:r>
                        <a:rPr lang="en-US" sz="1000" dirty="0">
                          <a:effectLst/>
                        </a:rPr>
                        <a:t> </a:t>
                      </a:r>
                      <a:endParaRPr lang="en-US" sz="1000" dirty="0"/>
                    </a:p>
                  </a:txBody>
                  <a:tcPr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LOCATION</a:t>
                      </a:r>
                      <a:r>
                        <a:rPr lang="en-US" sz="1000" dirty="0">
                          <a:effectLst/>
                        </a:rPr>
                        <a:t> </a:t>
                      </a:r>
                      <a:endParaRPr lang="en-US" sz="1000" dirty="0">
                        <a:effectLst/>
                        <a:latin typeface="Corbel"/>
                        <a:ea typeface="Times New Roman"/>
                        <a:cs typeface="Arial"/>
                      </a:endParaRPr>
                    </a:p>
                  </a:txBody>
                  <a:tcPr marL="68580" marR="68580" marT="0" marB="0"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COLOR CODE</a:t>
                      </a:r>
                      <a:r>
                        <a:rPr lang="en-US" sz="1000" dirty="0">
                          <a:effectLst/>
                        </a:rPr>
                        <a:t> </a:t>
                      </a:r>
                      <a:endParaRPr lang="en-US" sz="1000" dirty="0">
                        <a:effectLst/>
                        <a:latin typeface="Corbel"/>
                        <a:ea typeface="Times New Roman"/>
                        <a:cs typeface="Arial"/>
                      </a:endParaRPr>
                    </a:p>
                  </a:txBody>
                  <a:tcPr marL="68580" marR="68580" marT="0" marB="0"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FINISH</a:t>
                      </a:r>
                      <a:r>
                        <a:rPr lang="en-US" sz="1000" dirty="0">
                          <a:effectLst/>
                        </a:rPr>
                        <a:t> </a:t>
                      </a:r>
                      <a:endParaRPr lang="en-US" sz="1000" dirty="0">
                        <a:effectLst/>
                        <a:latin typeface="Corbel"/>
                        <a:ea typeface="Times New Roman"/>
                        <a:cs typeface="Arial"/>
                      </a:endParaRPr>
                    </a:p>
                  </a:txBody>
                  <a:tcPr marL="68580" marR="68580" marT="0" marB="0" anchor="ctr"/>
                </a:tc>
                <a:extLst>
                  <a:ext uri="{0D108BD9-81ED-4DB2-BD59-A6C34878D82A}">
                    <a16:rowId xmlns:a16="http://schemas.microsoft.com/office/drawing/2014/main" val="10000"/>
                  </a:ext>
                </a:extLst>
              </a:tr>
              <a:tr h="73207">
                <a:tc>
                  <a:txBody>
                    <a:bodyPr/>
                    <a:lstStyle/>
                    <a:p>
                      <a:pPr marL="0" marR="0" algn="l">
                        <a:spcBef>
                          <a:spcPts val="0"/>
                        </a:spcBef>
                        <a:spcAft>
                          <a:spcPts val="0"/>
                        </a:spcAft>
                      </a:pPr>
                      <a:r>
                        <a:rPr lang="en-US" sz="1000">
                          <a:effectLst/>
                          <a:latin typeface="Calibri"/>
                          <a:ea typeface="Cambria"/>
                          <a:cs typeface="Times New Roman"/>
                        </a:rPr>
                        <a:t>Valspar/Lowes Stone Manor</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Exterior</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6006-2A</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1"/>
                  </a:ext>
                </a:extLst>
              </a:tr>
              <a:tr h="25659">
                <a:tc>
                  <a:txBody>
                    <a:bodyPr/>
                    <a:lstStyle/>
                    <a:p>
                      <a:pPr marL="0" marR="0" algn="l">
                        <a:spcBef>
                          <a:spcPts val="0"/>
                        </a:spcBef>
                        <a:spcAft>
                          <a:spcPts val="0"/>
                        </a:spcAft>
                      </a:pPr>
                      <a:r>
                        <a:rPr lang="en-US" sz="1000">
                          <a:effectLst/>
                          <a:latin typeface="Calibri"/>
                          <a:ea typeface="Cambria"/>
                          <a:cs typeface="Times New Roman"/>
                        </a:rPr>
                        <a:t>Extra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Exterior Trim</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7006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2"/>
                  </a:ext>
                </a:extLst>
              </a:tr>
              <a:tr h="89804">
                <a:tc>
                  <a:txBody>
                    <a:bodyPr/>
                    <a:lstStyle/>
                    <a:p>
                      <a:pPr marL="0" marR="0" algn="l">
                        <a:spcBef>
                          <a:spcPts val="0"/>
                        </a:spcBef>
                        <a:spcAft>
                          <a:spcPts val="0"/>
                        </a:spcAft>
                      </a:pPr>
                      <a:r>
                        <a:rPr lang="en-US" sz="1000">
                          <a:effectLst/>
                          <a:latin typeface="Calibri"/>
                          <a:ea typeface="Cambria"/>
                          <a:cs typeface="Times New Roman"/>
                        </a:rPr>
                        <a:t>Black</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Front Door/Pergola</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 </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 </a:t>
                      </a:r>
                    </a:p>
                  </a:txBody>
                  <a:tcPr marL="68580" marR="68580" marT="0" marB="0" anchor="ctr"/>
                </a:tc>
                <a:extLst>
                  <a:ext uri="{0D108BD9-81ED-4DB2-BD59-A6C34878D82A}">
                    <a16:rowId xmlns:a16="http://schemas.microsoft.com/office/drawing/2014/main" val="10003"/>
                  </a:ext>
                </a:extLst>
              </a:tr>
              <a:tr h="78525">
                <a:tc>
                  <a:txBody>
                    <a:bodyPr/>
                    <a:lstStyle/>
                    <a:p>
                      <a:pPr marL="0" marR="0" algn="l">
                        <a:spcBef>
                          <a:spcPts val="0"/>
                        </a:spcBef>
                        <a:spcAft>
                          <a:spcPts val="0"/>
                        </a:spcAft>
                      </a:pPr>
                      <a:r>
                        <a:rPr lang="en-US" sz="1000">
                          <a:effectLst/>
                          <a:latin typeface="Calibri"/>
                          <a:ea typeface="Cambria"/>
                          <a:cs typeface="Times New Roman"/>
                        </a:rPr>
                        <a:t>Extra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All ceilings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7006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4"/>
                  </a:ext>
                </a:extLst>
              </a:tr>
              <a:tr h="155500">
                <a:tc>
                  <a:txBody>
                    <a:bodyPr/>
                    <a:lstStyle/>
                    <a:p>
                      <a:pPr marL="0" marR="0" algn="l">
                        <a:spcBef>
                          <a:spcPts val="0"/>
                        </a:spcBef>
                        <a:spcAft>
                          <a:spcPts val="0"/>
                        </a:spcAft>
                      </a:pPr>
                      <a:r>
                        <a:rPr lang="en-US" sz="1000">
                          <a:effectLst/>
                          <a:latin typeface="Calibri"/>
                          <a:ea typeface="Cambria"/>
                          <a:cs typeface="Times New Roman"/>
                        </a:rPr>
                        <a:t>Navajo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Bathrooms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SW 6126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Semi Gloss</a:t>
                      </a:r>
                    </a:p>
                  </a:txBody>
                  <a:tcPr marL="68580" marR="68580" marT="0" marB="0" anchor="ctr"/>
                </a:tc>
                <a:extLst>
                  <a:ext uri="{0D108BD9-81ED-4DB2-BD59-A6C34878D82A}">
                    <a16:rowId xmlns:a16="http://schemas.microsoft.com/office/drawing/2014/main" val="10005"/>
                  </a:ext>
                </a:extLst>
              </a:tr>
              <a:tr h="285137">
                <a:tc>
                  <a:txBody>
                    <a:bodyPr/>
                    <a:lstStyle/>
                    <a:p>
                      <a:pPr marL="0" marR="0" algn="l">
                        <a:spcBef>
                          <a:spcPts val="0"/>
                        </a:spcBef>
                        <a:spcAft>
                          <a:spcPts val="0"/>
                        </a:spcAft>
                      </a:pPr>
                      <a:r>
                        <a:rPr lang="en-US" sz="1000" dirty="0">
                          <a:effectLst/>
                          <a:latin typeface="Calibri"/>
                          <a:ea typeface="Cambria"/>
                          <a:cs typeface="Times New Roman"/>
                        </a:rPr>
                        <a:t>Navajo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Living/Dining/Halls, Laundry, Kitchen, Bedrooms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SW 6126</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2"/>
          <a:stretch>
            <a:fillRect/>
          </a:stretch>
        </p:blipFill>
        <p:spPr>
          <a:xfrm>
            <a:off x="1664719" y="7004734"/>
            <a:ext cx="3415041" cy="1241350"/>
          </a:xfrm>
          <a:prstGeom prst="rect">
            <a:avLst/>
          </a:prstGeom>
        </p:spPr>
      </p:pic>
      <p:pic>
        <p:nvPicPr>
          <p:cNvPr id="8" name="Picture 7">
            <a:extLst>
              <a:ext uri="{FF2B5EF4-FFF2-40B4-BE49-F238E27FC236}">
                <a16:creationId xmlns:a16="http://schemas.microsoft.com/office/drawing/2014/main" id="{DC89F141-1399-4322-9281-AA81EA802B62}"/>
              </a:ext>
            </a:extLst>
          </p:cNvPr>
          <p:cNvPicPr>
            <a:picLocks noChangeAspect="1"/>
          </p:cNvPicPr>
          <p:nvPr/>
        </p:nvPicPr>
        <p:blipFill>
          <a:blip r:embed="rId3"/>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72362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48772" y="1379551"/>
            <a:ext cx="568512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endParaRPr lang="en-US" sz="200" b="1" dirty="0">
              <a:ea typeface="Cambria"/>
              <a:cs typeface="Times New Roman"/>
            </a:endParaRPr>
          </a:p>
          <a:p>
            <a:r>
              <a:rPr lang="en-US" sz="1200" b="1" dirty="0">
                <a:ea typeface="Cambria"/>
                <a:cs typeface="Times New Roman"/>
              </a:rPr>
              <a:t>ROOF:</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existing roof</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Replace any damaged sheeting or starter board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15 lbs felt paper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dimensional composite shingle roof (charcoal color)</a:t>
            </a:r>
          </a:p>
          <a:p>
            <a:pPr marL="164592" marR="0" lvl="0" indent="-164592">
              <a:spcBef>
                <a:spcPts val="0"/>
              </a:spcBef>
              <a:spcAft>
                <a:spcPts val="0"/>
              </a:spcAft>
              <a:buFont typeface="+mj-lt"/>
              <a:buAutoNum type="arabicPeriod"/>
            </a:pPr>
            <a:r>
              <a:rPr lang="en-US" sz="1000" dirty="0">
                <a:ea typeface="Cambria"/>
                <a:cs typeface="Times New Roman"/>
              </a:rPr>
              <a:t>Paint all roof penetrations black</a:t>
            </a:r>
          </a:p>
          <a:p>
            <a:r>
              <a:rPr lang="en-US" sz="1200" dirty="0">
                <a:ea typeface="Cambria"/>
                <a:cs typeface="Times New Roman"/>
              </a:rPr>
              <a:t> </a:t>
            </a:r>
          </a:p>
          <a:p>
            <a:r>
              <a:rPr lang="en-US" sz="1200" b="1" dirty="0">
                <a:ea typeface="Times New Roman"/>
              </a:rPr>
              <a:t>LANDSCAPE:</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Removal all debris in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Removal all weeds in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sod in the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Cut in planter boxes next to house and fence in front and back yard and plant drought tolerant plants</a:t>
            </a:r>
          </a:p>
          <a:p>
            <a:pPr marL="164592" marR="0" lvl="0" indent="-164592">
              <a:spcBef>
                <a:spcPts val="0"/>
              </a:spcBef>
              <a:spcAft>
                <a:spcPts val="0"/>
              </a:spcAft>
              <a:buFont typeface="+mj-lt"/>
              <a:buAutoNum type="arabicPeriod"/>
            </a:pPr>
            <a:r>
              <a:rPr lang="en-US" sz="1000" dirty="0">
                <a:ea typeface="Cambria"/>
                <a:cs typeface="Times New Roman"/>
              </a:rPr>
              <a:t>Test irrigation system and repair where needed or install one in front yard</a:t>
            </a:r>
          </a:p>
          <a:p>
            <a:r>
              <a:rPr lang="en-US" sz="1200" b="1" dirty="0">
                <a:ea typeface="Times New Roman"/>
              </a:rPr>
              <a:t> </a:t>
            </a:r>
          </a:p>
          <a:p>
            <a:r>
              <a:rPr lang="en-US" sz="1200" b="1" dirty="0">
                <a:ea typeface="Times New Roman"/>
              </a:rPr>
              <a:t>WINDOWS:</a:t>
            </a:r>
          </a:p>
          <a:p>
            <a:pPr marL="164592" marR="0" lvl="0" indent="-164592">
              <a:lnSpc>
                <a:spcPct val="110000"/>
              </a:lnSpc>
              <a:spcBef>
                <a:spcPts val="0"/>
              </a:spcBef>
              <a:spcAft>
                <a:spcPts val="0"/>
              </a:spcAft>
              <a:buFont typeface="Calibri"/>
              <a:buAutoNum type="arabicPeriod"/>
            </a:pPr>
            <a:r>
              <a:rPr lang="en-US" sz="1000" dirty="0">
                <a:ea typeface="Cambria"/>
                <a:cs typeface="Times New Roman"/>
              </a:rPr>
              <a:t>Replace all windows with retro fit insert windows</a:t>
            </a:r>
          </a:p>
          <a:p>
            <a:pPr marL="164592" marR="0" lvl="0" indent="-164592">
              <a:spcBef>
                <a:spcPts val="0"/>
              </a:spcBef>
              <a:spcAft>
                <a:spcPts val="0"/>
              </a:spcAft>
              <a:buFont typeface="Calibri"/>
              <a:buAutoNum type="arabicPeriod"/>
            </a:pPr>
            <a:r>
              <a:rPr lang="en-US" sz="1000" dirty="0">
                <a:ea typeface="Cambria"/>
                <a:cs typeface="Times New Roman"/>
              </a:rPr>
              <a:t>Replace all sliders with retro fit</a:t>
            </a:r>
          </a:p>
          <a:p>
            <a:r>
              <a:rPr lang="en-US" sz="1200" dirty="0">
                <a:ea typeface="Cambria"/>
                <a:cs typeface="Times New Roman"/>
              </a:rPr>
              <a:t> </a:t>
            </a:r>
          </a:p>
          <a:p>
            <a:r>
              <a:rPr lang="en-US" sz="1200" b="1" dirty="0">
                <a:ea typeface="Times New Roman"/>
              </a:rPr>
              <a:t>DEMO (INTERIOR):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trash in house</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Demo kitchen and remove cabinets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Demo existing bathroom toilet, vanity,                                                                                                          tile floor and shower surround </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tile flooring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Scrape popcorn ceiling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window coverings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Do not damage wood floor as we are keeping it (install rosin paper to protect flooring)</a:t>
            </a:r>
          </a:p>
          <a:p>
            <a:r>
              <a:rPr lang="en-US" sz="1200" dirty="0">
                <a:ea typeface="Cambria"/>
                <a:cs typeface="Times New Roman"/>
              </a:rPr>
              <a:t> </a:t>
            </a:r>
          </a:p>
          <a:p>
            <a:r>
              <a:rPr lang="en-US" sz="1200" b="1" dirty="0">
                <a:ea typeface="Times New Roman"/>
              </a:rPr>
              <a:t>GENERAL (INTERIOR):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Construct new bathroom where existing bedroom is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Construct new stackable laundry closet in hallway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Change all door hinges and hardware with brush nickel</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Retexture ceiling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ceiling fans in all bedrooms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Combine both back bedrooms to create large master suite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Close off door to existing bathroom and construct new door going into master suite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Change front door hardware - Home Depot #640-064 $169</a:t>
            </a:r>
          </a:p>
          <a:p>
            <a:pPr marL="22860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5" name="Picture 4"/>
          <p:cNvPicPr>
            <a:picLocks noChangeAspect="1"/>
          </p:cNvPicPr>
          <p:nvPr/>
        </p:nvPicPr>
        <p:blipFill>
          <a:blip r:embed="rId2"/>
          <a:stretch>
            <a:fillRect/>
          </a:stretch>
        </p:blipFill>
        <p:spPr>
          <a:xfrm>
            <a:off x="3117126" y="4908615"/>
            <a:ext cx="2873403" cy="1014771"/>
          </a:xfrm>
          <a:prstGeom prst="rect">
            <a:avLst/>
          </a:prstGeom>
        </p:spPr>
      </p:pic>
      <p:pic>
        <p:nvPicPr>
          <p:cNvPr id="7" name="Picture 6">
            <a:extLst>
              <a:ext uri="{FF2B5EF4-FFF2-40B4-BE49-F238E27FC236}">
                <a16:creationId xmlns:a16="http://schemas.microsoft.com/office/drawing/2014/main" id="{EEB0DF85-3BA3-4C5B-BE48-9882B8F6838F}"/>
              </a:ext>
            </a:extLst>
          </p:cNvPr>
          <p:cNvPicPr>
            <a:picLocks noChangeAspect="1"/>
          </p:cNvPicPr>
          <p:nvPr/>
        </p:nvPicPr>
        <p:blipFill>
          <a:blip r:embed="rId3"/>
          <a:stretch>
            <a:fillRect/>
          </a:stretch>
        </p:blipFill>
        <p:spPr>
          <a:xfrm>
            <a:off x="418810" y="209029"/>
            <a:ext cx="1503775" cy="925400"/>
          </a:xfrm>
          <a:prstGeom prst="rect">
            <a:avLst/>
          </a:prstGeom>
        </p:spPr>
      </p:pic>
    </p:spTree>
    <p:extLst>
      <p:ext uri="{BB962C8B-B14F-4D97-AF65-F5344CB8AC3E}">
        <p14:creationId xmlns:p14="http://schemas.microsoft.com/office/powerpoint/2010/main" val="84453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5160" y="331808"/>
            <a:ext cx="5820728" cy="885673"/>
          </a:xfrm>
        </p:spPr>
        <p:txBody>
          <a:bodyPr/>
          <a:lstStyle/>
          <a:p>
            <a:pPr algn="r"/>
            <a:r>
              <a:rPr lang="en-US" dirty="0">
                <a:solidFill>
                  <a:schemeClr val="accent3">
                    <a:lumMod val="50000"/>
                  </a:schemeClr>
                </a:solidFill>
              </a:rPr>
              <a:t>Table of Contents</a:t>
            </a:r>
          </a:p>
        </p:txBody>
      </p:sp>
      <p:sp>
        <p:nvSpPr>
          <p:cNvPr id="10" name="Rectangle 9"/>
          <p:cNvSpPr/>
          <p:nvPr/>
        </p:nvSpPr>
        <p:spPr>
          <a:xfrm>
            <a:off x="1008184" y="1464480"/>
            <a:ext cx="5186593" cy="3636124"/>
          </a:xfrm>
          <a:prstGeom prst="rect">
            <a:avLst/>
          </a:prstGeom>
        </p:spPr>
        <p:txBody>
          <a:bodyPr wrap="square">
            <a:spAutoFit/>
          </a:bodyPr>
          <a:lstStyle/>
          <a:p>
            <a:pPr algn="just">
              <a:lnSpc>
                <a:spcPct val="200000"/>
              </a:lnSpc>
            </a:pPr>
            <a:r>
              <a:rPr lang="en-US" sz="1300" dirty="0">
                <a:latin typeface="Avenir Book"/>
                <a:cs typeface="Avenir Book"/>
              </a:rPr>
              <a:t>Who Are We?................................................................................................3 </a:t>
            </a:r>
          </a:p>
          <a:p>
            <a:pPr algn="just">
              <a:lnSpc>
                <a:spcPct val="200000"/>
              </a:lnSpc>
            </a:pPr>
            <a:r>
              <a:rPr lang="en-US" sz="1300" dirty="0">
                <a:latin typeface="Avenir Book"/>
                <a:cs typeface="Avenir Book"/>
              </a:rPr>
              <a:t>Our Mission Statement .................................................................................4</a:t>
            </a:r>
          </a:p>
          <a:p>
            <a:pPr algn="just">
              <a:lnSpc>
                <a:spcPct val="200000"/>
              </a:lnSpc>
            </a:pPr>
            <a:r>
              <a:rPr lang="en-US" sz="1300" dirty="0">
                <a:latin typeface="Avenir Book"/>
                <a:cs typeface="Avenir Book"/>
              </a:rPr>
              <a:t>Short &amp; Long Term Renovation Goals…...................................................5-6</a:t>
            </a:r>
          </a:p>
          <a:p>
            <a:pPr algn="just">
              <a:lnSpc>
                <a:spcPct val="200000"/>
              </a:lnSpc>
            </a:pPr>
            <a:r>
              <a:rPr lang="en-US" sz="1300" dirty="0">
                <a:latin typeface="Avenir Book"/>
                <a:cs typeface="Avenir Book"/>
              </a:rPr>
              <a:t>Why Contractors Love Working With Us.................................................7-8 </a:t>
            </a:r>
          </a:p>
          <a:p>
            <a:pPr algn="just">
              <a:lnSpc>
                <a:spcPct val="200000"/>
              </a:lnSpc>
            </a:pPr>
            <a:r>
              <a:rPr lang="en-US" sz="1300" dirty="0">
                <a:latin typeface="Avenir Book"/>
                <a:cs typeface="Avenir Book"/>
              </a:rPr>
              <a:t>Scope of Work……………………………………………………...9-13</a:t>
            </a:r>
          </a:p>
          <a:p>
            <a:pPr algn="just">
              <a:lnSpc>
                <a:spcPct val="200000"/>
              </a:lnSpc>
            </a:pPr>
            <a:r>
              <a:rPr lang="en-US" sz="1300" dirty="0">
                <a:latin typeface="Avenir Book"/>
                <a:cs typeface="Avenir Book"/>
              </a:rPr>
              <a:t>Type of Contractor We’re Looking For.....................................................14-15 </a:t>
            </a:r>
          </a:p>
          <a:p>
            <a:pPr algn="just">
              <a:lnSpc>
                <a:spcPct val="200000"/>
              </a:lnSpc>
            </a:pPr>
            <a:r>
              <a:rPr lang="en-US" sz="1300" dirty="0">
                <a:latin typeface="Avenir Book"/>
                <a:cs typeface="Avenir Book"/>
              </a:rPr>
              <a:t>How We Operate</a:t>
            </a:r>
            <a:r>
              <a:rPr lang="en-US" sz="1300">
                <a:latin typeface="Avenir Book"/>
                <a:cs typeface="Avenir Book"/>
              </a:rPr>
              <a:t>.........................................................................................16-24</a:t>
            </a:r>
            <a:endParaRPr lang="en-US" sz="1300" dirty="0">
              <a:latin typeface="Avenir Book"/>
              <a:cs typeface="Avenir Book"/>
            </a:endParaRPr>
          </a:p>
          <a:p>
            <a:pPr algn="just">
              <a:lnSpc>
                <a:spcPct val="200000"/>
              </a:lnSpc>
            </a:pPr>
            <a:r>
              <a:rPr lang="en-US" sz="1300" dirty="0">
                <a:latin typeface="Avenir Book"/>
                <a:cs typeface="Avenir Book"/>
              </a:rPr>
              <a:t>Contractor Success Stories..........................................................................28</a:t>
            </a:r>
          </a:p>
          <a:p>
            <a:pPr>
              <a:lnSpc>
                <a:spcPct val="200000"/>
              </a:lnSpc>
            </a:pPr>
            <a:r>
              <a:rPr lang="en-US" sz="1300" dirty="0">
                <a:latin typeface="Avenir Book"/>
                <a:cs typeface="Avenir Book"/>
              </a:rPr>
              <a:t>Taking the Next Steps.................................................................................29</a:t>
            </a:r>
          </a:p>
        </p:txBody>
      </p:sp>
      <p:sp>
        <p:nvSpPr>
          <p:cNvPr id="2" name="Slide Number Placeholder 1"/>
          <p:cNvSpPr>
            <a:spLocks noGrp="1"/>
          </p:cNvSpPr>
          <p:nvPr>
            <p:ph type="sldNum" sz="quarter" idx="12"/>
          </p:nvPr>
        </p:nvSpPr>
        <p:spPr/>
        <p:txBody>
          <a:bodyPr/>
          <a:lstStyle/>
          <a:p>
            <a:fld id="{A88EBE9D-EF06-9E49-9451-B427DBD8C0F9}" type="slidenum">
              <a:rPr lang="en-US" smtClean="0"/>
              <a:t>2</a:t>
            </a:fld>
            <a:endParaRPr lang="en-US"/>
          </a:p>
        </p:txBody>
      </p:sp>
      <p:pic>
        <p:nvPicPr>
          <p:cNvPr id="7" name="Picture 6">
            <a:extLst>
              <a:ext uri="{FF2B5EF4-FFF2-40B4-BE49-F238E27FC236}">
                <a16:creationId xmlns:a16="http://schemas.microsoft.com/office/drawing/2014/main" id="{063F6C8E-FB62-4056-AC9F-6BFDE7564CDF}"/>
              </a:ext>
            </a:extLst>
          </p:cNvPr>
          <p:cNvPicPr>
            <a:picLocks noChangeAspect="1"/>
          </p:cNvPicPr>
          <p:nvPr/>
        </p:nvPicPr>
        <p:blipFill>
          <a:blip r:embed="rId3"/>
          <a:stretch>
            <a:fillRect/>
          </a:stretch>
        </p:blipFill>
        <p:spPr>
          <a:xfrm>
            <a:off x="1269431" y="5596905"/>
            <a:ext cx="4312186" cy="2878229"/>
          </a:xfrm>
          <a:prstGeom prst="rect">
            <a:avLst/>
          </a:prstGeom>
        </p:spPr>
      </p:pic>
      <p:pic>
        <p:nvPicPr>
          <p:cNvPr id="8" name="Picture 7">
            <a:extLst>
              <a:ext uri="{FF2B5EF4-FFF2-40B4-BE49-F238E27FC236}">
                <a16:creationId xmlns:a16="http://schemas.microsoft.com/office/drawing/2014/main" id="{F9D9DF05-D447-4018-A591-E1386215D562}"/>
              </a:ext>
            </a:extLst>
          </p:cNvPr>
          <p:cNvPicPr>
            <a:picLocks noChangeAspect="1"/>
          </p:cNvPicPr>
          <p:nvPr/>
        </p:nvPicPr>
        <p:blipFill>
          <a:blip r:embed="rId4"/>
          <a:stretch>
            <a:fillRect/>
          </a:stretch>
        </p:blipFill>
        <p:spPr>
          <a:xfrm>
            <a:off x="418810" y="209029"/>
            <a:ext cx="1503775" cy="925400"/>
          </a:xfrm>
          <a:prstGeom prst="rect">
            <a:avLst/>
          </a:prstGeom>
        </p:spPr>
      </p:pic>
    </p:spTree>
    <p:extLst>
      <p:ext uri="{BB962C8B-B14F-4D97-AF65-F5344CB8AC3E}">
        <p14:creationId xmlns:p14="http://schemas.microsoft.com/office/powerpoint/2010/main" val="335153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48772" y="1379551"/>
            <a:ext cx="568512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pPr>
              <a:lnSpc>
                <a:spcPct val="110000"/>
              </a:lnSpc>
            </a:pPr>
            <a:r>
              <a:rPr lang="en-US" sz="1200" b="1" dirty="0"/>
              <a:t>KITCHEN:</a:t>
            </a:r>
          </a:p>
          <a:p>
            <a:pPr marL="164592" lvl="0" indent="-164592">
              <a:lnSpc>
                <a:spcPct val="110000"/>
              </a:lnSpc>
              <a:buFont typeface="+mj-lt"/>
              <a:buAutoNum type="arabicPeriod"/>
            </a:pPr>
            <a:r>
              <a:rPr lang="en-US" sz="1000" dirty="0"/>
              <a:t>Install backsplash - DalTile Travertine 3”x6” honed $6.11/sq ft #T711361U (installed subway style and to the bottom of the cabinets)</a:t>
            </a:r>
          </a:p>
          <a:p>
            <a:pPr marL="164592" lvl="0" indent="-164592">
              <a:lnSpc>
                <a:spcPct val="110000"/>
              </a:lnSpc>
              <a:buFont typeface="+mj-lt"/>
              <a:buAutoNum type="arabicPeriod"/>
            </a:pPr>
            <a:r>
              <a:rPr lang="en-US" sz="1000" dirty="0"/>
              <a:t>Install backsplash accent tile 4” strip – DalTile American Olean Legacy Glass Celedon 2”x2” LG03</a:t>
            </a:r>
          </a:p>
          <a:p>
            <a:pPr marL="164592" lvl="0" indent="-164592">
              <a:lnSpc>
                <a:spcPct val="110000"/>
              </a:lnSpc>
              <a:buFont typeface="+mj-lt"/>
              <a:buAutoNum type="arabicPeriod"/>
            </a:pPr>
            <a:r>
              <a:rPr lang="en-US" sz="1000" dirty="0"/>
              <a:t>Install new stainless steel appliances</a:t>
            </a:r>
          </a:p>
          <a:p>
            <a:pPr>
              <a:lnSpc>
                <a:spcPct val="110000"/>
              </a:lnSpc>
            </a:pPr>
            <a:r>
              <a:rPr lang="en-US" sz="1000" dirty="0"/>
              <a:t>	A. Frigidaire FFFTR2126LS 21 CF Top Freezer Refrigerator - $625.00</a:t>
            </a:r>
          </a:p>
          <a:p>
            <a:pPr>
              <a:lnSpc>
                <a:spcPct val="110000"/>
              </a:lnSpc>
            </a:pPr>
            <a:r>
              <a:rPr lang="en-US" sz="1000" dirty="0"/>
              <a:t>	B. Frigidaire FFFMV162LS 1.6 CF 1,000 Watt Range Microwave - $269.00</a:t>
            </a:r>
          </a:p>
          <a:p>
            <a:pPr>
              <a:lnSpc>
                <a:spcPct val="110000"/>
              </a:lnSpc>
            </a:pPr>
            <a:r>
              <a:rPr lang="en-US" sz="1000" dirty="0"/>
              <a:t>	C. Frigidaire FFFBD2406NS 24” Built in Dishwasher - $295.00</a:t>
            </a:r>
          </a:p>
          <a:p>
            <a:pPr>
              <a:lnSpc>
                <a:spcPct val="110000"/>
              </a:lnSpc>
            </a:pPr>
            <a:r>
              <a:rPr lang="en-US" sz="1000" dirty="0"/>
              <a:t>	D. Frigidaire FFFGF3047LS 30” Free Standing Gas Range - $556.00</a:t>
            </a:r>
          </a:p>
          <a:p>
            <a:pPr marL="228600" lvl="0" indent="-228600">
              <a:lnSpc>
                <a:spcPct val="110000"/>
              </a:lnSpc>
              <a:buFont typeface="+mj-lt"/>
              <a:buAutoNum type="arabicPeriod" startAt="4"/>
            </a:pPr>
            <a:r>
              <a:rPr lang="en-US" sz="1000" dirty="0"/>
              <a:t>Install new faucet - Proflo PFXC8011BN Single Handle Kitchen Faucet w/ Pullout Spray (Low Lead Compliant) - $180.65</a:t>
            </a:r>
          </a:p>
          <a:p>
            <a:pPr marL="228600" lvl="0" indent="-228600">
              <a:lnSpc>
                <a:spcPct val="110000"/>
              </a:lnSpc>
              <a:buFont typeface="+mj-lt"/>
              <a:buAutoNum type="arabicPeriod" startAt="4"/>
            </a:pPr>
            <a:r>
              <a:rPr lang="en-US" sz="1000" dirty="0"/>
              <a:t>Install new countertops – Rainbow Stone “New Venetian Gold” Granite</a:t>
            </a:r>
          </a:p>
          <a:p>
            <a:pPr marL="228600" lvl="0" indent="-228600">
              <a:lnSpc>
                <a:spcPct val="110000"/>
              </a:lnSpc>
              <a:buFont typeface="+mj-lt"/>
              <a:buAutoNum type="arabicPeriod" startAt="4"/>
            </a:pPr>
            <a:r>
              <a:rPr lang="en-US" sz="1000" dirty="0"/>
              <a:t>Install new cabinets – Home Depot American Classics Harvest Finish</a:t>
            </a:r>
          </a:p>
          <a:p>
            <a:pPr marL="228600" lvl="0" indent="-228600">
              <a:lnSpc>
                <a:spcPct val="110000"/>
              </a:lnSpc>
              <a:buFont typeface="+mj-lt"/>
              <a:buAutoNum type="arabicPeriod" startAt="4"/>
            </a:pPr>
            <a:r>
              <a:rPr lang="en-US" sz="1000" dirty="0"/>
              <a:t>Install 4 recessed lights</a:t>
            </a:r>
          </a:p>
          <a:p>
            <a:pPr marL="228600" lvl="0" indent="-228600">
              <a:lnSpc>
                <a:spcPct val="110000"/>
              </a:lnSpc>
              <a:buFont typeface="+mj-lt"/>
              <a:buAutoNum type="arabicPeriod" startAt="4"/>
            </a:pPr>
            <a:r>
              <a:rPr lang="en-US" sz="1000" dirty="0"/>
              <a:t>Paint as per color scheme</a:t>
            </a:r>
          </a:p>
          <a:p>
            <a:pPr lvl="0"/>
            <a:endParaRPr lang="en-US" sz="1000" dirty="0"/>
          </a:p>
          <a:p>
            <a:pPr lvl="0"/>
            <a:endParaRPr lang="en-US" sz="1000" dirty="0"/>
          </a:p>
          <a:p>
            <a:pPr lvl="0"/>
            <a:endParaRPr lang="en-US" sz="1000" dirty="0"/>
          </a:p>
          <a:p>
            <a:pPr lvl="0"/>
            <a:endParaRPr lang="en-US" sz="1000" dirty="0"/>
          </a:p>
          <a:p>
            <a:pPr lvl="0"/>
            <a:endParaRPr lang="en-US" sz="1000" dirty="0"/>
          </a:p>
          <a:p>
            <a:pPr marL="0" marR="0">
              <a:spcBef>
                <a:spcPts val="0"/>
              </a:spcBef>
              <a:spcAft>
                <a:spcPts val="0"/>
              </a:spcAft>
            </a:pP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a:lnSpc>
                <a:spcPct val="110000"/>
              </a:lnSpc>
            </a:pPr>
            <a:r>
              <a:rPr lang="en-US" sz="1200" b="1" dirty="0"/>
              <a:t>HALL BATH:</a:t>
            </a:r>
          </a:p>
          <a:p>
            <a:pPr marL="164592" lvl="0" indent="-164592">
              <a:lnSpc>
                <a:spcPct val="110000"/>
              </a:lnSpc>
              <a:buFont typeface="+mj-lt"/>
              <a:buAutoNum type="arabicPeriod"/>
            </a:pPr>
            <a:r>
              <a:rPr lang="en-US" sz="1000" dirty="0"/>
              <a:t>Install new vanity (espresso finish)</a:t>
            </a:r>
          </a:p>
          <a:p>
            <a:pPr marL="164592" lvl="0" indent="-164592">
              <a:lnSpc>
                <a:spcPct val="110000"/>
              </a:lnSpc>
              <a:buFont typeface="+mj-lt"/>
              <a:buAutoNum type="arabicPeriod"/>
            </a:pPr>
            <a:r>
              <a:rPr lang="en-US" sz="1000" dirty="0"/>
              <a:t>New Faucet - Grohe G20209002 “Eurostyle Cosmopolitan” 8’’ Widespread Bathroom Sink Faucet - $160.10</a:t>
            </a:r>
          </a:p>
          <a:p>
            <a:pPr marL="164592" lvl="0" indent="-164592">
              <a:lnSpc>
                <a:spcPct val="110000"/>
              </a:lnSpc>
              <a:buFont typeface="+mj-lt"/>
              <a:buAutoNum type="arabicPeriod"/>
            </a:pPr>
            <a:r>
              <a:rPr lang="en-US" sz="1000" dirty="0"/>
              <a:t>New toilet (Elongated Bowl)</a:t>
            </a:r>
          </a:p>
          <a:p>
            <a:pPr marL="164592" lvl="0" indent="-164592">
              <a:lnSpc>
                <a:spcPct val="110000"/>
              </a:lnSpc>
              <a:buFont typeface="+mj-lt"/>
              <a:buAutoNum type="arabicPeriod"/>
            </a:pPr>
            <a:r>
              <a:rPr lang="en-US" sz="1000" dirty="0"/>
              <a:t>New tub - Sterling S610411100 “ALL Pro” 60” Soaking Tub – 128.90</a:t>
            </a:r>
          </a:p>
          <a:p>
            <a:pPr marL="164592" lvl="0" indent="-164592">
              <a:lnSpc>
                <a:spcPct val="110000"/>
              </a:lnSpc>
              <a:buFont typeface="+mj-lt"/>
              <a:buAutoNum type="arabicPeriod"/>
            </a:pPr>
            <a:r>
              <a:rPr lang="en-US" sz="1000" dirty="0"/>
              <a:t>Shower head and trim kit - Grohe G26017000 “ BauLoop” Tub &amp; Shower Faucet Trim - $130.95</a:t>
            </a:r>
          </a:p>
          <a:p>
            <a:pPr marL="164592" lvl="0" indent="-164592">
              <a:lnSpc>
                <a:spcPct val="110000"/>
              </a:lnSpc>
              <a:buFont typeface="+mj-lt"/>
              <a:buAutoNum type="arabicPeriod"/>
            </a:pPr>
            <a:r>
              <a:rPr lang="en-US" sz="1000" dirty="0"/>
              <a:t>New shower valve - Grohe G35015000 Tub &amp; Shower Valve - $67.50</a:t>
            </a:r>
          </a:p>
          <a:p>
            <a:pPr marL="164592" lvl="0" indent="-164592">
              <a:lnSpc>
                <a:spcPct val="110000"/>
              </a:lnSpc>
              <a:buFont typeface="+mj-lt"/>
              <a:buAutoNum type="arabicPeriod"/>
            </a:pPr>
            <a:r>
              <a:rPr lang="en-US" sz="1000" dirty="0"/>
              <a:t>Install Tile surround – DalTile Rittenhouse Square 3”x6” Matte Almond $2.70/sq ft #X735 (installed subway style, tile to ceiling)</a:t>
            </a:r>
          </a:p>
          <a:p>
            <a:pPr marL="164592" lvl="0" indent="-164592">
              <a:lnSpc>
                <a:spcPct val="110000"/>
              </a:lnSpc>
              <a:buFont typeface="+mj-lt"/>
              <a:buAutoNum type="arabicPeriod"/>
            </a:pPr>
            <a:r>
              <a:rPr lang="en-US" sz="1000" dirty="0"/>
              <a:t>Accent Tile 12” Strip – DalTile Stone Radiance Whisper Green Blend (installed roughly 5” up the wall)</a:t>
            </a:r>
          </a:p>
          <a:p>
            <a:pPr marL="164592" lvl="0" indent="-164592">
              <a:lnSpc>
                <a:spcPct val="110000"/>
              </a:lnSpc>
              <a:buFont typeface="+mj-lt"/>
              <a:buAutoNum type="arabicPeriod"/>
            </a:pPr>
            <a:r>
              <a:rPr lang="en-US" sz="1000" dirty="0"/>
              <a:t>Tile floor – DalTile Travertine 18” x18” Honed $1.99/sq ft (installed subway style)</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43651" y="4310456"/>
            <a:ext cx="1670575" cy="121892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591191" y="4310456"/>
            <a:ext cx="1672639" cy="1218919"/>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4340796" y="4310458"/>
            <a:ext cx="1688546" cy="1218919"/>
          </a:xfrm>
          <a:prstGeom prst="rect">
            <a:avLst/>
          </a:prstGeom>
          <a:noFill/>
          <a:ln>
            <a:noFill/>
          </a:ln>
        </p:spPr>
      </p:pic>
      <p:pic>
        <p:nvPicPr>
          <p:cNvPr id="9" name="Picture 8">
            <a:extLst>
              <a:ext uri="{FF2B5EF4-FFF2-40B4-BE49-F238E27FC236}">
                <a16:creationId xmlns:a16="http://schemas.microsoft.com/office/drawing/2014/main" id="{D9FDB7D2-ABA0-488D-AF43-61C2D779CA15}"/>
              </a:ext>
            </a:extLst>
          </p:cNvPr>
          <p:cNvPicPr>
            <a:picLocks noChangeAspect="1"/>
          </p:cNvPicPr>
          <p:nvPr/>
        </p:nvPicPr>
        <p:blipFill>
          <a:blip r:embed="rId5"/>
          <a:stretch>
            <a:fillRect/>
          </a:stretch>
        </p:blipFill>
        <p:spPr>
          <a:xfrm>
            <a:off x="418810" y="209029"/>
            <a:ext cx="1503775" cy="925400"/>
          </a:xfrm>
          <a:prstGeom prst="rect">
            <a:avLst/>
          </a:prstGeom>
        </p:spPr>
      </p:pic>
    </p:spTree>
    <p:extLst>
      <p:ext uri="{BB962C8B-B14F-4D97-AF65-F5344CB8AC3E}">
        <p14:creationId xmlns:p14="http://schemas.microsoft.com/office/powerpoint/2010/main" val="403390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48772" y="1379551"/>
            <a:ext cx="583504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228600" rIns="182880" bIns="228600" numCol="1" spcCol="0" rtlCol="0" fromWordArt="0" anchor="t" anchorCtr="0" forceAA="0" compatLnSpc="1">
            <a:prstTxWarp prst="textNoShape">
              <a:avLst/>
            </a:prstTxWarp>
            <a:noAutofit/>
          </a:bodyPr>
          <a:lstStyle/>
          <a:p>
            <a:r>
              <a:rPr lang="en-US" sz="1200" b="1" dirty="0"/>
              <a:t>MASTER BATH:</a:t>
            </a:r>
          </a:p>
          <a:p>
            <a:pPr marL="164592" lvl="0" indent="-164592">
              <a:lnSpc>
                <a:spcPct val="110000"/>
              </a:lnSpc>
              <a:buFont typeface="+mj-lt"/>
              <a:buAutoNum type="arabicPeriod"/>
            </a:pPr>
            <a:r>
              <a:rPr lang="en-US" sz="1000" dirty="0"/>
              <a:t>New toilet (Elongated Bowl)</a:t>
            </a:r>
          </a:p>
          <a:p>
            <a:pPr marL="164592" lvl="0" indent="-164592">
              <a:lnSpc>
                <a:spcPct val="110000"/>
              </a:lnSpc>
              <a:buFont typeface="+mj-lt"/>
              <a:buAutoNum type="arabicPeriod"/>
            </a:pPr>
            <a:r>
              <a:rPr lang="en-US" sz="1000" dirty="0"/>
              <a:t>New tub – Home Depot #693-952 $209</a:t>
            </a:r>
          </a:p>
          <a:p>
            <a:pPr marL="164592" lvl="0" indent="-164592">
              <a:lnSpc>
                <a:spcPct val="110000"/>
              </a:lnSpc>
              <a:buFont typeface="+mj-lt"/>
              <a:buAutoNum type="arabicPeriod"/>
            </a:pPr>
            <a:r>
              <a:rPr lang="en-US" sz="1000" dirty="0"/>
              <a:t>Install new vanity (espresso finish)</a:t>
            </a:r>
          </a:p>
          <a:p>
            <a:pPr marL="164592" lvl="0" indent="-164592">
              <a:lnSpc>
                <a:spcPct val="110000"/>
              </a:lnSpc>
              <a:buFont typeface="+mj-lt"/>
              <a:buAutoNum type="arabicPeriod"/>
            </a:pPr>
            <a:r>
              <a:rPr lang="en-US" sz="1000" dirty="0"/>
              <a:t>Tub spout - Grohe G13611000								                   “Eurodisc” Tub Spout - $14.65</a:t>
            </a:r>
          </a:p>
          <a:p>
            <a:pPr marL="164592" indent="-164592">
              <a:lnSpc>
                <a:spcPct val="110000"/>
              </a:lnSpc>
              <a:buFont typeface="+mj-lt"/>
              <a:buAutoNum type="arabicPeriod"/>
            </a:pPr>
            <a:r>
              <a:rPr lang="en-US" sz="1000" dirty="0"/>
              <a:t>New Faucet - Grohe G20209002 						                          “Eurostyle Cosmopolitan” 8’’ Widespread Bathroom Sink Faucet -$160.10 </a:t>
            </a:r>
          </a:p>
          <a:p>
            <a:pPr marL="164592" indent="-164592">
              <a:lnSpc>
                <a:spcPct val="110000"/>
              </a:lnSpc>
              <a:buFont typeface="+mj-lt"/>
              <a:buAutoNum type="arabicPeriod"/>
            </a:pPr>
            <a:r>
              <a:rPr lang="en-US" sz="1000" dirty="0"/>
              <a:t>Install Rain shower head and regular showerhead - Moen MS6360 2.5 GPM Flat Rain Showerhead -$125.10 &amp; Grohe G19595000 “ BauLoop” Shower Head with Trim Kit - $47.25</a:t>
            </a:r>
          </a:p>
          <a:p>
            <a:pPr marL="164592" lvl="0" indent="-164592">
              <a:lnSpc>
                <a:spcPct val="110000"/>
              </a:lnSpc>
              <a:buFont typeface="+mj-lt"/>
              <a:buAutoNum type="arabicPeriod"/>
            </a:pPr>
            <a:r>
              <a:rPr lang="en-US" sz="1000" dirty="0"/>
              <a:t>Install 2 new shower valves - Grohe G35015000 Tub &amp; Shower Valve - $67.50</a:t>
            </a:r>
          </a:p>
          <a:p>
            <a:pPr marL="164592" lvl="0" indent="-164592">
              <a:lnSpc>
                <a:spcPct val="110000"/>
              </a:lnSpc>
              <a:buFont typeface="+mj-lt"/>
              <a:buAutoNum type="arabicPeriod"/>
            </a:pPr>
            <a:r>
              <a:rPr lang="en-US" sz="1000" dirty="0"/>
              <a:t>Install Tile Surround - DalTile Fabric 12”x24” $3.70/sq ft #P687 (Installed subway style, tile to ceiling and tile ceiling)</a:t>
            </a:r>
          </a:p>
          <a:p>
            <a:pPr marL="164592" lvl="0" indent="-164592">
              <a:lnSpc>
                <a:spcPct val="110000"/>
              </a:lnSpc>
              <a:buFont typeface="+mj-lt"/>
              <a:buAutoNum type="arabicPeriod"/>
            </a:pPr>
            <a:r>
              <a:rPr lang="en-US" sz="1000" dirty="0"/>
              <a:t>Accent Tile on control wall – DalTile Class Reflections Subway Mint Jubilee 3”x6” 9.06/sq ft #GR15 (installed subway style)</a:t>
            </a:r>
          </a:p>
          <a:p>
            <a:pPr marL="164592" indent="-164592">
              <a:lnSpc>
                <a:spcPct val="110000"/>
              </a:lnSpc>
              <a:buFont typeface="+mj-lt"/>
              <a:buAutoNum type="arabicPeriod"/>
            </a:pPr>
            <a:r>
              <a:rPr lang="en-US" sz="1000" dirty="0"/>
              <a:t>Tile back splash behind mirror to ceiling - DalTile Class Reflections Subway Mint Jubilee 3”x6”            $9.06/sq ft #GR15 (installed subway style)</a:t>
            </a:r>
          </a:p>
          <a:p>
            <a:pPr marL="164592" indent="-164592">
              <a:lnSpc>
                <a:spcPct val="110000"/>
              </a:lnSpc>
              <a:buFont typeface="+mj-lt"/>
              <a:buAutoNum type="arabicPeriod"/>
            </a:pPr>
            <a:r>
              <a:rPr lang="en-US" sz="1000" dirty="0"/>
              <a:t>Tile floor- DalTile Veranda 13”x13” Dune $3.70/sq ft (installed subway style)</a:t>
            </a:r>
          </a:p>
          <a:p>
            <a:r>
              <a:rPr lang="en-US" sz="1000" b="1" dirty="0"/>
              <a:t> </a:t>
            </a:r>
          </a:p>
          <a:p>
            <a:r>
              <a:rPr lang="en-US" sz="1200" b="1" dirty="0"/>
              <a:t>BEDROOMS:</a:t>
            </a:r>
          </a:p>
          <a:p>
            <a:pPr marL="164592" lvl="0" indent="-164592">
              <a:buFont typeface="+mj-lt"/>
              <a:buAutoNum type="arabicPeriod"/>
            </a:pPr>
            <a:r>
              <a:rPr lang="en-US" sz="1000" dirty="0"/>
              <a:t>Install slab closet doors (make sure they are hallow core interior doors converted to closet doors, install ceiling and floor track as well as hardware</a:t>
            </a:r>
          </a:p>
          <a:p>
            <a:pPr marL="164592" lvl="0" indent="-164592">
              <a:buFont typeface="+mj-lt"/>
              <a:buAutoNum type="arabicPeriod"/>
            </a:pPr>
            <a:r>
              <a:rPr lang="en-US" sz="1000" dirty="0"/>
              <a:t>Lighting – Home Depot Hampton Bay 2- Light Flush mount With Opal Glass, #534-435, $39.97/</a:t>
            </a:r>
            <a:r>
              <a:rPr lang="en-US" sz="1000" dirty="0" err="1"/>
              <a:t>ea</a:t>
            </a:r>
            <a:endParaRPr lang="en-US" sz="1000" dirty="0"/>
          </a:p>
          <a:p>
            <a:r>
              <a:rPr lang="en-US" sz="1200" dirty="0"/>
              <a:t> </a:t>
            </a:r>
          </a:p>
          <a:p>
            <a:r>
              <a:rPr lang="en-US" sz="1200" b="1" dirty="0"/>
              <a:t>PLUMBING:</a:t>
            </a:r>
          </a:p>
          <a:p>
            <a:pPr marL="164592" lvl="0" indent="-164592">
              <a:lnSpc>
                <a:spcPct val="110000"/>
              </a:lnSpc>
              <a:buFont typeface="+mj-lt"/>
              <a:buAutoNum type="arabicPeriod"/>
            </a:pPr>
            <a:r>
              <a:rPr lang="en-US" sz="1000" dirty="0"/>
              <a:t>Check all existing plumbing &amp; repair/replace as needed, per code</a:t>
            </a:r>
          </a:p>
          <a:p>
            <a:pPr marL="164592" lvl="0" indent="-164592">
              <a:buFont typeface="+mj-lt"/>
              <a:buAutoNum type="arabicPeriod"/>
            </a:pPr>
            <a:r>
              <a:rPr lang="en-US" sz="1000" dirty="0"/>
              <a:t>New angle stops on all water lines</a:t>
            </a:r>
          </a:p>
          <a:p>
            <a:pPr marL="164592" lvl="0" indent="-164592">
              <a:lnSpc>
                <a:spcPct val="110000"/>
              </a:lnSpc>
              <a:buFont typeface="+mj-lt"/>
              <a:buAutoNum type="arabicPeriod"/>
            </a:pPr>
            <a:r>
              <a:rPr lang="en-US" sz="1000" dirty="0"/>
              <a:t>Check gas lines &amp; repair/replace as needed</a:t>
            </a:r>
          </a:p>
          <a:p>
            <a:pPr marL="164592" lvl="0" indent="-164592">
              <a:lnSpc>
                <a:spcPct val="110000"/>
              </a:lnSpc>
              <a:buFont typeface="+mj-lt"/>
              <a:buAutoNum type="arabicPeriod"/>
            </a:pPr>
            <a:r>
              <a:rPr lang="en-US" sz="1000" dirty="0"/>
              <a:t>Check all drain lines &amp; repair/replace as needed</a:t>
            </a:r>
          </a:p>
          <a:p>
            <a:r>
              <a:rPr lang="en-US" sz="1200" dirty="0"/>
              <a:t> </a:t>
            </a:r>
          </a:p>
          <a:p>
            <a:r>
              <a:rPr lang="en-US" sz="1200" b="1" dirty="0"/>
              <a:t>ELECTRICAL:</a:t>
            </a:r>
          </a:p>
          <a:p>
            <a:pPr marL="164592" lvl="0" indent="-164592">
              <a:lnSpc>
                <a:spcPct val="110000"/>
              </a:lnSpc>
              <a:buFont typeface="+mj-lt"/>
              <a:buAutoNum type="arabicPeriod"/>
            </a:pPr>
            <a:r>
              <a:rPr lang="en-US" sz="1000" dirty="0"/>
              <a:t>Replace all outlets &amp; switches</a:t>
            </a:r>
          </a:p>
          <a:p>
            <a:pPr marL="164592" lvl="0" indent="-164592">
              <a:lnSpc>
                <a:spcPct val="110000"/>
              </a:lnSpc>
              <a:buFont typeface="+mj-lt"/>
              <a:buAutoNum type="arabicPeriod"/>
            </a:pPr>
            <a:r>
              <a:rPr lang="en-US" sz="1000" dirty="0"/>
              <a:t>Check all wiring &amp; replace where needed, per code</a:t>
            </a:r>
          </a:p>
          <a:p>
            <a:pPr marL="164592" lvl="0" indent="-164592">
              <a:buFont typeface="+mj-lt"/>
              <a:buAutoNum type="arabicPeriod"/>
            </a:pPr>
            <a:r>
              <a:rPr lang="en-US" sz="1000" dirty="0"/>
              <a:t>Install recessed lighting as per drawing</a:t>
            </a:r>
          </a:p>
          <a:p>
            <a:pPr marL="164592" lvl="0" indent="-164592">
              <a:buFont typeface="+mj-lt"/>
              <a:buAutoNum type="arabicPeriod"/>
            </a:pPr>
            <a:r>
              <a:rPr lang="en-US" sz="1000" dirty="0"/>
              <a:t>Check panel &amp; repair/replace as needed</a:t>
            </a:r>
          </a:p>
          <a:p>
            <a:pPr marL="164592" lvl="0" indent="-164592">
              <a:buFont typeface="+mj-lt"/>
              <a:buAutoNum type="arabicPeriod"/>
            </a:pPr>
            <a:r>
              <a:rPr lang="en-US" sz="1000" dirty="0"/>
              <a:t>Install Dead Panel if missing</a:t>
            </a:r>
          </a:p>
          <a:p>
            <a:pPr marL="164592" lvl="0" indent="-164592">
              <a:lnSpc>
                <a:spcPct val="110000"/>
              </a:lnSpc>
              <a:buFont typeface="+mj-lt"/>
              <a:buAutoNum type="arabicPeriod"/>
            </a:pPr>
            <a:r>
              <a:rPr lang="en-US" sz="1000" dirty="0"/>
              <a:t>Check for open junction point in attic</a:t>
            </a:r>
          </a:p>
          <a:p>
            <a:pPr lvl="0">
              <a:lnSpc>
                <a:spcPct val="110000"/>
              </a:lnSpc>
            </a:pPr>
            <a:endParaRPr lang="en-US" sz="500" dirty="0"/>
          </a:p>
          <a:p>
            <a:endParaRPr lang="en-US" sz="200" b="1" dirty="0"/>
          </a:p>
          <a:p>
            <a:r>
              <a:rPr lang="en-US" sz="1200" b="1" dirty="0"/>
              <a:t>HVAC:</a:t>
            </a:r>
          </a:p>
          <a:p>
            <a:r>
              <a:rPr lang="en-US" sz="1000" dirty="0"/>
              <a:t>1. Inspect and repair as needed</a:t>
            </a:r>
          </a:p>
          <a:p>
            <a:r>
              <a:rPr lang="en-US" sz="1200" dirty="0"/>
              <a:t> </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4" name="Picture 3"/>
          <p:cNvPicPr>
            <a:picLocks noChangeAspect="1"/>
          </p:cNvPicPr>
          <p:nvPr/>
        </p:nvPicPr>
        <p:blipFill>
          <a:blip r:embed="rId2"/>
          <a:stretch>
            <a:fillRect/>
          </a:stretch>
        </p:blipFill>
        <p:spPr>
          <a:xfrm>
            <a:off x="3111257" y="1613618"/>
            <a:ext cx="1513666" cy="1144655"/>
          </a:xfrm>
          <a:prstGeom prst="rect">
            <a:avLst/>
          </a:prstGeom>
        </p:spPr>
      </p:pic>
      <p:pic>
        <p:nvPicPr>
          <p:cNvPr id="5" name="Picture 4"/>
          <p:cNvPicPr>
            <a:picLocks noChangeAspect="1"/>
          </p:cNvPicPr>
          <p:nvPr/>
        </p:nvPicPr>
        <p:blipFill>
          <a:blip r:embed="rId3"/>
          <a:stretch>
            <a:fillRect/>
          </a:stretch>
        </p:blipFill>
        <p:spPr>
          <a:xfrm>
            <a:off x="4663407" y="1613618"/>
            <a:ext cx="1533450" cy="1144655"/>
          </a:xfrm>
          <a:prstGeom prst="rect">
            <a:avLst/>
          </a:prstGeom>
        </p:spPr>
      </p:pic>
      <p:pic>
        <p:nvPicPr>
          <p:cNvPr id="7" name="Picture 6">
            <a:extLst>
              <a:ext uri="{FF2B5EF4-FFF2-40B4-BE49-F238E27FC236}">
                <a16:creationId xmlns:a16="http://schemas.microsoft.com/office/drawing/2014/main" id="{6D2EF291-B4E0-4AD7-8DB3-5A04BE85A4D3}"/>
              </a:ext>
            </a:extLst>
          </p:cNvPr>
          <p:cNvPicPr>
            <a:picLocks noChangeAspect="1"/>
          </p:cNvPicPr>
          <p:nvPr/>
        </p:nvPicPr>
        <p:blipFill>
          <a:blip r:embed="rId4"/>
          <a:stretch>
            <a:fillRect/>
          </a:stretch>
        </p:blipFill>
        <p:spPr>
          <a:xfrm>
            <a:off x="418810" y="209029"/>
            <a:ext cx="1503775" cy="925400"/>
          </a:xfrm>
          <a:prstGeom prst="rect">
            <a:avLst/>
          </a:prstGeom>
        </p:spPr>
      </p:pic>
    </p:spTree>
    <p:extLst>
      <p:ext uri="{BB962C8B-B14F-4D97-AF65-F5344CB8AC3E}">
        <p14:creationId xmlns:p14="http://schemas.microsoft.com/office/powerpoint/2010/main" val="127924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484632" y="1379551"/>
            <a:ext cx="583504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182880" rIns="182880" bIns="182880" numCol="1" spcCol="0" rtlCol="0" fromWordArt="0" anchor="t" anchorCtr="0" forceAA="0" compatLnSpc="1">
            <a:prstTxWarp prst="textNoShape">
              <a:avLst/>
            </a:prstTxWarp>
            <a:noAutofit/>
          </a:bodyPr>
          <a:lstStyle/>
          <a:p>
            <a:r>
              <a:rPr lang="en-US" sz="1400" b="1" dirty="0"/>
              <a:t>COMPLETION OF FINAL PUNCH LIST:</a:t>
            </a:r>
          </a:p>
          <a:p>
            <a:r>
              <a:rPr lang="en-US" sz="1200" b="1" dirty="0"/>
              <a:t> </a:t>
            </a:r>
            <a:endParaRPr lang="en-US" sz="1200" dirty="0"/>
          </a:p>
          <a:p>
            <a:r>
              <a:rPr lang="en-US" sz="1200" b="1" dirty="0"/>
              <a:t>General Contracting Work - $33,300.00</a:t>
            </a:r>
          </a:p>
          <a:p>
            <a:r>
              <a:rPr lang="en-US" sz="1200" dirty="0"/>
              <a:t>All framing, counters, cabinets, paint and patch. fixtures, backsplash, windows and doors.</a:t>
            </a:r>
          </a:p>
          <a:p>
            <a:r>
              <a:rPr lang="en-US" sz="1200" dirty="0"/>
              <a:t> </a:t>
            </a:r>
          </a:p>
          <a:p>
            <a:r>
              <a:rPr lang="en-US" sz="1200" b="1" dirty="0"/>
              <a:t>Appliances - $2,000.00</a:t>
            </a:r>
          </a:p>
          <a:p>
            <a:r>
              <a:rPr lang="en-US" sz="1200" dirty="0"/>
              <a:t>Stainless steel refrigerator, free standing range, hood and over the range microwave, dishwasher</a:t>
            </a:r>
          </a:p>
          <a:p>
            <a:r>
              <a:rPr lang="en-US" sz="1200" dirty="0"/>
              <a:t> </a:t>
            </a:r>
          </a:p>
          <a:p>
            <a:r>
              <a:rPr lang="en-US" sz="1200" b="1" dirty="0"/>
              <a:t>Electrical - $2,750.00</a:t>
            </a:r>
          </a:p>
          <a:p>
            <a:r>
              <a:rPr lang="en-US" sz="1200" dirty="0"/>
              <a:t>Install new fixtures; add recessed lighting, replace outlets and switches, panel upgrade</a:t>
            </a:r>
          </a:p>
          <a:p>
            <a:r>
              <a:rPr lang="en-US" sz="1200" dirty="0"/>
              <a:t> </a:t>
            </a:r>
          </a:p>
          <a:p>
            <a:r>
              <a:rPr lang="en-US" sz="1200" b="1" dirty="0"/>
              <a:t>Plumbing - $6,500.00</a:t>
            </a:r>
          </a:p>
          <a:p>
            <a:r>
              <a:rPr lang="en-US" sz="1200" dirty="0"/>
              <a:t>Install new toilets, facets, shower valves, kitchen sink, garbage disposal, dishwasher, add tub and shower</a:t>
            </a:r>
          </a:p>
          <a:p>
            <a:r>
              <a:rPr lang="en-US" sz="1200" dirty="0"/>
              <a:t> </a:t>
            </a:r>
          </a:p>
          <a:p>
            <a:r>
              <a:rPr lang="en-US" sz="1200" b="1" dirty="0"/>
              <a:t>Landscaping - $2,000.00</a:t>
            </a:r>
          </a:p>
          <a:p>
            <a:r>
              <a:rPr lang="en-US" sz="1200" b="1" dirty="0"/>
              <a:t> </a:t>
            </a:r>
          </a:p>
          <a:p>
            <a:r>
              <a:rPr lang="en-US" sz="1200" b="1" dirty="0"/>
              <a:t>Flooring - $1,850.00</a:t>
            </a:r>
          </a:p>
          <a:p>
            <a:r>
              <a:rPr lang="en-US" sz="1200" b="1" dirty="0"/>
              <a:t> </a:t>
            </a:r>
          </a:p>
          <a:p>
            <a:r>
              <a:rPr lang="en-US" sz="1200" b="1" dirty="0"/>
              <a:t>Roofing - $4,500.00</a:t>
            </a:r>
          </a:p>
          <a:p>
            <a:r>
              <a:rPr lang="en-US" sz="1200" b="1" dirty="0"/>
              <a:t> </a:t>
            </a:r>
          </a:p>
          <a:p>
            <a:r>
              <a:rPr lang="en-US" sz="1200" b="1" dirty="0"/>
              <a:t>Staging (2 month minimum contract) - $1,500.00</a:t>
            </a:r>
          </a:p>
          <a:p>
            <a:r>
              <a:rPr lang="en-US" sz="1200" dirty="0"/>
              <a:t> </a:t>
            </a:r>
          </a:p>
          <a:p>
            <a:r>
              <a:rPr lang="en-US" sz="1200" b="1" u="sng" dirty="0"/>
              <a:t>Misc. and Permits - $1,500.00							  </a:t>
            </a:r>
            <a:endParaRPr lang="en-US" sz="1200" u="sng" dirty="0"/>
          </a:p>
          <a:p>
            <a:r>
              <a:rPr lang="en-US" sz="1200" dirty="0"/>
              <a:t> </a:t>
            </a:r>
          </a:p>
          <a:p>
            <a:r>
              <a:rPr lang="en-US" sz="1300" b="1" dirty="0"/>
              <a:t>TOTAL - $55,900</a:t>
            </a:r>
          </a:p>
          <a:p>
            <a:r>
              <a:rPr lang="en-US" sz="1200" dirty="0"/>
              <a:t> </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5" name="Picture 4">
            <a:extLst>
              <a:ext uri="{FF2B5EF4-FFF2-40B4-BE49-F238E27FC236}">
                <a16:creationId xmlns:a16="http://schemas.microsoft.com/office/drawing/2014/main" id="{32987925-CF90-4506-9274-3312042D9D88}"/>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917088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6064822" cy="885673"/>
          </a:xfrm>
        </p:spPr>
        <p:txBody>
          <a:bodyPr>
            <a:noAutofit/>
          </a:bodyPr>
          <a:lstStyle/>
          <a:p>
            <a:pPr algn="r"/>
            <a:r>
              <a:rPr lang="en-US" sz="2000" dirty="0">
                <a:solidFill>
                  <a:schemeClr val="accent3">
                    <a:lumMod val="50000"/>
                  </a:schemeClr>
                </a:solidFill>
              </a:rPr>
              <a:t>Type of Contractor We’re Looking For</a:t>
            </a:r>
          </a:p>
        </p:txBody>
      </p:sp>
      <p:sp>
        <p:nvSpPr>
          <p:cNvPr id="3" name="Content Placeholder 2"/>
          <p:cNvSpPr>
            <a:spLocks noGrp="1"/>
          </p:cNvSpPr>
          <p:nvPr>
            <p:ph idx="1"/>
          </p:nvPr>
        </p:nvSpPr>
        <p:spPr>
          <a:xfrm>
            <a:off x="461227" y="1462527"/>
            <a:ext cx="5838886" cy="5952741"/>
          </a:xfrm>
        </p:spPr>
        <p:txBody>
          <a:bodyPr>
            <a:noAutofit/>
          </a:bodyPr>
          <a:lstStyle/>
          <a:p>
            <a:pPr algn="just">
              <a:lnSpc>
                <a:spcPct val="110000"/>
              </a:lnSpc>
            </a:pPr>
            <a:r>
              <a:rPr lang="en-US" dirty="0"/>
              <a:t>An ideal contracting partnership consists of four main components: a consistent work ethic, superior workmanship, maintained job sites, and a passion to achieve a high-quality finished product.</a:t>
            </a:r>
          </a:p>
          <a:p>
            <a:pPr algn="just">
              <a:spcBef>
                <a:spcPts val="0"/>
              </a:spcBef>
            </a:pPr>
            <a:r>
              <a:rPr lang="en-US" dirty="0"/>
              <a:t> </a:t>
            </a:r>
          </a:p>
          <a:p>
            <a:pPr algn="just"/>
            <a:r>
              <a:rPr lang="en-US" sz="1300" b="1" cap="all" dirty="0">
                <a:solidFill>
                  <a:schemeClr val="accent3">
                    <a:lumMod val="50000"/>
                  </a:schemeClr>
                </a:solidFill>
              </a:rPr>
              <a:t>the ideal fit for us</a:t>
            </a:r>
          </a:p>
          <a:p>
            <a:pPr algn="just">
              <a:lnSpc>
                <a:spcPct val="110000"/>
              </a:lnSpc>
              <a:spcAft>
                <a:spcPts val="1200"/>
              </a:spcAft>
            </a:pPr>
            <a:r>
              <a:rPr lang="en-US" dirty="0"/>
              <a:t>We’re looking for professional contractors who have high standards, with a team of reliable subcontractors who do quality work, and who have been in business for some time—with the track record and references to prove it. Here are some things we’re looking for in our contractors:</a:t>
            </a:r>
          </a:p>
          <a:p>
            <a:pPr marL="265176" lvl="0" indent="-171450">
              <a:spcBef>
                <a:spcPts val="464"/>
              </a:spcBef>
              <a:buFont typeface="Arial"/>
              <a:buChar char="•"/>
            </a:pPr>
            <a:r>
              <a:rPr lang="en-US" dirty="0"/>
              <a:t>Fully licensed with </a:t>
            </a:r>
            <a:r>
              <a:rPr lang="en-US" b="1" dirty="0"/>
              <a:t>licenses up to date</a:t>
            </a:r>
            <a:r>
              <a:rPr lang="en-US" dirty="0"/>
              <a:t>. Same with their subcontractors.</a:t>
            </a:r>
          </a:p>
          <a:p>
            <a:pPr marL="265176" lvl="0" indent="-171450">
              <a:spcBef>
                <a:spcPts val="464"/>
              </a:spcBef>
              <a:buFont typeface="Arial"/>
              <a:buChar char="•"/>
            </a:pPr>
            <a:r>
              <a:rPr lang="en-US" dirty="0"/>
              <a:t>Insured—including worker’s comp, liability—with a </a:t>
            </a:r>
            <a:r>
              <a:rPr lang="en-US" b="1" dirty="0"/>
              <a:t>minimum limit of $1 million</a:t>
            </a:r>
            <a:r>
              <a:rPr lang="en-US" dirty="0"/>
              <a:t>.</a:t>
            </a:r>
          </a:p>
          <a:p>
            <a:pPr marL="265176" lvl="0" indent="-171450">
              <a:spcBef>
                <a:spcPts val="464"/>
              </a:spcBef>
              <a:buFont typeface="Arial"/>
              <a:buChar char="•"/>
            </a:pPr>
            <a:r>
              <a:rPr lang="en-US" dirty="0"/>
              <a:t>Been in business in the area for </a:t>
            </a:r>
            <a:r>
              <a:rPr lang="en-US" b="1" dirty="0"/>
              <a:t>at least three years</a:t>
            </a:r>
            <a:r>
              <a:rPr lang="en-US" dirty="0"/>
              <a:t>.</a:t>
            </a:r>
          </a:p>
          <a:p>
            <a:pPr marL="265176" lvl="0" indent="-171450">
              <a:spcBef>
                <a:spcPts val="464"/>
              </a:spcBef>
              <a:buFont typeface="Arial"/>
              <a:buChar char="•"/>
            </a:pPr>
            <a:r>
              <a:rPr lang="en-US" b="1" dirty="0"/>
              <a:t>Has a consistent crew</a:t>
            </a:r>
            <a:r>
              <a:rPr lang="en-US" dirty="0"/>
              <a:t> of subcontractors.</a:t>
            </a:r>
          </a:p>
          <a:p>
            <a:pPr marL="265176" lvl="0" indent="-171450">
              <a:spcBef>
                <a:spcPts val="464"/>
              </a:spcBef>
              <a:buFont typeface="Arial"/>
              <a:buChar char="•"/>
            </a:pPr>
            <a:r>
              <a:rPr lang="en-US" dirty="0"/>
              <a:t>Keeps worksite </a:t>
            </a:r>
            <a:r>
              <a:rPr lang="en-US" b="1" dirty="0"/>
              <a:t>clean and maintained.</a:t>
            </a:r>
            <a:endParaRPr lang="en-US" dirty="0"/>
          </a:p>
          <a:p>
            <a:pPr marL="265176" lvl="0" indent="-171450">
              <a:spcBef>
                <a:spcPts val="464"/>
              </a:spcBef>
              <a:buFont typeface="Arial"/>
              <a:buChar char="•"/>
            </a:pPr>
            <a:r>
              <a:rPr lang="en-US" dirty="0"/>
              <a:t>Can provide a </a:t>
            </a:r>
            <a:r>
              <a:rPr lang="en-US" b="1" dirty="0"/>
              <a:t>list of references</a:t>
            </a:r>
            <a:r>
              <a:rPr lang="en-US" dirty="0"/>
              <a:t>, with current contact information.</a:t>
            </a:r>
          </a:p>
          <a:p>
            <a:pPr marL="265176" lvl="0" indent="-171450">
              <a:spcBef>
                <a:spcPts val="464"/>
              </a:spcBef>
              <a:buFont typeface="Arial"/>
              <a:buChar char="•"/>
            </a:pPr>
            <a:r>
              <a:rPr lang="en-US" dirty="0"/>
              <a:t>Belongs to the </a:t>
            </a:r>
            <a:r>
              <a:rPr lang="en-US" b="1" dirty="0"/>
              <a:t>Better Business Bureau</a:t>
            </a:r>
            <a:r>
              <a:rPr lang="en-US" dirty="0"/>
              <a:t> or one of the national associations of builders or carpenters.</a:t>
            </a:r>
          </a:p>
          <a:p>
            <a:pPr marL="265176" lvl="0" indent="-171450">
              <a:spcBef>
                <a:spcPts val="464"/>
              </a:spcBef>
              <a:buFont typeface="Arial"/>
              <a:buChar char="•"/>
            </a:pPr>
            <a:r>
              <a:rPr lang="en-US" b="1" dirty="0"/>
              <a:t>Provides written warrantees</a:t>
            </a:r>
            <a:r>
              <a:rPr lang="en-US" dirty="0"/>
              <a:t> of a year or more for their work.</a:t>
            </a:r>
          </a:p>
          <a:p>
            <a:pPr marL="265176" lvl="0" indent="-171450">
              <a:spcBef>
                <a:spcPts val="464"/>
              </a:spcBef>
              <a:buFont typeface="Arial"/>
              <a:buChar char="•"/>
            </a:pPr>
            <a:r>
              <a:rPr lang="en-US" dirty="0"/>
              <a:t>Is structured as </a:t>
            </a:r>
            <a:r>
              <a:rPr lang="en-US" b="1" dirty="0"/>
              <a:t>a corporation or LLC</a:t>
            </a:r>
            <a:r>
              <a:rPr lang="en-US" dirty="0"/>
              <a:t>.</a:t>
            </a:r>
          </a:p>
          <a:p>
            <a:pPr marL="265176" lvl="0" indent="-171450">
              <a:spcBef>
                <a:spcPts val="464"/>
              </a:spcBef>
              <a:buFont typeface="Arial"/>
              <a:buChar char="•"/>
            </a:pPr>
            <a:r>
              <a:rPr lang="en-US" b="1" dirty="0"/>
              <a:t>A reputable company</a:t>
            </a:r>
            <a:r>
              <a:rPr lang="en-US" dirty="0"/>
              <a:t> with no history of lawsuits.</a:t>
            </a:r>
          </a:p>
          <a:p>
            <a:pPr marL="265176" lvl="0" indent="-171450">
              <a:spcBef>
                <a:spcPts val="464"/>
              </a:spcBef>
              <a:buFont typeface="Arial"/>
              <a:buChar char="•"/>
            </a:pPr>
            <a:r>
              <a:rPr lang="en-US" dirty="0"/>
              <a:t>Has financial resources—able </a:t>
            </a:r>
            <a:r>
              <a:rPr lang="en-US" b="1" dirty="0"/>
              <a:t>to float material cost</a:t>
            </a:r>
            <a:r>
              <a:rPr lang="en-US" dirty="0"/>
              <a:t> until work is complete and ready for draw.</a:t>
            </a:r>
          </a:p>
          <a:p>
            <a:pPr algn="just"/>
            <a:r>
              <a:rPr lang="en-US" dirty="0"/>
              <a:t> </a:t>
            </a:r>
          </a:p>
          <a:p>
            <a:pPr algn="just">
              <a:spcAft>
                <a:spcPts val="300"/>
              </a:spcAft>
            </a:pPr>
            <a:r>
              <a:rPr lang="en-US" sz="1300" b="1" cap="all" dirty="0">
                <a:solidFill>
                  <a:schemeClr val="accent3">
                    <a:lumMod val="50000"/>
                  </a:schemeClr>
                </a:solidFill>
              </a:rPr>
              <a:t>We work on volume</a:t>
            </a:r>
          </a:p>
          <a:p>
            <a:pPr algn="just">
              <a:lnSpc>
                <a:spcPct val="110000"/>
              </a:lnSpc>
            </a:pPr>
            <a:r>
              <a:rPr lang="en-US" dirty="0"/>
              <a:t>Our strong financial backing allows us to aggressively pursue multiple homes every month through our acquisitions department. The fact that we work on this volume will keep you and your subcontractors busy throughout the year and ensure that you get paid quickly and consistently. There’s nothing worse than losing good subcontractors because you can’t keep them busy. When you find a quality employee, just like us you don’t want to lose them. Our steady-volume approach will save you from headaches and hours wrapped up in finding and having to train someone new.</a:t>
            </a:r>
          </a:p>
          <a:p>
            <a:r>
              <a:rPr lang="en-US" b="1" dirty="0"/>
              <a:t> </a:t>
            </a:r>
          </a:p>
          <a:p>
            <a:endParaRPr lang="en-US" dirty="0"/>
          </a:p>
          <a:p>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fld id="{A88EBE9D-EF06-9E49-9451-B427DBD8C0F9}" type="slidenum">
              <a:rPr lang="en-US" smtClean="0"/>
              <a:t>23</a:t>
            </a:fld>
            <a:endParaRPr lang="en-US"/>
          </a:p>
        </p:txBody>
      </p:sp>
      <p:pic>
        <p:nvPicPr>
          <p:cNvPr id="5" name="Picture 4">
            <a:extLst>
              <a:ext uri="{FF2B5EF4-FFF2-40B4-BE49-F238E27FC236}">
                <a16:creationId xmlns:a16="http://schemas.microsoft.com/office/drawing/2014/main" id="{3195578C-268C-4730-8C9A-85FCFD2A28D9}"/>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57833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49835" cy="885673"/>
          </a:xfrm>
        </p:spPr>
        <p:txBody>
          <a:bodyPr>
            <a:noAutofit/>
          </a:bodyPr>
          <a:lstStyle/>
          <a:p>
            <a:pPr algn="r"/>
            <a:r>
              <a:rPr lang="en-US" sz="2000" dirty="0">
                <a:solidFill>
                  <a:schemeClr val="accent3">
                    <a:lumMod val="50000"/>
                  </a:schemeClr>
                </a:solidFill>
              </a:rPr>
              <a:t>Type of Contractor We’re Looking For</a:t>
            </a:r>
          </a:p>
        </p:txBody>
      </p:sp>
      <p:sp>
        <p:nvSpPr>
          <p:cNvPr id="3" name="Content Placeholder 2"/>
          <p:cNvSpPr>
            <a:spLocks noGrp="1"/>
          </p:cNvSpPr>
          <p:nvPr>
            <p:ph idx="1"/>
          </p:nvPr>
        </p:nvSpPr>
        <p:spPr>
          <a:xfrm>
            <a:off x="461227" y="1449698"/>
            <a:ext cx="5838886" cy="5442594"/>
          </a:xfrm>
        </p:spPr>
        <p:txBody>
          <a:bodyPr>
            <a:noAutofit/>
          </a:bodyPr>
          <a:lstStyle/>
          <a:p>
            <a:r>
              <a:rPr lang="en-US" sz="1300" b="1" cap="all" dirty="0">
                <a:solidFill>
                  <a:schemeClr val="accent3">
                    <a:lumMod val="50000"/>
                  </a:schemeClr>
                </a:solidFill>
              </a:rPr>
              <a:t>the glass is half-full</a:t>
            </a:r>
          </a:p>
          <a:p>
            <a:pPr algn="just">
              <a:lnSpc>
                <a:spcPct val="110000"/>
              </a:lnSpc>
            </a:pPr>
            <a:r>
              <a:rPr lang="en-US" dirty="0"/>
              <a:t>We want contractors who have a positive, can-do attitude—sour grapes need not apply! We expect our contractors to be looking at the big picture and to understand the value of the long-term relationship and stability that we offer. As you know, unexpected circumstances happen on a job site. It’s imperative that you, your team, and </a:t>
            </a:r>
            <a:r>
              <a:rPr lang="en-US" dirty="0">
                <a:solidFill>
                  <a:schemeClr val="accent3">
                    <a:lumMod val="50000"/>
                  </a:schemeClr>
                </a:solidFill>
              </a:rPr>
              <a:t>Buy Sell Rent Property Solutions </a:t>
            </a:r>
            <a:r>
              <a:rPr lang="en-US" dirty="0"/>
              <a:t>are all able to see beyond these bumps in the road, be resourceful, and come up with a timely and amicable solution for everyone involved. Focus on what </a:t>
            </a:r>
            <a:r>
              <a:rPr lang="en-US" i="1" dirty="0"/>
              <a:t>can</a:t>
            </a:r>
            <a:r>
              <a:rPr lang="en-US" dirty="0"/>
              <a:t> be done, not on what </a:t>
            </a:r>
            <a:r>
              <a:rPr lang="en-US" i="1" dirty="0"/>
              <a:t>can’t</a:t>
            </a:r>
            <a:r>
              <a:rPr lang="en-US" dirty="0"/>
              <a:t>!</a:t>
            </a:r>
          </a:p>
          <a:p>
            <a:pPr algn="just"/>
            <a:r>
              <a:rPr lang="en-US" b="1" cap="all" dirty="0"/>
              <a:t> </a:t>
            </a:r>
          </a:p>
          <a:p>
            <a:pPr algn="just"/>
            <a:r>
              <a:rPr lang="en-US" sz="1300" b="1" cap="all" dirty="0">
                <a:solidFill>
                  <a:schemeClr val="accent3">
                    <a:lumMod val="50000"/>
                  </a:schemeClr>
                </a:solidFill>
              </a:rPr>
              <a:t>We always pull permits!</a:t>
            </a:r>
          </a:p>
          <a:p>
            <a:pPr algn="just">
              <a:lnSpc>
                <a:spcPct val="110000"/>
              </a:lnSpc>
            </a:pPr>
            <a:r>
              <a:rPr lang="en-US" dirty="0"/>
              <a:t>To ensure that our projects are done right and that buyers feel comfortable that the work was done correctly, we </a:t>
            </a:r>
            <a:r>
              <a:rPr lang="en-US" i="1" dirty="0"/>
              <a:t>always</a:t>
            </a:r>
            <a:r>
              <a:rPr lang="en-US" dirty="0"/>
              <a:t> pull permits. Permits protect both the contractor and us as the owner. If a contractor has a problem with that, then we won’t be working together.</a:t>
            </a:r>
          </a:p>
          <a:p>
            <a:r>
              <a:rPr lang="en-US" b="1" dirty="0"/>
              <a:t> </a:t>
            </a:r>
          </a:p>
          <a:p>
            <a:endParaRPr lang="en-US" dirty="0"/>
          </a:p>
          <a:p>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fld id="{A88EBE9D-EF06-9E49-9451-B427DBD8C0F9}" type="slidenum">
              <a:rPr lang="en-US" smtClean="0"/>
              <a:t>24</a:t>
            </a:fld>
            <a:endParaRPr lang="en-US"/>
          </a:p>
        </p:txBody>
      </p:sp>
      <p:pic>
        <p:nvPicPr>
          <p:cNvPr id="6" name="Picture 5">
            <a:extLst>
              <a:ext uri="{FF2B5EF4-FFF2-40B4-BE49-F238E27FC236}">
                <a16:creationId xmlns:a16="http://schemas.microsoft.com/office/drawing/2014/main" id="{A617E7E4-8A2A-400C-B47D-A057FCFF9183}"/>
              </a:ext>
            </a:extLst>
          </p:cNvPr>
          <p:cNvPicPr>
            <a:picLocks noChangeAspect="1"/>
          </p:cNvPicPr>
          <p:nvPr/>
        </p:nvPicPr>
        <p:blipFill>
          <a:blip r:embed="rId2"/>
          <a:stretch>
            <a:fillRect/>
          </a:stretch>
        </p:blipFill>
        <p:spPr>
          <a:xfrm>
            <a:off x="418810" y="209029"/>
            <a:ext cx="1503775" cy="925400"/>
          </a:xfrm>
          <a:prstGeom prst="rect">
            <a:avLst/>
          </a:prstGeom>
        </p:spPr>
      </p:pic>
      <p:pic>
        <p:nvPicPr>
          <p:cNvPr id="8" name="Picture 7">
            <a:extLst>
              <a:ext uri="{FF2B5EF4-FFF2-40B4-BE49-F238E27FC236}">
                <a16:creationId xmlns:a16="http://schemas.microsoft.com/office/drawing/2014/main" id="{4F017183-85BB-483B-B884-3D9937C755AA}"/>
              </a:ext>
            </a:extLst>
          </p:cNvPr>
          <p:cNvPicPr>
            <a:picLocks noChangeAspect="1"/>
          </p:cNvPicPr>
          <p:nvPr/>
        </p:nvPicPr>
        <p:blipFill>
          <a:blip r:embed="rId3"/>
          <a:stretch>
            <a:fillRect/>
          </a:stretch>
        </p:blipFill>
        <p:spPr>
          <a:xfrm>
            <a:off x="1009591" y="4663753"/>
            <a:ext cx="4838817" cy="3225878"/>
          </a:xfrm>
          <a:prstGeom prst="rect">
            <a:avLst/>
          </a:prstGeom>
        </p:spPr>
      </p:pic>
    </p:spTree>
    <p:extLst>
      <p:ext uri="{BB962C8B-B14F-4D97-AF65-F5344CB8AC3E}">
        <p14:creationId xmlns:p14="http://schemas.microsoft.com/office/powerpoint/2010/main" val="383745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6064822" cy="885673"/>
          </a:xfrm>
        </p:spPr>
        <p:txBody>
          <a:bodyPr>
            <a:noAutofit/>
          </a:bodyPr>
          <a:lstStyle/>
          <a:p>
            <a:pPr algn="r"/>
            <a:r>
              <a:rPr lang="en-US" sz="2800" dirty="0">
                <a:solidFill>
                  <a:schemeClr val="accent3">
                    <a:lumMod val="50000"/>
                  </a:schemeClr>
                </a:solidFill>
              </a:rPr>
              <a:t>How We Operate</a:t>
            </a:r>
          </a:p>
        </p:txBody>
      </p:sp>
      <p:sp>
        <p:nvSpPr>
          <p:cNvPr id="3" name="Content Placeholder 2"/>
          <p:cNvSpPr>
            <a:spLocks noGrp="1"/>
          </p:cNvSpPr>
          <p:nvPr>
            <p:ph idx="1"/>
          </p:nvPr>
        </p:nvSpPr>
        <p:spPr>
          <a:xfrm>
            <a:off x="461227" y="1350469"/>
            <a:ext cx="5838886" cy="1596325"/>
          </a:xfrm>
        </p:spPr>
        <p:txBody>
          <a:bodyPr>
            <a:noAutofit/>
          </a:bodyPr>
          <a:lstStyle/>
          <a:p>
            <a:pPr algn="just">
              <a:lnSpc>
                <a:spcPct val="110000"/>
              </a:lnSpc>
            </a:pPr>
            <a:r>
              <a:rPr lang="en-US" dirty="0"/>
              <a:t>We are experienced, ethical real estate professionals, with a very high level of organization as a result of the proven system that we follow for our projects. Our approach makes our contractors’ lives easier because everything is clearly laid out, ensuring everyone is on the same page from the very beginning. You can focus on what you’re great at—contracting—and we can focus on finding more homes to renovate.</a:t>
            </a:r>
          </a:p>
          <a:p>
            <a:pPr algn="just"/>
            <a:r>
              <a:rPr lang="en-US" dirty="0"/>
              <a:t> </a:t>
            </a:r>
          </a:p>
          <a:p>
            <a:pPr algn="just"/>
            <a:r>
              <a:rPr lang="en-US" dirty="0"/>
              <a:t>There are six critical documents that we require for all of our projects. To work with us, you will need to complete them.</a:t>
            </a:r>
          </a:p>
          <a:p>
            <a:r>
              <a:rPr lang="en-US" b="1" dirty="0"/>
              <a:t> </a:t>
            </a:r>
          </a:p>
          <a:p>
            <a:endParaRPr lang="en-US" dirty="0"/>
          </a:p>
          <a:p>
            <a:r>
              <a:rPr lang="en-US" b="1" dirty="0"/>
              <a:t> </a:t>
            </a:r>
            <a:endParaRPr lang="en-US" dirty="0"/>
          </a:p>
          <a:p>
            <a:endParaRPr lang="en-US" dirty="0"/>
          </a:p>
        </p:txBody>
      </p:sp>
      <p:pic>
        <p:nvPicPr>
          <p:cNvPr id="9217" name="Diagram 3162"/>
          <p:cNvPicPr>
            <a:picLocks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84537" y="3265816"/>
            <a:ext cx="5044495" cy="272448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A88EBE9D-EF06-9E49-9451-B427DBD8C0F9}" type="slidenum">
              <a:rPr lang="en-US" smtClean="0"/>
              <a:t>25</a:t>
            </a:fld>
            <a:endParaRPr lang="en-US"/>
          </a:p>
        </p:txBody>
      </p:sp>
      <p:pic>
        <p:nvPicPr>
          <p:cNvPr id="6" name="Picture 5">
            <a:extLst>
              <a:ext uri="{FF2B5EF4-FFF2-40B4-BE49-F238E27FC236}">
                <a16:creationId xmlns:a16="http://schemas.microsoft.com/office/drawing/2014/main" id="{C6D60C0C-C1C1-40C8-B103-30E7A8B5AB49}"/>
              </a:ext>
            </a:extLst>
          </p:cNvPr>
          <p:cNvPicPr>
            <a:picLocks noChangeAspect="1"/>
          </p:cNvPicPr>
          <p:nvPr/>
        </p:nvPicPr>
        <p:blipFill>
          <a:blip r:embed="rId3"/>
          <a:stretch>
            <a:fillRect/>
          </a:stretch>
        </p:blipFill>
        <p:spPr>
          <a:xfrm>
            <a:off x="418810" y="209029"/>
            <a:ext cx="1503775" cy="925400"/>
          </a:xfrm>
          <a:prstGeom prst="rect">
            <a:avLst/>
          </a:prstGeom>
        </p:spPr>
      </p:pic>
    </p:spTree>
    <p:extLst>
      <p:ext uri="{BB962C8B-B14F-4D97-AF65-F5344CB8AC3E}">
        <p14:creationId xmlns:p14="http://schemas.microsoft.com/office/powerpoint/2010/main" val="1708350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49835" cy="885673"/>
          </a:xfrm>
        </p:spPr>
        <p:txBody>
          <a:bodyPr>
            <a:noAutofit/>
          </a:bodyPr>
          <a:lstStyle/>
          <a:p>
            <a:pPr algn="r"/>
            <a:r>
              <a:rPr lang="en-US" sz="2800" dirty="0">
                <a:solidFill>
                  <a:schemeClr val="accent3">
                    <a:lumMod val="50000"/>
                  </a:schemeClr>
                </a:solidFill>
              </a:rPr>
              <a:t>How We Operate</a:t>
            </a:r>
          </a:p>
        </p:txBody>
      </p:sp>
      <p:sp>
        <p:nvSpPr>
          <p:cNvPr id="3" name="Content Placeholder 2"/>
          <p:cNvSpPr>
            <a:spLocks noGrp="1"/>
          </p:cNvSpPr>
          <p:nvPr>
            <p:ph idx="1"/>
          </p:nvPr>
        </p:nvSpPr>
        <p:spPr>
          <a:xfrm>
            <a:off x="461227" y="1411211"/>
            <a:ext cx="5838886" cy="6996842"/>
          </a:xfrm>
        </p:spPr>
        <p:txBody>
          <a:bodyPr>
            <a:noAutofit/>
          </a:bodyPr>
          <a:lstStyle/>
          <a:p>
            <a:pPr algn="ctr"/>
            <a:r>
              <a:rPr lang="en-US" b="1" dirty="0"/>
              <a:t>INDEPENDENT CONTRACTOR AGREEMENT</a:t>
            </a:r>
            <a:endParaRPr lang="en-US" dirty="0"/>
          </a:p>
          <a:p>
            <a:endParaRPr lang="en-US" sz="900" dirty="0"/>
          </a:p>
          <a:p>
            <a:endParaRPr lang="en-US" sz="900" dirty="0"/>
          </a:p>
          <a:p>
            <a:pPr algn="just">
              <a:spcBef>
                <a:spcPts val="0"/>
              </a:spcBef>
            </a:pPr>
            <a:r>
              <a:rPr lang="en-US" sz="950" dirty="0"/>
              <a:t>This agreement is entered into on this ______ day of ______, 20______  by and between ______  ("Contractor") and     ______, a ______ limited liability company ("Client") for services to be rendered at ______ </a:t>
            </a:r>
            <a:r>
              <a:rPr lang="en-US" sz="950" u="sng" dirty="0"/>
              <a:t> </a:t>
            </a:r>
            <a:endParaRPr lang="en-US" sz="950" dirty="0"/>
          </a:p>
          <a:p>
            <a:pPr algn="just">
              <a:spcBef>
                <a:spcPts val="0"/>
              </a:spcBef>
            </a:pPr>
            <a:r>
              <a:rPr lang="en-US" sz="950" dirty="0"/>
              <a:t> </a:t>
            </a:r>
          </a:p>
          <a:p>
            <a:pPr algn="just">
              <a:spcBef>
                <a:spcPts val="0"/>
              </a:spcBef>
            </a:pPr>
            <a:r>
              <a:rPr lang="en-US" sz="950" dirty="0"/>
              <a:t>Contractor will commence work on or before ______  , 20______  and will perform same on a daily basis. </a:t>
            </a:r>
          </a:p>
          <a:p>
            <a:pPr algn="just">
              <a:spcBef>
                <a:spcPts val="0"/>
              </a:spcBef>
            </a:pPr>
            <a:r>
              <a:rPr lang="en-US" sz="950" dirty="0"/>
              <a:t>This work shall be completed on or before ______, 20______ </a:t>
            </a:r>
            <a:r>
              <a:rPr lang="en-US" sz="950" u="sng" dirty="0"/>
              <a:t>   </a:t>
            </a:r>
            <a:endParaRPr lang="en-US" sz="950" dirty="0"/>
          </a:p>
          <a:p>
            <a:pPr algn="just">
              <a:spcBef>
                <a:spcPts val="0"/>
              </a:spcBef>
            </a:pPr>
            <a:r>
              <a:rPr lang="en-US" sz="950" dirty="0"/>
              <a:t> </a:t>
            </a:r>
          </a:p>
          <a:p>
            <a:pPr algn="just">
              <a:spcBef>
                <a:spcPts val="0"/>
              </a:spcBef>
            </a:pPr>
            <a:r>
              <a:rPr lang="en-US" sz="950" dirty="0"/>
              <a:t>Contractor and Client hereby agree to the following:</a:t>
            </a:r>
          </a:p>
          <a:p>
            <a:pPr algn="just">
              <a:lnSpc>
                <a:spcPct val="90000"/>
              </a:lnSpc>
              <a:spcBef>
                <a:spcPts val="0"/>
              </a:spcBef>
            </a:pPr>
            <a:r>
              <a:rPr lang="en-US" sz="950" dirty="0"/>
              <a:t> </a:t>
            </a:r>
          </a:p>
          <a:p>
            <a:pPr algn="just">
              <a:spcBef>
                <a:spcPts val="0"/>
              </a:spcBef>
            </a:pPr>
            <a:r>
              <a:rPr lang="en-US" sz="950" b="1" dirty="0"/>
              <a:t>1. Independent Contractor:</a:t>
            </a:r>
            <a:r>
              <a:rPr lang="en-US" sz="950" dirty="0"/>
              <a:t> Contractor and Client intend this Agreement to be one of independent contractor and client. Accordingly, Contractor retains the sole right to control or direct the manner in which the services prescribed herein are to be performed. Subject to the foregoing, Client retains the right to inspect, to stop work, to prescribe alterations, and generally to supervise the work to insure its quality and conformity with that specified in this Agreement. Contractor and Client understand that it is the Contractor's sole and complete responsibility to pay all employment taxes, including Federal and State withholding taxes and Social Security, and to obtain insurance, including worker's compensation coverage and public liability insurance and property damage insurance arising out of or relating to this Agreement. Contractor warrants that upon signing of this agreement that Contractor has obtained all stated and necessary insurance and that it will be kept in full force and effect until the completion of the work contracted for herein.  Terms of this agreement shall apply to and encompass all services rendered by any/all sub-contractors performing services on behalf of the contractor.  To the fullest extent permitted by law, the Contractor shall indemnify and hold harmless the Client, Client’s representatives, agents and employees from all claims, losses, damages and expenses, including attorney’s fees arising out of or resulting from the performance of the work, provided that such claim, loss, damage or expense is caused in whole or in part by any negligent act or omission of the Contractor, anyone directly employed by them or anyone whose acts they are liable for, and attributes to bodily injury, sickness, disease or death, mold growth, or to injury to or destruction of tangible property (other than the work itself) including any resulting loss of use, regardless of whether or not it is caused in part by a party indemnified above.</a:t>
            </a:r>
          </a:p>
          <a:p>
            <a:pPr algn="just">
              <a:spcBef>
                <a:spcPts val="0"/>
              </a:spcBef>
            </a:pPr>
            <a:r>
              <a:rPr lang="en-US" sz="950" dirty="0"/>
              <a:t> </a:t>
            </a:r>
          </a:p>
          <a:p>
            <a:pPr algn="just">
              <a:spcBef>
                <a:spcPts val="0"/>
              </a:spcBef>
            </a:pPr>
            <a:r>
              <a:rPr lang="en-US" sz="950" b="1" dirty="0"/>
              <a:t>2. Services Provided:</a:t>
            </a:r>
            <a:r>
              <a:rPr lang="en-US" sz="950" dirty="0"/>
              <a:t> Contractor agrees to perform the services listed in this contract (as contained in Exhibit "A", attached hereto and made a part hereof by reference) on behalf of the Client.  Services must be performed up to satisfactory standards as approved by the Client.</a:t>
            </a:r>
          </a:p>
          <a:p>
            <a:pPr algn="just">
              <a:spcBef>
                <a:spcPts val="0"/>
              </a:spcBef>
            </a:pPr>
            <a:r>
              <a:rPr lang="en-US" sz="950" dirty="0"/>
              <a:t> </a:t>
            </a:r>
          </a:p>
          <a:p>
            <a:pPr algn="just">
              <a:spcBef>
                <a:spcPts val="0"/>
              </a:spcBef>
            </a:pPr>
            <a:r>
              <a:rPr lang="en-US" sz="950" b="1" dirty="0"/>
              <a:t>3. Project Cost Estimate: </a:t>
            </a:r>
            <a:r>
              <a:rPr lang="en-US" sz="950" dirty="0"/>
              <a:t>Pre-construction estimates for construction costs and coordination are ______  Dollars, ($______) for the services rendered.  The Contractor will make every effort possible to keep costs of construction within stated budget and in an event the costs surpass estimates, the Contractor will follow the rules of change orders, stated in this document.</a:t>
            </a:r>
          </a:p>
          <a:p>
            <a:pPr algn="just">
              <a:spcBef>
                <a:spcPts val="0"/>
              </a:spcBef>
            </a:pPr>
            <a:r>
              <a:rPr lang="en-US" sz="950" b="1" dirty="0"/>
              <a:t> </a:t>
            </a:r>
            <a:endParaRPr lang="en-US" sz="950" dirty="0"/>
          </a:p>
          <a:p>
            <a:pPr algn="just">
              <a:spcBef>
                <a:spcPts val="0"/>
              </a:spcBef>
            </a:pPr>
            <a:r>
              <a:rPr lang="en-US" sz="950" b="1" dirty="0"/>
              <a:t>4. Taxes and Building Permits:</a:t>
            </a:r>
            <a:r>
              <a:rPr lang="en-US" sz="950" dirty="0"/>
              <a:t> The Contractor understands and agrees that he shall be responsible for all taxes, fees and expenses imposed directly or indirectly for its work, labor, material and services required to fulfill this contract.  The Contractor is responsible for all permits pertaining to the law, ordinances and regulations where the work is performed.  Copies of all permits and approvals shall be submitted to the Client prior to start of work.</a:t>
            </a:r>
          </a:p>
          <a:p>
            <a:pPr algn="just">
              <a:spcBef>
                <a:spcPts val="0"/>
              </a:spcBef>
            </a:pPr>
            <a:r>
              <a:rPr lang="en-US" sz="950" dirty="0"/>
              <a:t> </a:t>
            </a:r>
          </a:p>
          <a:p>
            <a:pPr algn="just">
              <a:spcBef>
                <a:spcPts val="0"/>
              </a:spcBef>
            </a:pPr>
            <a:r>
              <a:rPr lang="en-US" sz="950" b="1" dirty="0"/>
              <a:t>5. Inspections:</a:t>
            </a:r>
            <a:r>
              <a:rPr lang="en-US" sz="950" dirty="0"/>
              <a:t> Contractor is responsible for arranging all building inspections, meeting with the Inspectors, and passing all required building inspections. Contractor will be responsible for the cost of any re-work resulting from a failed inspection.</a:t>
            </a:r>
          </a:p>
          <a:p>
            <a:r>
              <a:rPr lang="en-US" sz="900" b="1" dirty="0"/>
              <a:t> </a:t>
            </a:r>
          </a:p>
          <a:p>
            <a:endParaRPr lang="en-US" sz="900" dirty="0"/>
          </a:p>
          <a:p>
            <a:r>
              <a:rPr lang="en-US" sz="900" b="1" dirty="0"/>
              <a:t> </a:t>
            </a:r>
            <a:endParaRPr lang="en-US" sz="900" dirty="0"/>
          </a:p>
          <a:p>
            <a:endParaRPr lang="en-US" sz="900" dirty="0"/>
          </a:p>
        </p:txBody>
      </p:sp>
      <p:sp>
        <p:nvSpPr>
          <p:cNvPr id="4" name="Slide Number Placeholder 3"/>
          <p:cNvSpPr>
            <a:spLocks noGrp="1"/>
          </p:cNvSpPr>
          <p:nvPr>
            <p:ph type="sldNum" sz="quarter" idx="12"/>
          </p:nvPr>
        </p:nvSpPr>
        <p:spPr/>
        <p:txBody>
          <a:bodyPr/>
          <a:lstStyle/>
          <a:p>
            <a:fld id="{A88EBE9D-EF06-9E49-9451-B427DBD8C0F9}" type="slidenum">
              <a:rPr lang="en-US" smtClean="0"/>
              <a:t>26</a:t>
            </a:fld>
            <a:endParaRPr lang="en-US"/>
          </a:p>
        </p:txBody>
      </p:sp>
      <p:pic>
        <p:nvPicPr>
          <p:cNvPr id="5" name="Picture 4">
            <a:extLst>
              <a:ext uri="{FF2B5EF4-FFF2-40B4-BE49-F238E27FC236}">
                <a16:creationId xmlns:a16="http://schemas.microsoft.com/office/drawing/2014/main" id="{3247A2E0-8053-410F-847E-C1C8EF45DA5C}"/>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253050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6064822" cy="885673"/>
          </a:xfrm>
        </p:spPr>
        <p:txBody>
          <a:bodyPr>
            <a:noAutofit/>
          </a:bodyPr>
          <a:lstStyle/>
          <a:p>
            <a:pPr algn="r"/>
            <a:r>
              <a:rPr lang="en-US" sz="2800" dirty="0">
                <a:solidFill>
                  <a:schemeClr val="accent3">
                    <a:lumMod val="50000"/>
                  </a:schemeClr>
                </a:solidFill>
              </a:rPr>
              <a:t>How We Operate</a:t>
            </a:r>
          </a:p>
        </p:txBody>
      </p:sp>
      <p:sp>
        <p:nvSpPr>
          <p:cNvPr id="3" name="Content Placeholder 2"/>
          <p:cNvSpPr>
            <a:spLocks noGrp="1"/>
          </p:cNvSpPr>
          <p:nvPr>
            <p:ph idx="1"/>
          </p:nvPr>
        </p:nvSpPr>
        <p:spPr>
          <a:xfrm>
            <a:off x="461227" y="1404517"/>
            <a:ext cx="5838886" cy="7108900"/>
          </a:xfrm>
        </p:spPr>
        <p:txBody>
          <a:bodyPr>
            <a:noAutofit/>
          </a:bodyPr>
          <a:lstStyle/>
          <a:p>
            <a:pPr algn="ctr"/>
            <a:r>
              <a:rPr lang="en-US" b="1" dirty="0"/>
              <a:t>INDEPENDENT CONTRACTOR AGREEMENT, CONTINUED</a:t>
            </a:r>
            <a:endParaRPr lang="en-US" dirty="0"/>
          </a:p>
          <a:p>
            <a:r>
              <a:rPr lang="en-US" sz="900" dirty="0"/>
              <a:t> </a:t>
            </a:r>
          </a:p>
          <a:p>
            <a:endParaRPr lang="en-US" sz="900" dirty="0"/>
          </a:p>
          <a:p>
            <a:r>
              <a:rPr lang="en-US" sz="950" b="1" dirty="0"/>
              <a:t>6. Clean-up:</a:t>
            </a:r>
            <a:r>
              <a:rPr lang="en-US" sz="950" dirty="0"/>
              <a:t> Contractor will be responsible for cleaning up the job on a daily basis, including all generated construction debris, drink cans, food wrappers, and/or any other trash.  If it becomes necessary, the Contractor will be back charged for appropriate clean up by deducting clean up costs from payments. A special emphasis will be put on clean up at the end of each working week to allow for viewings by prospective clients.</a:t>
            </a:r>
          </a:p>
          <a:p>
            <a:r>
              <a:rPr lang="en-US" sz="950" dirty="0"/>
              <a:t> </a:t>
            </a:r>
          </a:p>
          <a:p>
            <a:r>
              <a:rPr lang="en-US" sz="950" b="1" dirty="0"/>
              <a:t>7. Client Approval:</a:t>
            </a:r>
            <a:r>
              <a:rPr lang="en-US" sz="950" dirty="0"/>
              <a:t> Client will approve Contractor services on the following basis: </a:t>
            </a:r>
          </a:p>
          <a:p>
            <a:r>
              <a:rPr lang="en-US" sz="950" dirty="0"/>
              <a:t>a. The services meet all governing building codes.</a:t>
            </a:r>
          </a:p>
          <a:p>
            <a:r>
              <a:rPr lang="en-US" sz="950" dirty="0"/>
              <a:t>b. All required building permit inspections have been completed and passed.</a:t>
            </a:r>
          </a:p>
          <a:p>
            <a:r>
              <a:rPr lang="en-US" sz="950" dirty="0"/>
              <a:t>c. All work will be completed up to Client’s standards and subject to Client’s approval </a:t>
            </a:r>
          </a:p>
          <a:p>
            <a:r>
              <a:rPr lang="en-US" sz="950" dirty="0"/>
              <a:t>d. The services have been completed including all final punch list items.</a:t>
            </a:r>
          </a:p>
          <a:p>
            <a:r>
              <a:rPr lang="en-US" sz="950" dirty="0"/>
              <a:t> </a:t>
            </a:r>
          </a:p>
          <a:p>
            <a:r>
              <a:rPr lang="en-US" sz="950" b="1" dirty="0"/>
              <a:t>8. Invoicing and Payments:</a:t>
            </a:r>
            <a:r>
              <a:rPr lang="en-US" sz="950" dirty="0"/>
              <a:t> See payment schedule as contained in Exhibit "B", attached hereto and made a part hereof by reference.  All payments shall be made upon reaching established Benchmarks and Milestones listed in the payment schedule, Exhibit “B”.</a:t>
            </a:r>
          </a:p>
          <a:p>
            <a:r>
              <a:rPr lang="en-US" sz="950" dirty="0"/>
              <a:t> </a:t>
            </a:r>
          </a:p>
          <a:p>
            <a:r>
              <a:rPr lang="en-US" sz="950" b="1" dirty="0"/>
              <a:t>9. Change orders: </a:t>
            </a:r>
            <a:r>
              <a:rPr lang="en-US" sz="950" dirty="0"/>
              <a:t>Contractor understands and agrees that no change orders or contract additions will be made unless agreed to in writing by Client.  If any additional work is performed and not covered in this contract, the Contractor proceeds at his own risk and expense.  No alterations, additions, or small changes can be made in the work or method of the performance, without the written change order signed by the Client and Contractor.</a:t>
            </a:r>
          </a:p>
          <a:p>
            <a:r>
              <a:rPr lang="en-US" sz="950" b="1" dirty="0"/>
              <a:t> </a:t>
            </a:r>
            <a:endParaRPr lang="en-US" sz="950" dirty="0"/>
          </a:p>
          <a:p>
            <a:r>
              <a:rPr lang="en-US" sz="950" b="1" dirty="0"/>
              <a:t>10. Cancellation:</a:t>
            </a:r>
            <a:r>
              <a:rPr lang="en-US" sz="950" dirty="0"/>
              <a:t> Client reserves the right to cancel any of the services in this contract which have not been completed by contractor within the specified time frame. Client also reserves the right to cancel, at any time, any of services in this agreement which have not yet been started by the Contractor. No compensation will be due for tasks not completed.</a:t>
            </a:r>
          </a:p>
          <a:p>
            <a:r>
              <a:rPr lang="en-US" sz="950" dirty="0"/>
              <a:t> </a:t>
            </a:r>
          </a:p>
          <a:p>
            <a:r>
              <a:rPr lang="en-US" sz="950" b="1" dirty="0"/>
              <a:t>11. Penalties:</a:t>
            </a:r>
            <a:r>
              <a:rPr lang="en-US" sz="950" dirty="0"/>
              <a:t> Contractor agrees to a reduction in payment, or if any payment has already been made, Contractor agrees to reimburse to Client the sum of $______  each week Contractor delays completion beyond ______, 20______  Completion date shall be adjusted for change orders as agreed between Contractor and Client.</a:t>
            </a:r>
          </a:p>
          <a:p>
            <a:r>
              <a:rPr lang="en-US" sz="950" dirty="0"/>
              <a:t> </a:t>
            </a:r>
          </a:p>
          <a:p>
            <a:r>
              <a:rPr lang="en-US" sz="950" b="1" dirty="0"/>
              <a:t>12. Warranty:</a:t>
            </a:r>
            <a:r>
              <a:rPr lang="en-US" sz="950" dirty="0"/>
              <a:t> Contractor warrants all services for one year after completion, If any item develops a problem within one year of completion, Contractor agrees to repair it within three (3) business days of being notified by Client, at no additional expense to Client.</a:t>
            </a:r>
          </a:p>
          <a:p>
            <a:r>
              <a:rPr lang="en-US" sz="950" dirty="0"/>
              <a:t> </a:t>
            </a:r>
          </a:p>
          <a:p>
            <a:r>
              <a:rPr lang="en-US" sz="950" b="1" dirty="0"/>
              <a:t>13. Waiver:</a:t>
            </a:r>
            <a:r>
              <a:rPr lang="en-US" sz="950" dirty="0"/>
              <a:t> Failure of Client to insist upon strict compliance of any of the provisions of this agreement shall not constitute a waiver of any violation, nor shall any partial payment outside of the "payment schedule" be deemed as a waiver of any of the Client's rights to strict compliance with any of the terms of this agreement.</a:t>
            </a:r>
          </a:p>
          <a:p>
            <a:r>
              <a:rPr lang="en-US" sz="950" dirty="0"/>
              <a:t> </a:t>
            </a:r>
          </a:p>
          <a:p>
            <a:r>
              <a:rPr lang="en-US" sz="950" b="1" dirty="0"/>
              <a:t>14. Address:</a:t>
            </a:r>
            <a:r>
              <a:rPr lang="en-US" sz="950" dirty="0"/>
              <a:t> Contractor herewith provides to Client the true and correct residence address, home phone number, and Federal Employer Identification Number or Social Security Number.</a:t>
            </a:r>
          </a:p>
          <a:p>
            <a:r>
              <a:rPr lang="en-US" sz="950" dirty="0"/>
              <a:t> </a:t>
            </a:r>
          </a:p>
          <a:p>
            <a:r>
              <a:rPr lang="en-US" sz="900" dirty="0"/>
              <a:t> </a:t>
            </a:r>
          </a:p>
          <a:p>
            <a:r>
              <a:rPr lang="en-US" sz="900" b="1" dirty="0"/>
              <a:t> </a:t>
            </a:r>
          </a:p>
          <a:p>
            <a:endParaRPr lang="en-US" sz="900" dirty="0"/>
          </a:p>
          <a:p>
            <a:r>
              <a:rPr lang="en-US" sz="900" b="1" dirty="0"/>
              <a:t> </a:t>
            </a:r>
            <a:endParaRPr lang="en-US" sz="900" dirty="0"/>
          </a:p>
          <a:p>
            <a:endParaRPr lang="en-US" sz="900" dirty="0"/>
          </a:p>
        </p:txBody>
      </p:sp>
      <p:sp>
        <p:nvSpPr>
          <p:cNvPr id="4" name="Slide Number Placeholder 3"/>
          <p:cNvSpPr>
            <a:spLocks noGrp="1"/>
          </p:cNvSpPr>
          <p:nvPr>
            <p:ph type="sldNum" sz="quarter" idx="12"/>
          </p:nvPr>
        </p:nvSpPr>
        <p:spPr/>
        <p:txBody>
          <a:bodyPr/>
          <a:lstStyle/>
          <a:p>
            <a:fld id="{A88EBE9D-EF06-9E49-9451-B427DBD8C0F9}" type="slidenum">
              <a:rPr lang="en-US" smtClean="0"/>
              <a:t>27</a:t>
            </a:fld>
            <a:endParaRPr lang="en-US"/>
          </a:p>
        </p:txBody>
      </p:sp>
      <p:pic>
        <p:nvPicPr>
          <p:cNvPr id="5" name="Picture 4">
            <a:extLst>
              <a:ext uri="{FF2B5EF4-FFF2-40B4-BE49-F238E27FC236}">
                <a16:creationId xmlns:a16="http://schemas.microsoft.com/office/drawing/2014/main" id="{3ABE176F-AE26-48DD-89FF-AB5FA2778806}"/>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3197087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49835" cy="885673"/>
          </a:xfrm>
        </p:spPr>
        <p:txBody>
          <a:bodyPr>
            <a:noAutofit/>
          </a:bodyPr>
          <a:lstStyle/>
          <a:p>
            <a:pPr algn="r"/>
            <a:r>
              <a:rPr lang="en-US" sz="2800" dirty="0">
                <a:solidFill>
                  <a:schemeClr val="accent3">
                    <a:lumMod val="50000"/>
                  </a:schemeClr>
                </a:solidFill>
              </a:rPr>
              <a:t>How We Operate</a:t>
            </a:r>
          </a:p>
        </p:txBody>
      </p:sp>
      <p:sp>
        <p:nvSpPr>
          <p:cNvPr id="3" name="Content Placeholder 2"/>
          <p:cNvSpPr>
            <a:spLocks noGrp="1"/>
          </p:cNvSpPr>
          <p:nvPr>
            <p:ph idx="1"/>
          </p:nvPr>
        </p:nvSpPr>
        <p:spPr>
          <a:xfrm>
            <a:off x="461227" y="1391005"/>
            <a:ext cx="5838886" cy="7108900"/>
          </a:xfrm>
        </p:spPr>
        <p:txBody>
          <a:bodyPr>
            <a:noAutofit/>
          </a:bodyPr>
          <a:lstStyle/>
          <a:p>
            <a:pPr algn="ctr"/>
            <a:r>
              <a:rPr lang="en-US" b="1" dirty="0"/>
              <a:t>INDEPENDENT CONTRACTOR AGREEMENT, CONTINUED</a:t>
            </a:r>
            <a:endParaRPr lang="en-US" dirty="0"/>
          </a:p>
          <a:p>
            <a:r>
              <a:rPr lang="en-US" sz="900" dirty="0"/>
              <a:t> </a:t>
            </a:r>
          </a:p>
          <a:p>
            <a:endParaRPr lang="en-US" sz="900" dirty="0"/>
          </a:p>
          <a:p>
            <a:pPr>
              <a:spcBef>
                <a:spcPts val="0"/>
              </a:spcBef>
            </a:pPr>
            <a:r>
              <a:rPr lang="en-US" sz="950" b="1" dirty="0"/>
              <a:t>15. Arbitration: </a:t>
            </a:r>
            <a:r>
              <a:rPr lang="en-US" sz="950" dirty="0"/>
              <a:t>In the event of a dispute between the parties to this AGREEMENT, whether or not resulting in litigation, or if any action at law or in equity, including an action for declaratory relief or arbitration, is brought to enforce or interpret the provisions of this AGREEMENT, the prevailing party (as determined by the court, agency or other authority before which such suit or proceeding is commenced) shall, in addition to such other relief as may be awarded, be entitled to recover attorney’s fees, expenses and costs of investigation as actually incurred (including, without limitation, attorneys’ fees, expenses and costs of investigation incurred in appellate proceedings, costs incurred in establishing the right to indemnification, or in any action or participation in, or in connection with, any case or proceeding under Chapter 7, 11 or 13 of the Bankruptcy Code, 11 United States Code Section 101 </a:t>
            </a:r>
            <a:r>
              <a:rPr lang="en-US" sz="950" u="sng" dirty="0"/>
              <a:t>et</a:t>
            </a:r>
            <a:r>
              <a:rPr lang="en-US" sz="950" dirty="0"/>
              <a:t> </a:t>
            </a:r>
            <a:r>
              <a:rPr lang="en-US" sz="950" u="sng" dirty="0"/>
              <a:t>seq</a:t>
            </a:r>
            <a:r>
              <a:rPr lang="en-US" sz="950" dirty="0"/>
              <a:t>., or any successor statutes).</a:t>
            </a:r>
          </a:p>
          <a:p>
            <a:pPr>
              <a:spcBef>
                <a:spcPts val="0"/>
              </a:spcBef>
            </a:pPr>
            <a:r>
              <a:rPr lang="en-US" sz="950" dirty="0"/>
              <a:t> </a:t>
            </a:r>
          </a:p>
          <a:p>
            <a:pPr>
              <a:spcBef>
                <a:spcPts val="0"/>
              </a:spcBef>
            </a:pPr>
            <a:r>
              <a:rPr lang="en-US" sz="950" b="1" dirty="0"/>
              <a:t>16. Time</a:t>
            </a:r>
            <a:r>
              <a:rPr lang="en-US" sz="950" dirty="0"/>
              <a:t> is of the essence of this AGREEMENT.</a:t>
            </a:r>
          </a:p>
          <a:p>
            <a:pPr>
              <a:spcBef>
                <a:spcPts val="0"/>
              </a:spcBef>
            </a:pPr>
            <a:r>
              <a:rPr lang="en-US" sz="950" b="1" dirty="0"/>
              <a:t> </a:t>
            </a:r>
            <a:endParaRPr lang="en-US" sz="950" dirty="0"/>
          </a:p>
          <a:p>
            <a:pPr>
              <a:spcBef>
                <a:spcPts val="0"/>
              </a:spcBef>
            </a:pPr>
            <a:r>
              <a:rPr lang="en-US" sz="950" b="1" dirty="0"/>
              <a:t>17. </a:t>
            </a:r>
            <a:r>
              <a:rPr lang="en-US" sz="950" dirty="0"/>
              <a:t>Any rule of construction to the effect that any ambiguity is to be resolved against the drafting parties shall not be applied to the interpretation of this AGREEMENT.</a:t>
            </a:r>
          </a:p>
          <a:p>
            <a:pPr>
              <a:spcBef>
                <a:spcPts val="0"/>
              </a:spcBef>
            </a:pPr>
            <a:r>
              <a:rPr lang="en-US" sz="950" dirty="0"/>
              <a:t> </a:t>
            </a:r>
          </a:p>
          <a:p>
            <a:pPr>
              <a:spcBef>
                <a:spcPts val="0"/>
              </a:spcBef>
            </a:pPr>
            <a:r>
              <a:rPr lang="en-US" sz="950" b="1" dirty="0"/>
              <a:t>17. </a:t>
            </a:r>
            <a:r>
              <a:rPr lang="en-US" sz="950" dirty="0"/>
              <a:t>Any rule of construction to the effect that any ambiguity is to be resolved against the drafting parties shall not be applied to the interpretation of this AGREEMENT.</a:t>
            </a:r>
          </a:p>
          <a:p>
            <a:pPr>
              <a:spcBef>
                <a:spcPts val="0"/>
              </a:spcBef>
            </a:pPr>
            <a:r>
              <a:rPr lang="en-US" sz="950" b="1" dirty="0"/>
              <a:t> </a:t>
            </a:r>
            <a:endParaRPr lang="en-US" sz="950" dirty="0"/>
          </a:p>
          <a:p>
            <a:pPr>
              <a:spcBef>
                <a:spcPts val="0"/>
              </a:spcBef>
            </a:pPr>
            <a:r>
              <a:rPr lang="en-US" sz="950" b="1" dirty="0"/>
              <a:t>18. Entire Agreement:</a:t>
            </a:r>
            <a:r>
              <a:rPr lang="en-US" sz="950" dirty="0"/>
              <a:t> There are no other agreements, promises or understandings between these parties except as specifically set forth herein. This legal and binding Agreement will be construed under Connecticut Law, will not be recorded and if not understood, parties should seek competent legal advice.</a:t>
            </a:r>
          </a:p>
          <a:p>
            <a:pPr>
              <a:spcBef>
                <a:spcPts val="0"/>
              </a:spcBef>
            </a:pPr>
            <a:r>
              <a:rPr lang="en-US" sz="950" dirty="0"/>
              <a:t> </a:t>
            </a:r>
          </a:p>
          <a:p>
            <a:pPr>
              <a:spcBef>
                <a:spcPts val="0"/>
              </a:spcBef>
            </a:pPr>
            <a:r>
              <a:rPr lang="en-US" sz="950" b="1" dirty="0"/>
              <a:t>19. Special Stipulations:</a:t>
            </a:r>
            <a:r>
              <a:rPr lang="en-US" sz="950" dirty="0"/>
              <a:t> The following stipulations, if in conflict with any of the preceding, shall control:            The Contractor and any/all sub-contractors rendering services on behalf of the contractor waives his/her right to hold the client liable for any and all injuries occurring as a result of services rendered.</a:t>
            </a:r>
          </a:p>
          <a:p>
            <a:pPr>
              <a:spcBef>
                <a:spcPts val="0"/>
              </a:spcBef>
            </a:pPr>
            <a:r>
              <a:rPr lang="en-US" sz="950" dirty="0"/>
              <a:t> </a:t>
            </a:r>
          </a:p>
          <a:p>
            <a:pPr>
              <a:spcBef>
                <a:spcPts val="0"/>
              </a:spcBef>
            </a:pPr>
            <a:r>
              <a:rPr lang="en-US" sz="950" dirty="0"/>
              <a:t>IN WITNESS </a:t>
            </a:r>
            <a:r>
              <a:rPr lang="en-US" sz="950" i="1" dirty="0"/>
              <a:t>WHEREOF, </a:t>
            </a:r>
            <a:r>
              <a:rPr lang="en-US" sz="950" dirty="0"/>
              <a:t>all of the parties hereto affix their hands and seals.</a:t>
            </a:r>
          </a:p>
          <a:p>
            <a:pPr>
              <a:spcBef>
                <a:spcPts val="0"/>
              </a:spcBef>
            </a:pPr>
            <a:r>
              <a:rPr lang="en-US" sz="950" dirty="0"/>
              <a:t> </a:t>
            </a:r>
          </a:p>
          <a:p>
            <a:pPr>
              <a:spcBef>
                <a:spcPts val="0"/>
              </a:spcBef>
            </a:pPr>
            <a:r>
              <a:rPr lang="en-US" sz="950" dirty="0"/>
              <a:t> </a:t>
            </a:r>
          </a:p>
          <a:p>
            <a:pPr>
              <a:spcBef>
                <a:spcPts val="0"/>
              </a:spcBef>
            </a:pPr>
            <a:r>
              <a:rPr lang="en-US" sz="950" dirty="0"/>
              <a:t>Client:</a:t>
            </a:r>
            <a:r>
              <a:rPr lang="en-US" sz="950" u="sng" dirty="0"/>
              <a:t>						</a:t>
            </a:r>
            <a:r>
              <a:rPr lang="en-US" sz="950" dirty="0"/>
              <a:t>	Date:</a:t>
            </a:r>
            <a:r>
              <a:rPr lang="en-US" sz="950" u="sng" dirty="0"/>
              <a:t>					</a:t>
            </a:r>
            <a:endParaRPr lang="en-US" sz="950" dirty="0"/>
          </a:p>
          <a:p>
            <a:pPr>
              <a:spcBef>
                <a:spcPts val="0"/>
              </a:spcBef>
            </a:pPr>
            <a:r>
              <a:rPr lang="en-US" sz="950" dirty="0"/>
              <a:t> </a:t>
            </a:r>
          </a:p>
          <a:p>
            <a:pPr>
              <a:spcBef>
                <a:spcPts val="0"/>
              </a:spcBef>
            </a:pPr>
            <a:r>
              <a:rPr lang="en-US" sz="950" dirty="0"/>
              <a:t> </a:t>
            </a:r>
          </a:p>
          <a:p>
            <a:pPr>
              <a:spcBef>
                <a:spcPts val="0"/>
              </a:spcBef>
            </a:pPr>
            <a:r>
              <a:rPr lang="en-US" sz="950" dirty="0"/>
              <a:t>Contractor:</a:t>
            </a:r>
            <a:r>
              <a:rPr lang="en-US" sz="950" u="sng" dirty="0"/>
              <a:t>					</a:t>
            </a:r>
            <a:r>
              <a:rPr lang="en-US" sz="950" i="1" dirty="0"/>
              <a:t>	</a:t>
            </a:r>
            <a:r>
              <a:rPr lang="en-US" sz="950" dirty="0"/>
              <a:t>Date:</a:t>
            </a:r>
            <a:r>
              <a:rPr lang="en-US" sz="950" u="sng" dirty="0"/>
              <a:t>					</a:t>
            </a:r>
            <a:endParaRPr lang="en-US" sz="950" dirty="0"/>
          </a:p>
          <a:p>
            <a:pPr>
              <a:spcBef>
                <a:spcPts val="0"/>
              </a:spcBef>
            </a:pPr>
            <a:r>
              <a:rPr lang="en-US" sz="950" dirty="0"/>
              <a:t> </a:t>
            </a:r>
          </a:p>
          <a:p>
            <a:pPr>
              <a:spcBef>
                <a:spcPts val="0"/>
              </a:spcBef>
            </a:pPr>
            <a:r>
              <a:rPr lang="en-US" sz="950" i="1" dirty="0"/>
              <a:t> </a:t>
            </a:r>
            <a:endParaRPr lang="en-US" sz="950" dirty="0"/>
          </a:p>
          <a:p>
            <a:pPr>
              <a:spcBef>
                <a:spcPts val="0"/>
              </a:spcBef>
            </a:pPr>
            <a:r>
              <a:rPr lang="en-US" sz="950" dirty="0"/>
              <a:t>Social Security or Federal ID #:______</a:t>
            </a:r>
          </a:p>
          <a:p>
            <a:pPr>
              <a:spcBef>
                <a:spcPts val="0"/>
              </a:spcBef>
            </a:pPr>
            <a:r>
              <a:rPr lang="en-US" sz="950" dirty="0"/>
              <a:t>Address: ______</a:t>
            </a:r>
          </a:p>
          <a:p>
            <a:pPr>
              <a:spcBef>
                <a:spcPts val="0"/>
              </a:spcBef>
            </a:pPr>
            <a:r>
              <a:rPr lang="en-US" sz="950" dirty="0"/>
              <a:t> </a:t>
            </a:r>
          </a:p>
          <a:p>
            <a:pPr>
              <a:spcBef>
                <a:spcPts val="0"/>
              </a:spcBef>
            </a:pPr>
            <a:r>
              <a:rPr lang="en-US" sz="950" dirty="0"/>
              <a:t>EXHIBIT "A" SCOPE OF WORK</a:t>
            </a:r>
          </a:p>
          <a:p>
            <a:pPr>
              <a:spcBef>
                <a:spcPts val="0"/>
              </a:spcBef>
            </a:pPr>
            <a:r>
              <a:rPr lang="en-US" sz="950" dirty="0"/>
              <a:t>EXHIBIT "B" PAYMENT SCHEDULE</a:t>
            </a:r>
          </a:p>
          <a:p>
            <a:pPr>
              <a:spcBef>
                <a:spcPts val="0"/>
              </a:spcBef>
            </a:pPr>
            <a:r>
              <a:rPr lang="en-US" sz="950" dirty="0"/>
              <a:t>EXHIBIT “C” IDEMNIFICATION INSURANCE AGREEMENT</a:t>
            </a:r>
          </a:p>
          <a:p>
            <a:pPr>
              <a:spcBef>
                <a:spcPts val="0"/>
              </a:spcBef>
            </a:pPr>
            <a:r>
              <a:rPr lang="en-US" sz="950" dirty="0"/>
              <a:t>EXHIBIT “D” FINAL PUNCHLIST (upon completion of items in the SCOPE OF WORK)</a:t>
            </a:r>
          </a:p>
          <a:p>
            <a:pPr>
              <a:spcBef>
                <a:spcPts val="0"/>
              </a:spcBef>
            </a:pPr>
            <a:r>
              <a:rPr lang="en-US" sz="950" dirty="0"/>
              <a:t>Cost for services and labor rendered is: $ ______</a:t>
            </a:r>
          </a:p>
          <a:p>
            <a:pPr>
              <a:spcBef>
                <a:spcPts val="0"/>
              </a:spcBef>
            </a:pPr>
            <a:r>
              <a:rPr lang="en-US" sz="950" dirty="0"/>
              <a:t>Total cost for the services contained in this agreement including labor and materials is: $ ______</a:t>
            </a:r>
          </a:p>
          <a:p>
            <a:pPr>
              <a:spcBef>
                <a:spcPts val="0"/>
              </a:spcBef>
            </a:pPr>
            <a:r>
              <a:rPr lang="en-US" sz="950" dirty="0"/>
              <a:t> </a:t>
            </a:r>
          </a:p>
          <a:p>
            <a:r>
              <a:rPr lang="en-US" sz="900" dirty="0"/>
              <a:t> </a:t>
            </a:r>
          </a:p>
          <a:p>
            <a:r>
              <a:rPr lang="en-US" sz="900" b="1" dirty="0"/>
              <a:t> </a:t>
            </a:r>
          </a:p>
          <a:p>
            <a:endParaRPr lang="en-US" sz="900" dirty="0"/>
          </a:p>
          <a:p>
            <a:r>
              <a:rPr lang="en-US" sz="900" b="1" dirty="0"/>
              <a:t> </a:t>
            </a:r>
            <a:endParaRPr lang="en-US" sz="900" dirty="0"/>
          </a:p>
          <a:p>
            <a:endParaRPr lang="en-US" sz="900" dirty="0"/>
          </a:p>
        </p:txBody>
      </p:sp>
      <p:sp>
        <p:nvSpPr>
          <p:cNvPr id="4" name="Slide Number Placeholder 3"/>
          <p:cNvSpPr>
            <a:spLocks noGrp="1"/>
          </p:cNvSpPr>
          <p:nvPr>
            <p:ph type="sldNum" sz="quarter" idx="12"/>
          </p:nvPr>
        </p:nvSpPr>
        <p:spPr/>
        <p:txBody>
          <a:bodyPr/>
          <a:lstStyle/>
          <a:p>
            <a:fld id="{A88EBE9D-EF06-9E49-9451-B427DBD8C0F9}" type="slidenum">
              <a:rPr lang="en-US" smtClean="0"/>
              <a:t>28</a:t>
            </a:fld>
            <a:endParaRPr lang="en-US"/>
          </a:p>
        </p:txBody>
      </p:sp>
      <p:pic>
        <p:nvPicPr>
          <p:cNvPr id="5" name="Picture 4">
            <a:extLst>
              <a:ext uri="{FF2B5EF4-FFF2-40B4-BE49-F238E27FC236}">
                <a16:creationId xmlns:a16="http://schemas.microsoft.com/office/drawing/2014/main" id="{B5F82F26-0C16-4DB9-9B41-0014B6CE5CA6}"/>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73065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6064822" cy="885673"/>
          </a:xfrm>
        </p:spPr>
        <p:txBody>
          <a:bodyPr>
            <a:noAutofit/>
          </a:bodyPr>
          <a:lstStyle/>
          <a:p>
            <a:pPr algn="r"/>
            <a:r>
              <a:rPr lang="en-US" sz="2800" dirty="0">
                <a:solidFill>
                  <a:schemeClr val="accent3">
                    <a:lumMod val="50000"/>
                  </a:schemeClr>
                </a:solidFill>
              </a:rPr>
              <a:t>How We Operate</a:t>
            </a:r>
          </a:p>
        </p:txBody>
      </p:sp>
      <p:sp>
        <p:nvSpPr>
          <p:cNvPr id="3" name="Content Placeholder 2"/>
          <p:cNvSpPr>
            <a:spLocks noGrp="1"/>
          </p:cNvSpPr>
          <p:nvPr>
            <p:ph idx="1"/>
          </p:nvPr>
        </p:nvSpPr>
        <p:spPr>
          <a:xfrm>
            <a:off x="461227" y="1350469"/>
            <a:ext cx="5838886" cy="7108900"/>
          </a:xfrm>
        </p:spPr>
        <p:txBody>
          <a:bodyPr>
            <a:noAutofit/>
          </a:bodyPr>
          <a:lstStyle/>
          <a:p>
            <a:pPr algn="ctr"/>
            <a:r>
              <a:rPr lang="en-US" sz="1200" b="1" dirty="0">
                <a:solidFill>
                  <a:schemeClr val="accent3">
                    <a:lumMod val="50000"/>
                  </a:schemeClr>
                </a:solidFill>
              </a:rPr>
              <a:t>EXHIBIT A – SCOPE OF WORK</a:t>
            </a:r>
            <a:endParaRPr lang="en-US" sz="1200" dirty="0">
              <a:solidFill>
                <a:schemeClr val="accent3">
                  <a:lumMod val="50000"/>
                </a:schemeClr>
              </a:solidFill>
            </a:endParaRPr>
          </a:p>
          <a:p>
            <a:r>
              <a:rPr lang="en-US" sz="900" dirty="0"/>
              <a:t> </a:t>
            </a:r>
            <a:r>
              <a:rPr lang="en-US" dirty="0"/>
              <a:t> </a:t>
            </a:r>
            <a:endParaRPr lang="en-US" sz="1400" dirty="0"/>
          </a:p>
          <a:p>
            <a:pPr>
              <a:lnSpc>
                <a:spcPct val="110000"/>
              </a:lnSpc>
              <a:spcBef>
                <a:spcPts val="0"/>
              </a:spcBef>
            </a:pPr>
            <a:endParaRPr lang="en-US" sz="900" dirty="0">
              <a:solidFill>
                <a:srgbClr val="FF0000"/>
              </a:solidFill>
            </a:endParaRPr>
          </a:p>
          <a:p>
            <a:pPr>
              <a:lnSpc>
                <a:spcPct val="110000"/>
              </a:lnSpc>
              <a:spcBef>
                <a:spcPts val="0"/>
              </a:spcBef>
            </a:pPr>
            <a:r>
              <a:rPr lang="en-US" sz="900" dirty="0">
                <a:solidFill>
                  <a:schemeClr val="accent3">
                    <a:lumMod val="50000"/>
                  </a:schemeClr>
                </a:solidFill>
              </a:rPr>
              <a:t>Buy Sell Rent Property Solutions</a:t>
            </a:r>
          </a:p>
          <a:p>
            <a:pPr>
              <a:lnSpc>
                <a:spcPct val="110000"/>
              </a:lnSpc>
              <a:spcBef>
                <a:spcPts val="0"/>
              </a:spcBef>
            </a:pPr>
            <a:r>
              <a:rPr lang="en-US" sz="900" dirty="0">
                <a:solidFill>
                  <a:schemeClr val="accent3">
                    <a:lumMod val="50000"/>
                  </a:schemeClr>
                </a:solidFill>
              </a:rPr>
              <a:t>5975 Shiloh Road Ste 107</a:t>
            </a:r>
          </a:p>
          <a:p>
            <a:pPr>
              <a:lnSpc>
                <a:spcPct val="110000"/>
              </a:lnSpc>
              <a:spcBef>
                <a:spcPts val="0"/>
              </a:spcBef>
            </a:pPr>
            <a:r>
              <a:rPr lang="en-US" sz="900" dirty="0">
                <a:solidFill>
                  <a:schemeClr val="accent3">
                    <a:lumMod val="50000"/>
                  </a:schemeClr>
                </a:solidFill>
              </a:rPr>
              <a:t>Alpharetta GA 30005</a:t>
            </a:r>
          </a:p>
          <a:p>
            <a:pPr>
              <a:spcBef>
                <a:spcPts val="0"/>
              </a:spcBef>
            </a:pPr>
            <a:r>
              <a:rPr lang="en-US" sz="950" dirty="0"/>
              <a:t> </a:t>
            </a:r>
          </a:p>
          <a:p>
            <a:pPr>
              <a:lnSpc>
                <a:spcPct val="140000"/>
              </a:lnSpc>
              <a:spcBef>
                <a:spcPts val="0"/>
              </a:spcBef>
            </a:pPr>
            <a:r>
              <a:rPr lang="en-US" sz="950" b="1" dirty="0"/>
              <a:t>PROJECT ADDRESS: </a:t>
            </a:r>
            <a:r>
              <a:rPr lang="en-US" sz="950" dirty="0"/>
              <a:t>____________________________________________________________</a:t>
            </a:r>
          </a:p>
          <a:p>
            <a:pPr>
              <a:lnSpc>
                <a:spcPct val="140000"/>
              </a:lnSpc>
              <a:spcBef>
                <a:spcPts val="0"/>
              </a:spcBef>
            </a:pPr>
            <a:r>
              <a:rPr lang="en-US" sz="950" b="1" dirty="0"/>
              <a:t>CONTRACTOR: </a:t>
            </a:r>
            <a:r>
              <a:rPr lang="en-US" sz="950" dirty="0"/>
              <a:t>________________________________________________________________</a:t>
            </a:r>
          </a:p>
          <a:p>
            <a:pPr>
              <a:spcBef>
                <a:spcPts val="0"/>
              </a:spcBef>
            </a:pPr>
            <a:r>
              <a:rPr lang="en-US" sz="950" b="1" dirty="0"/>
              <a:t> </a:t>
            </a:r>
            <a:endParaRPr lang="en-US" sz="950" dirty="0"/>
          </a:p>
          <a:p>
            <a:pPr>
              <a:spcBef>
                <a:spcPts val="0"/>
              </a:spcBef>
            </a:pPr>
            <a:r>
              <a:rPr lang="en-US" sz="950" b="1" dirty="0"/>
              <a:t>JOB SUMMARY: </a:t>
            </a:r>
            <a:r>
              <a:rPr lang="en-US" sz="950" dirty="0"/>
              <a:t>	Single Family – First floor update and second floor dormer addition</a:t>
            </a:r>
          </a:p>
          <a:p>
            <a:pPr>
              <a:spcBef>
                <a:spcPts val="0"/>
              </a:spcBef>
            </a:pPr>
            <a:r>
              <a:rPr lang="en-US" sz="950" dirty="0"/>
              <a:t> </a:t>
            </a:r>
          </a:p>
          <a:p>
            <a:pPr>
              <a:spcBef>
                <a:spcPts val="0"/>
              </a:spcBef>
            </a:pPr>
            <a:endParaRPr lang="en-US" sz="950" dirty="0"/>
          </a:p>
          <a:p>
            <a:pPr>
              <a:spcBef>
                <a:spcPts val="0"/>
              </a:spcBef>
            </a:pPr>
            <a:endParaRPr lang="en-US" sz="950" dirty="0"/>
          </a:p>
          <a:p>
            <a:pPr>
              <a:spcBef>
                <a:spcPts val="0"/>
              </a:spcBef>
            </a:pPr>
            <a:endParaRPr lang="en-US" sz="950" dirty="0"/>
          </a:p>
          <a:p>
            <a:pPr>
              <a:spcBef>
                <a:spcPts val="0"/>
              </a:spcBef>
            </a:pPr>
            <a:endParaRPr lang="en-US" sz="950" dirty="0"/>
          </a:p>
          <a:p>
            <a:pPr>
              <a:spcBef>
                <a:spcPts val="0"/>
              </a:spcBef>
            </a:pPr>
            <a:endParaRPr lang="en-US" sz="950" dirty="0"/>
          </a:p>
          <a:p>
            <a:pPr>
              <a:spcBef>
                <a:spcPts val="0"/>
              </a:spcBef>
            </a:pPr>
            <a:r>
              <a:rPr lang="en-US" sz="950" b="1" dirty="0"/>
              <a:t> </a:t>
            </a:r>
            <a:endParaRPr lang="en-US" sz="950" dirty="0"/>
          </a:p>
          <a:p>
            <a:pPr lvl="0">
              <a:spcBef>
                <a:spcPts val="0"/>
              </a:spcBef>
            </a:pPr>
            <a:endParaRPr lang="en-US" sz="950" b="1" dirty="0"/>
          </a:p>
          <a:p>
            <a:pPr marL="171450" lvl="0" indent="-171450">
              <a:spcBef>
                <a:spcPts val="0"/>
              </a:spcBef>
              <a:buFont typeface="Arial"/>
              <a:buChar char="•"/>
            </a:pPr>
            <a:r>
              <a:rPr lang="en-US" sz="950" b="1" dirty="0"/>
              <a:t>Please fax contractor price quote to the attention of </a:t>
            </a:r>
            <a:r>
              <a:rPr lang="en-US" sz="950" dirty="0"/>
              <a:t>______ </a:t>
            </a:r>
            <a:r>
              <a:rPr lang="en-US" sz="950" b="1" dirty="0"/>
              <a:t> @ </a:t>
            </a:r>
            <a:r>
              <a:rPr lang="en-US" sz="950" dirty="0"/>
              <a:t>______</a:t>
            </a:r>
          </a:p>
          <a:p>
            <a:pPr marL="171450" lvl="0" indent="-171450">
              <a:spcBef>
                <a:spcPts val="0"/>
              </a:spcBef>
              <a:buFont typeface="Arial"/>
              <a:buChar char="•"/>
            </a:pPr>
            <a:r>
              <a:rPr lang="en-US" sz="950" b="1" dirty="0"/>
              <a:t>The last page of this scope of work entitled “Quote Itemization” must be filled out appropriately and submitted with all quotes.</a:t>
            </a:r>
            <a:endParaRPr lang="en-US" sz="950" dirty="0"/>
          </a:p>
          <a:p>
            <a:pPr marL="171450" lvl="0" indent="-171450">
              <a:spcBef>
                <a:spcPts val="0"/>
              </a:spcBef>
              <a:buFont typeface="Arial"/>
              <a:buChar char="•"/>
            </a:pPr>
            <a:r>
              <a:rPr lang="en-US" sz="950" b="1" dirty="0"/>
              <a:t>By taking on this job you understand and agree that you are responsible for cutting the grass when needed and/or shoveling snow on all sidewalks and walkways while on the project.</a:t>
            </a:r>
            <a:endParaRPr lang="en-US" sz="950" dirty="0"/>
          </a:p>
          <a:p>
            <a:pPr>
              <a:spcBef>
                <a:spcPts val="0"/>
              </a:spcBef>
            </a:pPr>
            <a:r>
              <a:rPr lang="en-US" sz="950" dirty="0"/>
              <a:t> </a:t>
            </a:r>
          </a:p>
          <a:p>
            <a:pPr>
              <a:spcBef>
                <a:spcPts val="0"/>
              </a:spcBef>
            </a:pPr>
            <a:r>
              <a:rPr lang="en-US" sz="950" b="1" u="sng" dirty="0"/>
              <a:t>Obtain any and all permits needed to complete job.</a:t>
            </a:r>
            <a:endParaRPr lang="en-US" sz="950" dirty="0"/>
          </a:p>
          <a:p>
            <a:pPr>
              <a:spcBef>
                <a:spcPts val="0"/>
              </a:spcBef>
            </a:pPr>
            <a:r>
              <a:rPr lang="en-US" sz="950" dirty="0"/>
              <a:t> </a:t>
            </a:r>
          </a:p>
          <a:p>
            <a:pPr>
              <a:spcBef>
                <a:spcPts val="0"/>
              </a:spcBef>
            </a:pPr>
            <a:r>
              <a:rPr lang="en-US" sz="950" dirty="0"/>
              <a:t>EXTERIOR:</a:t>
            </a:r>
          </a:p>
          <a:p>
            <a:pPr lvl="0">
              <a:spcBef>
                <a:spcPts val="0"/>
              </a:spcBef>
            </a:pPr>
            <a:r>
              <a:rPr lang="en-US" sz="950" dirty="0"/>
              <a:t> 1. </a:t>
            </a:r>
          </a:p>
          <a:p>
            <a:pPr>
              <a:spcBef>
                <a:spcPts val="0"/>
              </a:spcBef>
            </a:pPr>
            <a:r>
              <a:rPr lang="en-US" sz="950" dirty="0"/>
              <a:t>OUT BUILDINGS:</a:t>
            </a:r>
          </a:p>
          <a:p>
            <a:pPr>
              <a:spcBef>
                <a:spcPts val="0"/>
              </a:spcBef>
            </a:pPr>
            <a:r>
              <a:rPr lang="en-US" sz="950" dirty="0"/>
              <a:t> 1. </a:t>
            </a:r>
          </a:p>
          <a:p>
            <a:pPr>
              <a:spcBef>
                <a:spcPts val="0"/>
              </a:spcBef>
            </a:pPr>
            <a:r>
              <a:rPr lang="en-US" sz="950" dirty="0"/>
              <a:t>LANDSCAPING:</a:t>
            </a:r>
          </a:p>
          <a:p>
            <a:pPr lvl="0">
              <a:spcBef>
                <a:spcPts val="0"/>
              </a:spcBef>
            </a:pPr>
            <a:r>
              <a:rPr lang="en-US" sz="950" dirty="0"/>
              <a:t> 1.  </a:t>
            </a:r>
          </a:p>
          <a:p>
            <a:pPr>
              <a:spcBef>
                <a:spcPts val="0"/>
              </a:spcBef>
            </a:pPr>
            <a:r>
              <a:rPr lang="en-US" sz="950" dirty="0"/>
              <a:t>INTERIOR:</a:t>
            </a:r>
          </a:p>
          <a:p>
            <a:pPr lvl="0">
              <a:spcBef>
                <a:spcPts val="0"/>
              </a:spcBef>
            </a:pPr>
            <a:r>
              <a:rPr lang="en-US" sz="950" dirty="0"/>
              <a:t> 1.</a:t>
            </a:r>
          </a:p>
          <a:p>
            <a:pPr lvl="0">
              <a:spcBef>
                <a:spcPts val="0"/>
              </a:spcBef>
            </a:pPr>
            <a:r>
              <a:rPr lang="en-US" sz="950" dirty="0"/>
              <a:t>Paint scheme:  EXAMPLE: Navajo eggshell walls, white trim, white ceilings, white closets, white doors</a:t>
            </a:r>
          </a:p>
          <a:p>
            <a:pPr lvl="1">
              <a:spcBef>
                <a:spcPts val="0"/>
              </a:spcBef>
            </a:pPr>
            <a:r>
              <a:rPr lang="en-US" sz="950" dirty="0"/>
              <a:t>Purchase all paint thru Eddie </a:t>
            </a:r>
            <a:r>
              <a:rPr lang="en-US" sz="950" dirty="0" err="1"/>
              <a:t>Pocoski</a:t>
            </a:r>
            <a:r>
              <a:rPr lang="en-US" sz="950" dirty="0"/>
              <a:t> from Pratt &amp; Lambert 203-565-2719</a:t>
            </a:r>
          </a:p>
          <a:p>
            <a:pPr>
              <a:spcBef>
                <a:spcPts val="0"/>
              </a:spcBef>
            </a:pPr>
            <a:r>
              <a:rPr lang="en-US" sz="950" dirty="0"/>
              <a:t> </a:t>
            </a:r>
          </a:p>
          <a:p>
            <a:pPr>
              <a:spcBef>
                <a:spcPts val="0"/>
              </a:spcBef>
            </a:pPr>
            <a:endParaRPr lang="en-US" sz="950" dirty="0"/>
          </a:p>
          <a:p>
            <a:pPr>
              <a:spcBef>
                <a:spcPts val="0"/>
              </a:spcBef>
            </a:pPr>
            <a:endParaRPr lang="en-US" sz="950" dirty="0"/>
          </a:p>
          <a:p>
            <a:pPr>
              <a:spcBef>
                <a:spcPts val="0"/>
              </a:spcBef>
            </a:pPr>
            <a:endParaRPr lang="en-US" sz="950" dirty="0"/>
          </a:p>
          <a:p>
            <a:pPr>
              <a:spcBef>
                <a:spcPts val="0"/>
              </a:spcBef>
            </a:pPr>
            <a:endParaRPr lang="en-US" sz="950" dirty="0"/>
          </a:p>
          <a:p>
            <a:pPr>
              <a:spcBef>
                <a:spcPts val="0"/>
              </a:spcBef>
            </a:pPr>
            <a:endParaRPr lang="en-US" sz="950" dirty="0"/>
          </a:p>
          <a:p>
            <a:pPr>
              <a:spcBef>
                <a:spcPts val="0"/>
              </a:spcBef>
            </a:pPr>
            <a:endParaRPr lang="en-US" sz="950" dirty="0"/>
          </a:p>
          <a:p>
            <a:pPr>
              <a:spcBef>
                <a:spcPts val="0"/>
              </a:spcBef>
            </a:pPr>
            <a:r>
              <a:rPr lang="en-US" sz="950" dirty="0"/>
              <a:t>FINAL PUNCH LIST (as itemized in the Final Punch List Form)</a:t>
            </a:r>
          </a:p>
          <a:p>
            <a:pPr>
              <a:spcBef>
                <a:spcPts val="0"/>
              </a:spcBef>
            </a:pPr>
            <a:r>
              <a:rPr lang="en-US" sz="950" dirty="0"/>
              <a:t> </a:t>
            </a:r>
          </a:p>
          <a:p>
            <a:pPr>
              <a:spcBef>
                <a:spcPts val="0"/>
              </a:spcBef>
            </a:pPr>
            <a:r>
              <a:rPr lang="en-US" sz="950" dirty="0"/>
              <a:t> </a:t>
            </a:r>
          </a:p>
          <a:p>
            <a:pPr>
              <a:spcBef>
                <a:spcPts val="0"/>
              </a:spcBef>
            </a:pPr>
            <a:r>
              <a:rPr lang="en-US" sz="950" b="1" dirty="0"/>
              <a:t> </a:t>
            </a:r>
          </a:p>
          <a:p>
            <a:endParaRPr lang="en-US" sz="900" dirty="0"/>
          </a:p>
          <a:p>
            <a:r>
              <a:rPr lang="en-US" sz="900" b="1" dirty="0"/>
              <a:t> </a:t>
            </a:r>
            <a:endParaRPr lang="en-US" sz="900" dirty="0"/>
          </a:p>
          <a:p>
            <a:endParaRPr lang="en-US" sz="900" dirty="0"/>
          </a:p>
        </p:txBody>
      </p:sp>
      <p:sp>
        <p:nvSpPr>
          <p:cNvPr id="5" name="TextBox 4"/>
          <p:cNvSpPr txBox="1"/>
          <p:nvPr/>
        </p:nvSpPr>
        <p:spPr>
          <a:xfrm>
            <a:off x="362887" y="3435910"/>
            <a:ext cx="5840215" cy="369332"/>
          </a:xfrm>
          <a:prstGeom prst="rect">
            <a:avLst/>
          </a:prstGeom>
          <a:noFill/>
        </p:spPr>
        <p:txBody>
          <a:bodyPr wrap="square" rtlCol="0">
            <a:spAutoFit/>
          </a:bodyPr>
          <a:lstStyle/>
          <a:p>
            <a:endParaRPr lang="en-US" dirty="0"/>
          </a:p>
        </p:txBody>
      </p:sp>
      <p:sp>
        <p:nvSpPr>
          <p:cNvPr id="6" name="TextBox 5"/>
          <p:cNvSpPr txBox="1"/>
          <p:nvPr/>
        </p:nvSpPr>
        <p:spPr>
          <a:xfrm>
            <a:off x="578351" y="3412827"/>
            <a:ext cx="5624751" cy="784830"/>
          </a:xfrm>
          <a:prstGeom prst="rect">
            <a:avLst/>
          </a:prstGeom>
          <a:noFill/>
          <a:ln>
            <a:solidFill>
              <a:srgbClr val="4F81BD"/>
            </a:solidFill>
          </a:ln>
        </p:spPr>
        <p:txBody>
          <a:bodyPr wrap="square" rtlCol="0">
            <a:spAutoFit/>
          </a:bodyPr>
          <a:lstStyle/>
          <a:p>
            <a:pPr algn="just"/>
            <a:r>
              <a:rPr lang="en-US" sz="900" b="1" dirty="0"/>
              <a:t>Please Note:</a:t>
            </a:r>
            <a:r>
              <a:rPr lang="en-US" sz="900" dirty="0"/>
              <a:t> We are looking for speed with efficiency, cleanliness of job site, and an overall professional well finished product. The project is to be completed from the outside in.  Quote should include all labor and materials including hauling and removal of unwanted and unused construction debris</a:t>
            </a:r>
            <a:r>
              <a:rPr lang="en-US" sz="900" b="1" dirty="0"/>
              <a:t>.  Lastly, before inspection of the property for final punch list the home should be prepped with a thorough cleaning of all windows and floors to the owner’s satisfaction.</a:t>
            </a:r>
            <a:endParaRPr lang="en-US" sz="900" dirty="0"/>
          </a:p>
        </p:txBody>
      </p:sp>
      <p:graphicFrame>
        <p:nvGraphicFramePr>
          <p:cNvPr id="7" name="Table 6"/>
          <p:cNvGraphicFramePr>
            <a:graphicFrameLocks noGrp="1"/>
          </p:cNvGraphicFramePr>
          <p:nvPr>
            <p:extLst>
              <p:ext uri="{D42A27DB-BD31-4B8C-83A1-F6EECF244321}">
                <p14:modId xmlns:p14="http://schemas.microsoft.com/office/powerpoint/2010/main" val="1473610171"/>
              </p:ext>
            </p:extLst>
          </p:nvPr>
        </p:nvGraphicFramePr>
        <p:xfrm>
          <a:off x="853999" y="7125880"/>
          <a:ext cx="4959768" cy="651882"/>
        </p:xfrm>
        <a:graphic>
          <a:graphicData uri="http://schemas.openxmlformats.org/drawingml/2006/table">
            <a:tbl>
              <a:tblPr firstRow="1" bandRow="1">
                <a:tableStyleId>{9D7B26C5-4107-4FEC-AEDC-1716B250A1EF}</a:tableStyleId>
              </a:tblPr>
              <a:tblGrid>
                <a:gridCol w="1270051">
                  <a:extLst>
                    <a:ext uri="{9D8B030D-6E8A-4147-A177-3AD203B41FA5}">
                      <a16:colId xmlns:a16="http://schemas.microsoft.com/office/drawing/2014/main" val="20000"/>
                    </a:ext>
                  </a:extLst>
                </a:gridCol>
                <a:gridCol w="2397768">
                  <a:extLst>
                    <a:ext uri="{9D8B030D-6E8A-4147-A177-3AD203B41FA5}">
                      <a16:colId xmlns:a16="http://schemas.microsoft.com/office/drawing/2014/main" val="20001"/>
                    </a:ext>
                  </a:extLst>
                </a:gridCol>
                <a:gridCol w="1291949">
                  <a:extLst>
                    <a:ext uri="{9D8B030D-6E8A-4147-A177-3AD203B41FA5}">
                      <a16:colId xmlns:a16="http://schemas.microsoft.com/office/drawing/2014/main" val="20002"/>
                    </a:ext>
                  </a:extLst>
                </a:gridCol>
              </a:tblGrid>
              <a:tr h="194682">
                <a:tc>
                  <a:txBody>
                    <a:bodyPr/>
                    <a:lstStyle/>
                    <a:p>
                      <a:pPr marL="137160" marR="0" indent="-137160" algn="ctr">
                        <a:spcBef>
                          <a:spcPts val="0"/>
                        </a:spcBef>
                        <a:spcAft>
                          <a:spcPts val="0"/>
                        </a:spcAft>
                      </a:pPr>
                      <a:r>
                        <a:rPr lang="en-US" sz="1000" b="1" dirty="0">
                          <a:effectLst/>
                          <a:latin typeface="Cambria"/>
                          <a:ea typeface="Cambria"/>
                          <a:cs typeface="Times New Roman"/>
                        </a:rPr>
                        <a:t>Color</a:t>
                      </a:r>
                      <a:endParaRPr lang="en-US" sz="1100" dirty="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37160" marR="0" indent="-137160" algn="ctr">
                        <a:spcBef>
                          <a:spcPts val="0"/>
                        </a:spcBef>
                        <a:spcAft>
                          <a:spcPts val="0"/>
                        </a:spcAft>
                      </a:pPr>
                      <a:r>
                        <a:rPr lang="en-US" sz="1000" b="1" dirty="0">
                          <a:effectLst/>
                          <a:latin typeface="Cambria"/>
                          <a:ea typeface="Cambria"/>
                          <a:cs typeface="Times New Roman"/>
                        </a:rPr>
                        <a:t>Name</a:t>
                      </a:r>
                      <a:endParaRPr lang="en-US" sz="1100" dirty="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37160" marR="0" indent="-137160" algn="ctr">
                        <a:spcBef>
                          <a:spcPts val="0"/>
                        </a:spcBef>
                        <a:spcAft>
                          <a:spcPts val="0"/>
                        </a:spcAft>
                      </a:pPr>
                      <a:r>
                        <a:rPr lang="en-US" sz="1000" b="1">
                          <a:effectLst/>
                          <a:latin typeface="Cambria"/>
                          <a:ea typeface="Cambria"/>
                          <a:cs typeface="Times New Roman"/>
                        </a:rPr>
                        <a:t>Product Code</a:t>
                      </a:r>
                      <a:endParaRPr lang="en-US" sz="110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18453">
                <a:tc>
                  <a:txBody>
                    <a:bodyPr/>
                    <a:lstStyle/>
                    <a:p>
                      <a:pPr marL="137160" marR="0" indent="-137160">
                        <a:spcBef>
                          <a:spcPts val="0"/>
                        </a:spcBef>
                        <a:spcAft>
                          <a:spcPts val="0"/>
                        </a:spcAft>
                      </a:pPr>
                      <a:r>
                        <a:rPr lang="en-US" sz="1000">
                          <a:effectLst/>
                          <a:latin typeface="Cambria"/>
                          <a:ea typeface="Cambria"/>
                          <a:cs typeface="Times New Roman"/>
                        </a:rPr>
                        <a:t>Navajo Eggshell</a:t>
                      </a:r>
                      <a:endParaRPr lang="en-US" sz="110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37160" marR="0" indent="-137160">
                        <a:spcBef>
                          <a:spcPts val="0"/>
                        </a:spcBef>
                        <a:spcAft>
                          <a:spcPts val="0"/>
                        </a:spcAft>
                      </a:pPr>
                      <a:r>
                        <a:rPr lang="en-US" sz="1000" dirty="0">
                          <a:effectLst/>
                          <a:latin typeface="Cambria"/>
                          <a:ea typeface="Cambria"/>
                          <a:cs typeface="Times New Roman"/>
                        </a:rPr>
                        <a:t>Gold Eggshell Navajo Wall</a:t>
                      </a:r>
                      <a:endParaRPr lang="en-US" sz="1100" dirty="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37160" marR="0" indent="-137160" algn="ctr">
                        <a:spcBef>
                          <a:spcPts val="0"/>
                        </a:spcBef>
                        <a:spcAft>
                          <a:spcPts val="0"/>
                        </a:spcAft>
                      </a:pPr>
                      <a:r>
                        <a:rPr lang="en-US" sz="1000">
                          <a:effectLst/>
                          <a:latin typeface="Cambria"/>
                          <a:ea typeface="Cambria"/>
                          <a:cs typeface="Times New Roman"/>
                        </a:rPr>
                        <a:t>Z8291</a:t>
                      </a:r>
                      <a:endParaRPr lang="en-US" sz="110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137160" marR="0" indent="-137160">
                        <a:spcBef>
                          <a:spcPts val="0"/>
                        </a:spcBef>
                        <a:spcAft>
                          <a:spcPts val="0"/>
                        </a:spcAft>
                      </a:pPr>
                      <a:r>
                        <a:rPr lang="en-US" sz="1000">
                          <a:effectLst/>
                          <a:latin typeface="Cambria"/>
                          <a:ea typeface="Cambria"/>
                          <a:cs typeface="Times New Roman"/>
                        </a:rPr>
                        <a:t>Ceiling White</a:t>
                      </a:r>
                      <a:endParaRPr lang="en-US" sz="110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37160" marR="0" indent="-137160">
                        <a:spcBef>
                          <a:spcPts val="0"/>
                        </a:spcBef>
                        <a:spcAft>
                          <a:spcPts val="0"/>
                        </a:spcAft>
                      </a:pPr>
                      <a:r>
                        <a:rPr lang="en-US" sz="1000" dirty="0">
                          <a:effectLst/>
                          <a:latin typeface="Cambria"/>
                          <a:ea typeface="Cambria"/>
                          <a:cs typeface="Times New Roman"/>
                        </a:rPr>
                        <a:t>Gold Flat Super 1-Coat White</a:t>
                      </a:r>
                      <a:endParaRPr lang="en-US" sz="1100" dirty="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37160" marR="0" indent="-137160" algn="ctr">
                        <a:spcBef>
                          <a:spcPts val="0"/>
                        </a:spcBef>
                        <a:spcAft>
                          <a:spcPts val="0"/>
                        </a:spcAft>
                      </a:pPr>
                      <a:r>
                        <a:rPr lang="en-US" sz="1000">
                          <a:effectLst/>
                          <a:latin typeface="Cambria"/>
                          <a:ea typeface="Cambria"/>
                          <a:cs typeface="Times New Roman"/>
                        </a:rPr>
                        <a:t>Z8100</a:t>
                      </a:r>
                      <a:endParaRPr lang="en-US" sz="110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41915">
                <a:tc>
                  <a:txBody>
                    <a:bodyPr/>
                    <a:lstStyle/>
                    <a:p>
                      <a:pPr marL="137160" marR="0" indent="-137160">
                        <a:spcBef>
                          <a:spcPts val="0"/>
                        </a:spcBef>
                        <a:spcAft>
                          <a:spcPts val="0"/>
                        </a:spcAft>
                      </a:pPr>
                      <a:r>
                        <a:rPr lang="en-US" sz="1000">
                          <a:effectLst/>
                          <a:latin typeface="Cambria"/>
                          <a:ea typeface="Cambria"/>
                          <a:cs typeface="Times New Roman"/>
                        </a:rPr>
                        <a:t>Trim White</a:t>
                      </a:r>
                      <a:endParaRPr lang="en-US" sz="110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37160" marR="0" indent="-137160">
                        <a:spcBef>
                          <a:spcPts val="0"/>
                        </a:spcBef>
                        <a:spcAft>
                          <a:spcPts val="0"/>
                        </a:spcAft>
                      </a:pPr>
                      <a:r>
                        <a:rPr lang="en-US" sz="1000" dirty="0">
                          <a:effectLst/>
                          <a:latin typeface="Cambria"/>
                          <a:ea typeface="Cambria"/>
                          <a:cs typeface="Times New Roman"/>
                        </a:rPr>
                        <a:t>Gold Semi-Gloss Super 1-Coat White</a:t>
                      </a:r>
                      <a:endParaRPr lang="en-US" sz="1100" dirty="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37160" marR="0" indent="-137160" algn="ctr">
                        <a:spcBef>
                          <a:spcPts val="0"/>
                        </a:spcBef>
                        <a:spcAft>
                          <a:spcPts val="0"/>
                        </a:spcAft>
                      </a:pPr>
                      <a:r>
                        <a:rPr lang="en-US" sz="1000" dirty="0">
                          <a:effectLst/>
                          <a:latin typeface="Cambria"/>
                          <a:ea typeface="Cambria"/>
                          <a:cs typeface="Times New Roman"/>
                        </a:rPr>
                        <a:t>Z8300</a:t>
                      </a:r>
                      <a:endParaRPr lang="en-US" sz="1100" dirty="0">
                        <a:effectLst/>
                        <a:latin typeface="Cambria"/>
                        <a:ea typeface="Cambria"/>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A88EBE9D-EF06-9E49-9451-B427DBD8C0F9}" type="slidenum">
              <a:rPr lang="en-US" smtClean="0"/>
              <a:t>29</a:t>
            </a:fld>
            <a:endParaRPr lang="en-US"/>
          </a:p>
        </p:txBody>
      </p:sp>
      <p:pic>
        <p:nvPicPr>
          <p:cNvPr id="8" name="Picture 7">
            <a:extLst>
              <a:ext uri="{FF2B5EF4-FFF2-40B4-BE49-F238E27FC236}">
                <a16:creationId xmlns:a16="http://schemas.microsoft.com/office/drawing/2014/main" id="{6F4CD62A-528E-43C0-B17B-E9E8317A4961}"/>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369877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930878" cy="885673"/>
          </a:xfrm>
        </p:spPr>
        <p:txBody>
          <a:bodyPr/>
          <a:lstStyle/>
          <a:p>
            <a:pPr algn="r"/>
            <a:r>
              <a:rPr lang="en-US" dirty="0">
                <a:solidFill>
                  <a:schemeClr val="accent3">
                    <a:lumMod val="50000"/>
                  </a:schemeClr>
                </a:solidFill>
              </a:rPr>
              <a:t>Who Are We?</a:t>
            </a:r>
            <a:r>
              <a:rPr lang="en-US" dirty="0"/>
              <a:t>	</a:t>
            </a:r>
          </a:p>
        </p:txBody>
      </p:sp>
      <p:sp>
        <p:nvSpPr>
          <p:cNvPr id="7" name="Content Placeholder 6"/>
          <p:cNvSpPr>
            <a:spLocks noGrp="1"/>
          </p:cNvSpPr>
          <p:nvPr>
            <p:ph idx="1"/>
          </p:nvPr>
        </p:nvSpPr>
        <p:spPr>
          <a:xfrm>
            <a:off x="486191" y="2416619"/>
            <a:ext cx="3200177" cy="1816578"/>
          </a:xfrm>
        </p:spPr>
        <p:txBody>
          <a:bodyPr>
            <a:noAutofit/>
          </a:bodyPr>
          <a:lstStyle/>
          <a:p>
            <a:pPr>
              <a:lnSpc>
                <a:spcPct val="110000"/>
              </a:lnSpc>
              <a:spcAft>
                <a:spcPts val="300"/>
              </a:spcAft>
            </a:pPr>
            <a:r>
              <a:rPr lang="en-US" dirty="0">
                <a:solidFill>
                  <a:schemeClr val="accent3">
                    <a:lumMod val="50000"/>
                  </a:schemeClr>
                </a:solidFill>
              </a:rPr>
              <a:t>Buy Sell Rent Property Solutions </a:t>
            </a:r>
            <a:r>
              <a:rPr lang="en-US" dirty="0"/>
              <a:t>is a professional, full-service real estate solutions firm that buys and sells properties throughout </a:t>
            </a:r>
            <a:r>
              <a:rPr lang="en-US" dirty="0">
                <a:solidFill>
                  <a:schemeClr val="accent3">
                    <a:lumMod val="50000"/>
                  </a:schemeClr>
                </a:solidFill>
              </a:rPr>
              <a:t>Georgia</a:t>
            </a:r>
            <a:r>
              <a:rPr lang="en-US" dirty="0">
                <a:solidFill>
                  <a:srgbClr val="FF0000"/>
                </a:solidFill>
              </a:rPr>
              <a:t>. </a:t>
            </a:r>
            <a:r>
              <a:rPr lang="en-US" dirty="0"/>
              <a:t>We specialize in buying distressed homes at a significant discount and renovating and reselling them. </a:t>
            </a:r>
            <a:r>
              <a:rPr lang="en-US" dirty="0">
                <a:solidFill>
                  <a:schemeClr val="accent3">
                    <a:lumMod val="50000"/>
                  </a:schemeClr>
                </a:solidFill>
              </a:rPr>
              <a:t>Founded in 2019, Buy Sell Rent Property Solutions </a:t>
            </a:r>
            <a:r>
              <a:rPr lang="en-US" dirty="0"/>
              <a:t>is excited to be part of the area’s renaissance and we aspire to continue contributing to the economic rejuvenation of </a:t>
            </a:r>
            <a:r>
              <a:rPr lang="en-US" dirty="0">
                <a:solidFill>
                  <a:schemeClr val="accent3">
                    <a:lumMod val="50000"/>
                  </a:schemeClr>
                </a:solidFill>
              </a:rPr>
              <a:t>Georgia communities</a:t>
            </a:r>
            <a:r>
              <a:rPr lang="en-US" dirty="0"/>
              <a:t>.</a:t>
            </a:r>
          </a:p>
          <a:p>
            <a:endParaRPr lang="en-US" dirty="0"/>
          </a:p>
        </p:txBody>
      </p:sp>
      <p:sp>
        <p:nvSpPr>
          <p:cNvPr id="9" name="Text Box 1159"/>
          <p:cNvSpPr txBox="1">
            <a:spLocks noChangeAspect="1" noChangeArrowheads="1"/>
          </p:cNvSpPr>
          <p:nvPr/>
        </p:nvSpPr>
        <p:spPr bwMode="auto">
          <a:xfrm>
            <a:off x="3686368" y="2440137"/>
            <a:ext cx="2479269" cy="1643609"/>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73152" rIns="91440" bIns="137160" anchor="t" anchorCtr="0" upright="1">
            <a:noAutofit/>
          </a:bodyPr>
          <a:lstStyle/>
          <a:p>
            <a:pPr marL="137160" marR="0" indent="-137160" algn="ctr">
              <a:lnSpc>
                <a:spcPct val="120000"/>
              </a:lnSpc>
              <a:spcBef>
                <a:spcPts val="0"/>
              </a:spcBef>
            </a:pPr>
            <a:r>
              <a:rPr lang="en-US" sz="1150" b="1" dirty="0">
                <a:solidFill>
                  <a:srgbClr val="FFFFFF"/>
                </a:solidFill>
                <a:effectLst/>
                <a:latin typeface="Constantia"/>
                <a:ea typeface="Cambria"/>
                <a:cs typeface="TimesNewRomanPS-BoldMT"/>
              </a:rPr>
              <a:t> </a:t>
            </a:r>
            <a:r>
              <a:rPr lang="en-US" sz="1150" dirty="0">
                <a:latin typeface="Cambria"/>
                <a:ea typeface="Cambria"/>
                <a:cs typeface="Times New Roman"/>
              </a:rPr>
              <a:t>  </a:t>
            </a:r>
            <a:r>
              <a:rPr lang="en-US" sz="1150" b="1" i="1" dirty="0">
                <a:solidFill>
                  <a:srgbClr val="FFFFFF"/>
                </a:solidFill>
                <a:effectLst/>
                <a:latin typeface="Constantia"/>
                <a:ea typeface="Cambria"/>
                <a:cs typeface="TimesNewRomanPS-BoldMT"/>
              </a:rPr>
              <a:t>Important Facts About            </a:t>
            </a:r>
            <a:r>
              <a:rPr lang="en-US" sz="1150" b="1" i="1" dirty="0">
                <a:solidFill>
                  <a:schemeClr val="bg1"/>
                </a:solidFill>
                <a:effectLst/>
                <a:latin typeface="Constantia"/>
                <a:ea typeface="Cambria"/>
                <a:cs typeface="TimesNewRomanPS-BoldMT"/>
              </a:rPr>
              <a:t>Buy Sell Rent                     Property Solutions</a:t>
            </a:r>
          </a:p>
          <a:p>
            <a:pPr marL="137160" indent="-137160" algn="ctr">
              <a:lnSpc>
                <a:spcPct val="120000"/>
              </a:lnSpc>
              <a:spcAft>
                <a:spcPts val="1200"/>
              </a:spcAft>
            </a:pPr>
            <a:r>
              <a:rPr lang="en-US" sz="1000" b="1" i="1" dirty="0">
                <a:solidFill>
                  <a:srgbClr val="FFFFFF"/>
                </a:solidFill>
                <a:latin typeface="Constantia"/>
                <a:cs typeface="Constantia"/>
              </a:rPr>
              <a:t>…And our Partners </a:t>
            </a:r>
          </a:p>
          <a:p>
            <a:pPr marL="182880" lvl="0" indent="-91440">
              <a:spcAft>
                <a:spcPts val="300"/>
              </a:spcAft>
              <a:buFont typeface="Arial"/>
              <a:buChar char="•"/>
            </a:pPr>
            <a:r>
              <a:rPr lang="en-US" sz="1000" dirty="0">
                <a:solidFill>
                  <a:schemeClr val="bg1"/>
                </a:solidFill>
                <a:latin typeface="Times New Roman"/>
                <a:cs typeface="Times New Roman"/>
              </a:rPr>
              <a:t>Renovations: </a:t>
            </a:r>
            <a:r>
              <a:rPr lang="en-US" sz="1000" b="1" dirty="0">
                <a:solidFill>
                  <a:schemeClr val="bg1"/>
                </a:solidFill>
                <a:latin typeface="Times New Roman"/>
                <a:cs typeface="Times New Roman"/>
              </a:rPr>
              <a:t>350+</a:t>
            </a:r>
            <a:r>
              <a:rPr lang="en-US" sz="1000" dirty="0">
                <a:solidFill>
                  <a:schemeClr val="bg1"/>
                </a:solidFill>
                <a:latin typeface="Times New Roman"/>
                <a:cs typeface="Times New Roman"/>
              </a:rPr>
              <a:t> bought and sold</a:t>
            </a:r>
          </a:p>
          <a:p>
            <a:pPr marL="182880" lvl="0" indent="-91440">
              <a:spcAft>
                <a:spcPts val="300"/>
              </a:spcAft>
              <a:buFont typeface="Arial"/>
              <a:buChar char="•"/>
            </a:pPr>
            <a:r>
              <a:rPr lang="en-US" sz="1000" dirty="0">
                <a:solidFill>
                  <a:schemeClr val="bg1"/>
                </a:solidFill>
                <a:latin typeface="Times New Roman"/>
                <a:cs typeface="Times New Roman"/>
              </a:rPr>
              <a:t>Wholesales: </a:t>
            </a:r>
            <a:r>
              <a:rPr lang="en-US" sz="1000" b="1" dirty="0">
                <a:solidFill>
                  <a:schemeClr val="bg1"/>
                </a:solidFill>
                <a:latin typeface="Times New Roman"/>
                <a:cs typeface="Times New Roman"/>
              </a:rPr>
              <a:t>100+</a:t>
            </a:r>
            <a:r>
              <a:rPr lang="en-US" sz="1000" dirty="0">
                <a:solidFill>
                  <a:schemeClr val="bg1"/>
                </a:solidFill>
                <a:latin typeface="Times New Roman"/>
                <a:cs typeface="Times New Roman"/>
              </a:rPr>
              <a:t> bought and sold</a:t>
            </a:r>
          </a:p>
          <a:p>
            <a:pPr marL="182880" lvl="0" indent="-91440">
              <a:spcAft>
                <a:spcPts val="300"/>
              </a:spcAft>
              <a:buFont typeface="Arial"/>
              <a:buChar char="•"/>
            </a:pPr>
            <a:r>
              <a:rPr lang="en-US" sz="1000" dirty="0">
                <a:solidFill>
                  <a:schemeClr val="bg1"/>
                </a:solidFill>
                <a:latin typeface="Times New Roman"/>
                <a:cs typeface="Times New Roman"/>
              </a:rPr>
              <a:t>Brokerage: 50+ retail transactions</a:t>
            </a:r>
          </a:p>
          <a:p>
            <a:pPr marL="137160" marR="0" indent="-137160">
              <a:spcBef>
                <a:spcPts val="0"/>
              </a:spcBef>
              <a:spcAft>
                <a:spcPts val="0"/>
              </a:spcAft>
            </a:pPr>
            <a:endParaRPr lang="en-US" sz="1100" dirty="0">
              <a:effectLst/>
              <a:latin typeface="Cambria"/>
              <a:ea typeface="Cambria"/>
              <a:cs typeface="Times New Roman"/>
            </a:endParaRPr>
          </a:p>
        </p:txBody>
      </p:sp>
      <p:sp>
        <p:nvSpPr>
          <p:cNvPr id="4" name="Rectangle 3"/>
          <p:cNvSpPr/>
          <p:nvPr/>
        </p:nvSpPr>
        <p:spPr>
          <a:xfrm>
            <a:off x="486191" y="1484683"/>
            <a:ext cx="5764606" cy="834331"/>
          </a:xfrm>
          <a:prstGeom prst="rect">
            <a:avLst/>
          </a:prstGeom>
        </p:spPr>
        <p:txBody>
          <a:bodyPr wrap="square">
            <a:spAutoFit/>
          </a:bodyPr>
          <a:lstStyle/>
          <a:p>
            <a:pPr algn="just">
              <a:lnSpc>
                <a:spcPct val="110000"/>
              </a:lnSpc>
            </a:pPr>
            <a:r>
              <a:rPr lang="en-US" sz="1100" dirty="0"/>
              <a:t>If you are a general contractor with high ethical and work standards who is looking to develop a long-term relationship with a well-established real estate development firm that will provide you with a steady stream of work and pay you a fair price for the work you do—when you complete it, not weeks or months later—then we are looking forward to meeting you soon. </a:t>
            </a:r>
          </a:p>
        </p:txBody>
      </p:sp>
      <p:sp>
        <p:nvSpPr>
          <p:cNvPr id="5" name="Rectangle 4"/>
          <p:cNvSpPr/>
          <p:nvPr/>
        </p:nvSpPr>
        <p:spPr>
          <a:xfrm>
            <a:off x="486191" y="4250744"/>
            <a:ext cx="5764606" cy="2077428"/>
          </a:xfrm>
          <a:prstGeom prst="rect">
            <a:avLst/>
          </a:prstGeom>
        </p:spPr>
        <p:txBody>
          <a:bodyPr wrap="square">
            <a:spAutoFit/>
          </a:bodyPr>
          <a:lstStyle/>
          <a:p>
            <a:pPr algn="just">
              <a:lnSpc>
                <a:spcPct val="110000"/>
              </a:lnSpc>
            </a:pPr>
            <a:r>
              <a:rPr lang="en-US" sz="1100" dirty="0"/>
              <a:t>Since its inception, </a:t>
            </a:r>
            <a:r>
              <a:rPr lang="en-US" sz="1100" dirty="0">
                <a:solidFill>
                  <a:schemeClr val="accent3">
                    <a:lumMod val="50000"/>
                  </a:schemeClr>
                </a:solidFill>
              </a:rPr>
              <a:t>Buy Sell Rent Property Solutions </a:t>
            </a:r>
            <a:r>
              <a:rPr lang="en-US" sz="1100" dirty="0"/>
              <a:t>has passionately pursued our goal to help hundreds of people in our community find an answer to their real estate needs. Our organization is proud to be a member of the Better Business Bureau and has been an upstanding member of </a:t>
            </a:r>
            <a:r>
              <a:rPr lang="en-US" sz="1100" dirty="0">
                <a:solidFill>
                  <a:schemeClr val="accent3">
                    <a:lumMod val="50000"/>
                  </a:schemeClr>
                </a:solidFill>
              </a:rPr>
              <a:t>the Alpharetta, GA </a:t>
            </a:r>
            <a:r>
              <a:rPr lang="en-US" sz="1100" dirty="0"/>
              <a:t>area for years.</a:t>
            </a:r>
          </a:p>
          <a:p>
            <a:pPr>
              <a:spcAft>
                <a:spcPts val="600"/>
              </a:spcAft>
            </a:pPr>
            <a:r>
              <a:rPr lang="en-US" sz="1100" b="1" dirty="0"/>
              <a:t> </a:t>
            </a:r>
          </a:p>
          <a:p>
            <a:pPr>
              <a:lnSpc>
                <a:spcPct val="110000"/>
              </a:lnSpc>
              <a:spcAft>
                <a:spcPts val="300"/>
              </a:spcAft>
            </a:pPr>
            <a:r>
              <a:rPr lang="en-US" sz="1300" b="1" cap="all" dirty="0">
                <a:solidFill>
                  <a:schemeClr val="accent3">
                    <a:lumMod val="50000"/>
                  </a:schemeClr>
                </a:solidFill>
              </a:rPr>
              <a:t>COMPANY LEADERSHIP AND TEAM </a:t>
            </a:r>
            <a:endParaRPr lang="en-US" sz="1300" dirty="0">
              <a:solidFill>
                <a:schemeClr val="accent3">
                  <a:lumMod val="50000"/>
                </a:schemeClr>
              </a:solidFill>
            </a:endParaRPr>
          </a:p>
          <a:p>
            <a:pPr algn="just">
              <a:lnSpc>
                <a:spcPct val="110000"/>
              </a:lnSpc>
            </a:pPr>
            <a:r>
              <a:rPr lang="en-US" sz="1100" dirty="0"/>
              <a:t>At </a:t>
            </a:r>
            <a:r>
              <a:rPr lang="en-US" sz="1100" dirty="0">
                <a:solidFill>
                  <a:schemeClr val="accent3">
                    <a:lumMod val="50000"/>
                  </a:schemeClr>
                </a:solidFill>
              </a:rPr>
              <a:t>Buy Sell Rent Property Solutions</a:t>
            </a:r>
            <a:r>
              <a:rPr lang="en-US" sz="1100" dirty="0"/>
              <a:t>, our team is highly motivated, knowledgeable, ethical and resourceful. Qualified to handle any real estate transaction, our dedicated team is committed to helping people with their real estate needs and making successful deals happen. We have the expertise to navigate any transaction and the integrity to follow up on our promises.</a:t>
            </a:r>
          </a:p>
        </p:txBody>
      </p:sp>
      <p:sp>
        <p:nvSpPr>
          <p:cNvPr id="2" name="Slide Number Placeholder 1"/>
          <p:cNvSpPr>
            <a:spLocks noGrp="1"/>
          </p:cNvSpPr>
          <p:nvPr>
            <p:ph type="sldNum" sz="quarter" idx="12"/>
          </p:nvPr>
        </p:nvSpPr>
        <p:spPr/>
        <p:txBody>
          <a:bodyPr/>
          <a:lstStyle/>
          <a:p>
            <a:fld id="{A88EBE9D-EF06-9E49-9451-B427DBD8C0F9}" type="slidenum">
              <a:rPr lang="en-US" smtClean="0"/>
              <a:t>3</a:t>
            </a:fld>
            <a:endParaRPr lang="en-US"/>
          </a:p>
        </p:txBody>
      </p:sp>
      <p:pic>
        <p:nvPicPr>
          <p:cNvPr id="10" name="Picture 9">
            <a:extLst>
              <a:ext uri="{FF2B5EF4-FFF2-40B4-BE49-F238E27FC236}">
                <a16:creationId xmlns:a16="http://schemas.microsoft.com/office/drawing/2014/main" id="{A7761D6D-F2AA-4119-A3B6-17677CEA893D}"/>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068077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5871580" cy="885673"/>
          </a:xfrm>
        </p:spPr>
        <p:txBody>
          <a:bodyPr>
            <a:normAutofit/>
          </a:bodyPr>
          <a:lstStyle/>
          <a:p>
            <a:pPr algn="r"/>
            <a:r>
              <a:rPr lang="en-US" sz="2800" dirty="0">
                <a:solidFill>
                  <a:schemeClr val="accent3">
                    <a:lumMod val="50000"/>
                  </a:schemeClr>
                </a:solidFill>
              </a:rPr>
              <a:t>How We Operate</a:t>
            </a:r>
          </a:p>
        </p:txBody>
      </p:sp>
      <p:sp>
        <p:nvSpPr>
          <p:cNvPr id="3" name="Content Placeholder 2"/>
          <p:cNvSpPr>
            <a:spLocks noGrp="1"/>
          </p:cNvSpPr>
          <p:nvPr>
            <p:ph idx="1"/>
          </p:nvPr>
        </p:nvSpPr>
        <p:spPr>
          <a:xfrm>
            <a:off x="456777" y="1358857"/>
            <a:ext cx="5860631" cy="1820503"/>
          </a:xfrm>
        </p:spPr>
        <p:txBody>
          <a:bodyPr>
            <a:noAutofit/>
          </a:bodyPr>
          <a:lstStyle/>
          <a:p>
            <a:pPr algn="ctr">
              <a:spcAft>
                <a:spcPts val="600"/>
              </a:spcAft>
            </a:pPr>
            <a:r>
              <a:rPr lang="en-US" sz="1200" b="1" dirty="0">
                <a:solidFill>
                  <a:schemeClr val="accent3">
                    <a:lumMod val="50000"/>
                  </a:schemeClr>
                </a:solidFill>
              </a:rPr>
              <a:t>EXHIBIT B – PAYMENT SCHEDULE</a:t>
            </a:r>
            <a:endParaRPr lang="en-US" sz="1050" b="1" dirty="0">
              <a:solidFill>
                <a:schemeClr val="accent3">
                  <a:lumMod val="50000"/>
                </a:schemeClr>
              </a:solidFill>
            </a:endParaRPr>
          </a:p>
          <a:p>
            <a:pPr>
              <a:lnSpc>
                <a:spcPct val="110000"/>
              </a:lnSpc>
              <a:spcBef>
                <a:spcPts val="0"/>
              </a:spcBef>
            </a:pPr>
            <a:endParaRPr lang="en-US" sz="1000" dirty="0">
              <a:solidFill>
                <a:srgbClr val="FF0000"/>
              </a:solidFill>
            </a:endParaRPr>
          </a:p>
          <a:p>
            <a:pPr>
              <a:lnSpc>
                <a:spcPct val="110000"/>
              </a:lnSpc>
              <a:spcBef>
                <a:spcPts val="0"/>
              </a:spcBef>
            </a:pPr>
            <a:r>
              <a:rPr lang="en-US" sz="1000" dirty="0">
                <a:solidFill>
                  <a:schemeClr val="accent3">
                    <a:lumMod val="50000"/>
                  </a:schemeClr>
                </a:solidFill>
              </a:rPr>
              <a:t>Buy Sell Rent Property Solutions</a:t>
            </a:r>
          </a:p>
          <a:p>
            <a:pPr>
              <a:lnSpc>
                <a:spcPct val="110000"/>
              </a:lnSpc>
              <a:spcBef>
                <a:spcPts val="0"/>
              </a:spcBef>
            </a:pPr>
            <a:r>
              <a:rPr lang="en-US" sz="1000" dirty="0">
                <a:solidFill>
                  <a:schemeClr val="accent3">
                    <a:lumMod val="50000"/>
                  </a:schemeClr>
                </a:solidFill>
              </a:rPr>
              <a:t>5975 Shiloh Road Ste 107</a:t>
            </a:r>
          </a:p>
          <a:p>
            <a:pPr>
              <a:lnSpc>
                <a:spcPct val="110000"/>
              </a:lnSpc>
              <a:spcBef>
                <a:spcPts val="0"/>
              </a:spcBef>
            </a:pPr>
            <a:r>
              <a:rPr lang="en-US" sz="1000" dirty="0">
                <a:solidFill>
                  <a:schemeClr val="accent3">
                    <a:lumMod val="50000"/>
                  </a:schemeClr>
                </a:solidFill>
              </a:rPr>
              <a:t>Alpharetta GA 30005</a:t>
            </a:r>
          </a:p>
          <a:p>
            <a:pPr>
              <a:spcBef>
                <a:spcPts val="0"/>
              </a:spcBef>
            </a:pPr>
            <a:r>
              <a:rPr lang="en-US" sz="1000" dirty="0"/>
              <a:t> </a:t>
            </a:r>
          </a:p>
          <a:p>
            <a:pPr>
              <a:lnSpc>
                <a:spcPct val="110000"/>
              </a:lnSpc>
              <a:spcBef>
                <a:spcPts val="0"/>
              </a:spcBef>
            </a:pPr>
            <a:r>
              <a:rPr lang="en-US" sz="1000" b="1" dirty="0"/>
              <a:t>PROJECT ADDRESS: </a:t>
            </a:r>
            <a:r>
              <a:rPr lang="en-US" sz="1000" dirty="0"/>
              <a:t>____________________________________________________________</a:t>
            </a:r>
          </a:p>
          <a:p>
            <a:pPr>
              <a:lnSpc>
                <a:spcPct val="110000"/>
              </a:lnSpc>
              <a:spcBef>
                <a:spcPts val="0"/>
              </a:spcBef>
            </a:pPr>
            <a:r>
              <a:rPr lang="en-US" sz="1000" b="1" dirty="0"/>
              <a:t>CONTRACTOR: </a:t>
            </a:r>
            <a:r>
              <a:rPr lang="en-US" sz="1000" dirty="0"/>
              <a:t>________________________________________________________________</a:t>
            </a:r>
          </a:p>
          <a:p>
            <a:pPr>
              <a:lnSpc>
                <a:spcPct val="110000"/>
              </a:lnSpc>
              <a:spcBef>
                <a:spcPts val="0"/>
              </a:spcBef>
            </a:pPr>
            <a:endParaRPr lang="en-US" sz="500" b="1" dirty="0"/>
          </a:p>
          <a:p>
            <a:pPr>
              <a:lnSpc>
                <a:spcPct val="110000"/>
              </a:lnSpc>
              <a:spcBef>
                <a:spcPts val="0"/>
              </a:spcBef>
            </a:pPr>
            <a:r>
              <a:rPr lang="en-US" sz="1000" b="1" dirty="0"/>
              <a:t>Payment Schedule as follows:</a:t>
            </a:r>
            <a:endParaRPr lang="en-US" sz="1000" dirty="0"/>
          </a:p>
          <a:p>
            <a:endParaRPr lang="en-US" dirty="0"/>
          </a:p>
          <a:p>
            <a:pPr algn="just"/>
            <a:endParaRPr lang="en-US" sz="500" dirty="0"/>
          </a:p>
          <a:p>
            <a:endParaRPr lang="en-US" sz="1200" b="1" dirty="0">
              <a:solidFill>
                <a:srgbClr val="376092"/>
              </a:solidFill>
            </a:endParaRPr>
          </a:p>
          <a:p>
            <a:endParaRPr lang="en-US" sz="1300" dirty="0"/>
          </a:p>
        </p:txBody>
      </p:sp>
      <p:graphicFrame>
        <p:nvGraphicFramePr>
          <p:cNvPr id="8" name="Table 7"/>
          <p:cNvGraphicFramePr>
            <a:graphicFrameLocks noGrp="1"/>
          </p:cNvGraphicFramePr>
          <p:nvPr>
            <p:extLst>
              <p:ext uri="{D42A27DB-BD31-4B8C-83A1-F6EECF244321}">
                <p14:modId xmlns:p14="http://schemas.microsoft.com/office/powerpoint/2010/main" val="1481129756"/>
              </p:ext>
            </p:extLst>
          </p:nvPr>
        </p:nvGraphicFramePr>
        <p:xfrm>
          <a:off x="547437" y="3140873"/>
          <a:ext cx="5602162" cy="5360181"/>
        </p:xfrm>
        <a:graphic>
          <a:graphicData uri="http://schemas.openxmlformats.org/drawingml/2006/table">
            <a:tbl>
              <a:tblPr firstRow="1" bandRow="1">
                <a:tableStyleId>{073A0DAA-6AF3-43AB-8588-CEC1D06C72B9}</a:tableStyleId>
              </a:tblPr>
              <a:tblGrid>
                <a:gridCol w="2184859">
                  <a:extLst>
                    <a:ext uri="{9D8B030D-6E8A-4147-A177-3AD203B41FA5}">
                      <a16:colId xmlns:a16="http://schemas.microsoft.com/office/drawing/2014/main" val="20000"/>
                    </a:ext>
                  </a:extLst>
                </a:gridCol>
                <a:gridCol w="1429885">
                  <a:extLst>
                    <a:ext uri="{9D8B030D-6E8A-4147-A177-3AD203B41FA5}">
                      <a16:colId xmlns:a16="http://schemas.microsoft.com/office/drawing/2014/main" val="20001"/>
                    </a:ext>
                  </a:extLst>
                </a:gridCol>
                <a:gridCol w="1987418">
                  <a:extLst>
                    <a:ext uri="{9D8B030D-6E8A-4147-A177-3AD203B41FA5}">
                      <a16:colId xmlns:a16="http://schemas.microsoft.com/office/drawing/2014/main" val="20002"/>
                    </a:ext>
                  </a:extLst>
                </a:gridCol>
              </a:tblGrid>
              <a:tr h="1947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FFFFFF"/>
                          </a:solidFill>
                          <a:effectLst/>
                          <a:latin typeface="+mn-lt"/>
                          <a:ea typeface="Times New Roman"/>
                          <a:cs typeface="Arial"/>
                        </a:rPr>
                        <a:t>PAYMENT #</a:t>
                      </a:r>
                      <a:endParaRPr lang="en-US" sz="1300" dirty="0">
                        <a:effectLst/>
                        <a:latin typeface="Corbel"/>
                        <a:ea typeface="Times New Roman"/>
                        <a:cs typeface="Arial"/>
                      </a:endParaRPr>
                    </a:p>
                  </a:txBody>
                  <a:tcPr/>
                </a:tc>
                <a:tc>
                  <a:txBody>
                    <a:bodyPr/>
                    <a:lstStyle/>
                    <a:p>
                      <a:pPr marL="137160" marR="0" indent="-137160" algn="ctr">
                        <a:lnSpc>
                          <a:spcPct val="110000"/>
                        </a:lnSpc>
                        <a:spcBef>
                          <a:spcPts val="0"/>
                        </a:spcBef>
                        <a:spcAft>
                          <a:spcPts val="0"/>
                        </a:spcAft>
                      </a:pPr>
                      <a:r>
                        <a:rPr lang="en-US" sz="1300" b="1" dirty="0">
                          <a:solidFill>
                            <a:srgbClr val="FFFFFF"/>
                          </a:solidFill>
                          <a:effectLst/>
                          <a:latin typeface="Calibri"/>
                          <a:ea typeface="Times New Roman"/>
                          <a:cs typeface="Arial"/>
                        </a:rPr>
                        <a:t>DATE</a:t>
                      </a:r>
                      <a:endParaRPr lang="en-US" sz="1300" dirty="0">
                        <a:effectLst/>
                        <a:latin typeface="Corbel"/>
                        <a:ea typeface="Times New Roman"/>
                        <a:cs typeface="Arial"/>
                      </a:endParaRPr>
                    </a:p>
                  </a:txBody>
                  <a:tcPr marR="68580" marT="0" marB="0" anchor="ctr"/>
                </a:tc>
                <a:tc>
                  <a:txBody>
                    <a:bodyPr/>
                    <a:lstStyle/>
                    <a:p>
                      <a:pPr marL="137160" marR="0" indent="-137160" algn="ctr">
                        <a:lnSpc>
                          <a:spcPct val="110000"/>
                        </a:lnSpc>
                        <a:spcBef>
                          <a:spcPts val="0"/>
                        </a:spcBef>
                        <a:spcAft>
                          <a:spcPts val="0"/>
                        </a:spcAft>
                      </a:pPr>
                      <a:r>
                        <a:rPr lang="en-US" sz="1300" b="1" dirty="0">
                          <a:solidFill>
                            <a:srgbClr val="FFFFFF"/>
                          </a:solidFill>
                          <a:effectLst/>
                          <a:latin typeface="Calibri"/>
                          <a:ea typeface="Times New Roman"/>
                          <a:cs typeface="Arial"/>
                        </a:rPr>
                        <a:t>AMOUNT ($)</a:t>
                      </a:r>
                      <a:endParaRPr lang="en-US" sz="1300" dirty="0">
                        <a:effectLst/>
                        <a:latin typeface="Corbel"/>
                        <a:ea typeface="Times New Roman"/>
                        <a:cs typeface="Arial"/>
                      </a:endParaRPr>
                    </a:p>
                  </a:txBody>
                  <a:tcPr marR="68580" marT="0" marB="0" anchor="ctr"/>
                </a:tc>
                <a:extLst>
                  <a:ext uri="{0D108BD9-81ED-4DB2-BD59-A6C34878D82A}">
                    <a16:rowId xmlns:a16="http://schemas.microsoft.com/office/drawing/2014/main" val="10000"/>
                  </a:ext>
                </a:extLst>
              </a:tr>
              <a:tr h="170992">
                <a:tc>
                  <a:txBody>
                    <a:bodyPr/>
                    <a:lstStyle/>
                    <a:p>
                      <a:pPr marL="0" marR="0" indent="0" algn="l">
                        <a:lnSpc>
                          <a:spcPct val="110000"/>
                        </a:lnSpc>
                        <a:spcBef>
                          <a:spcPts val="0"/>
                        </a:spcBef>
                        <a:spcAft>
                          <a:spcPts val="0"/>
                        </a:spcAft>
                      </a:pPr>
                      <a:r>
                        <a:rPr lang="en-US" sz="1300" b="1" kern="1200" dirty="0">
                          <a:solidFill>
                            <a:schemeClr val="dk1"/>
                          </a:solidFill>
                          <a:effectLst/>
                          <a:latin typeface="+mn-lt"/>
                          <a:ea typeface="+mn-ea"/>
                          <a:cs typeface="+mn-cs"/>
                        </a:rPr>
                        <a:t>1</a:t>
                      </a:r>
                      <a:r>
                        <a:rPr lang="en-US" sz="1300" b="1" kern="1200" baseline="30000" dirty="0">
                          <a:solidFill>
                            <a:schemeClr val="dk1"/>
                          </a:solidFill>
                          <a:effectLst/>
                          <a:latin typeface="+mn-lt"/>
                          <a:ea typeface="+mn-ea"/>
                          <a:cs typeface="+mn-cs"/>
                        </a:rPr>
                        <a:t>st</a:t>
                      </a:r>
                      <a:r>
                        <a:rPr lang="en-US" sz="1300" b="1" kern="1200" dirty="0">
                          <a:solidFill>
                            <a:schemeClr val="dk1"/>
                          </a:solidFill>
                          <a:effectLst/>
                          <a:latin typeface="+mn-lt"/>
                          <a:ea typeface="+mn-ea"/>
                          <a:cs typeface="+mn-cs"/>
                        </a:rPr>
                        <a:t> Payment</a:t>
                      </a:r>
                      <a:r>
                        <a:rPr lang="en-US" sz="1300" dirty="0">
                          <a:effectLst/>
                        </a:rPr>
                        <a:t> </a:t>
                      </a:r>
                      <a:endParaRPr lang="en-US" sz="1300" dirty="0">
                        <a:effectLst/>
                        <a:latin typeface="Corbel"/>
                        <a:ea typeface="Times New Roman"/>
                        <a:cs typeface="Arial"/>
                      </a:endParaRPr>
                    </a:p>
                  </a:txBody>
                  <a:tcPr marR="68580" marT="0" marB="0"/>
                </a:tc>
                <a:tc>
                  <a:txBody>
                    <a:bodyPr/>
                    <a:lstStyle/>
                    <a:p>
                      <a:endParaRPr lang="en-US" dirty="0"/>
                    </a:p>
                  </a:txBody>
                  <a:tcPr marR="68580" marT="0" marB="0"/>
                </a:tc>
                <a:tc>
                  <a:txBody>
                    <a:bodyPr/>
                    <a:lstStyle/>
                    <a:p>
                      <a:endParaRPr lang="en-US" dirty="0"/>
                    </a:p>
                  </a:txBody>
                  <a:tcPr marR="68580" marT="0" marB="0"/>
                </a:tc>
                <a:extLst>
                  <a:ext uri="{0D108BD9-81ED-4DB2-BD59-A6C34878D82A}">
                    <a16:rowId xmlns:a16="http://schemas.microsoft.com/office/drawing/2014/main" val="10001"/>
                  </a:ext>
                </a:extLst>
              </a:tr>
              <a:tr h="358523">
                <a:tc gridSpan="3">
                  <a:txBody>
                    <a:bodyPr/>
                    <a:lstStyle/>
                    <a:p>
                      <a:pPr marL="0" marR="0" indent="0" algn="l">
                        <a:lnSpc>
                          <a:spcPct val="110000"/>
                        </a:lnSpc>
                        <a:spcBef>
                          <a:spcPts val="0"/>
                        </a:spcBef>
                        <a:spcAft>
                          <a:spcPts val="0"/>
                        </a:spcAft>
                      </a:pPr>
                      <a:r>
                        <a:rPr lang="en-US" sz="1000" b="1" kern="1200" dirty="0">
                          <a:solidFill>
                            <a:schemeClr val="dk1"/>
                          </a:solidFill>
                          <a:effectLst/>
                          <a:latin typeface="+mn-lt"/>
                          <a:ea typeface="+mn-ea"/>
                          <a:cs typeface="+mn-cs"/>
                        </a:rPr>
                        <a:t>Milestones and Benchmarks:</a:t>
                      </a:r>
                      <a:r>
                        <a:rPr lang="en-US" sz="1000" dirty="0">
                          <a:effectLst/>
                        </a:rPr>
                        <a:t> </a:t>
                      </a:r>
                      <a:endParaRPr lang="en-US" sz="1000" dirty="0">
                        <a:effectLst/>
                        <a:latin typeface="Corbel"/>
                        <a:ea typeface="Times New Roman"/>
                        <a:cs typeface="Arial"/>
                      </a:endParaRPr>
                    </a:p>
                  </a:txBody>
                  <a:tcPr marR="68580" marT="0" marB="0"/>
                </a:tc>
                <a:tc hMerge="1">
                  <a:txBody>
                    <a:bodyPr/>
                    <a:lstStyle/>
                    <a:p>
                      <a:endParaRPr lang="en-US"/>
                    </a:p>
                  </a:txBody>
                  <a:tcPr/>
                </a:tc>
                <a:tc hMerge="1">
                  <a:txBody>
                    <a:bodyPr/>
                    <a:lstStyle/>
                    <a:p>
                      <a:endParaRPr lang="en-US" dirty="0"/>
                    </a:p>
                  </a:txBody>
                  <a:tcPr marL="68580" marR="68580" marT="0" marB="0"/>
                </a:tc>
                <a:extLst>
                  <a:ext uri="{0D108BD9-81ED-4DB2-BD59-A6C34878D82A}">
                    <a16:rowId xmlns:a16="http://schemas.microsoft.com/office/drawing/2014/main" val="10002"/>
                  </a:ext>
                </a:extLst>
              </a:tr>
              <a:tr h="192437">
                <a:tc>
                  <a:txBody>
                    <a:bodyPr/>
                    <a:lstStyle/>
                    <a:p>
                      <a:pPr marL="0" marR="0" indent="0" algn="l">
                        <a:lnSpc>
                          <a:spcPct val="110000"/>
                        </a:lnSpc>
                        <a:spcBef>
                          <a:spcPts val="0"/>
                        </a:spcBef>
                        <a:spcAft>
                          <a:spcPts val="0"/>
                        </a:spcAft>
                      </a:pPr>
                      <a:r>
                        <a:rPr lang="en-US" sz="1300" b="1" kern="1200" dirty="0">
                          <a:solidFill>
                            <a:schemeClr val="dk1"/>
                          </a:solidFill>
                          <a:effectLst/>
                          <a:latin typeface="+mn-lt"/>
                          <a:ea typeface="+mn-ea"/>
                          <a:cs typeface="+mn-cs"/>
                        </a:rPr>
                        <a:t>2</a:t>
                      </a:r>
                      <a:r>
                        <a:rPr lang="en-US" sz="1300" b="1" kern="1200" baseline="30000" dirty="0">
                          <a:solidFill>
                            <a:schemeClr val="dk1"/>
                          </a:solidFill>
                          <a:effectLst/>
                          <a:latin typeface="+mn-lt"/>
                          <a:ea typeface="+mn-ea"/>
                          <a:cs typeface="+mn-cs"/>
                        </a:rPr>
                        <a:t>nd</a:t>
                      </a:r>
                      <a:r>
                        <a:rPr lang="en-US" sz="1300" b="1" kern="1200" dirty="0">
                          <a:solidFill>
                            <a:schemeClr val="dk1"/>
                          </a:solidFill>
                          <a:effectLst/>
                          <a:latin typeface="+mn-lt"/>
                          <a:ea typeface="+mn-ea"/>
                          <a:cs typeface="+mn-cs"/>
                        </a:rPr>
                        <a:t> Payment</a:t>
                      </a:r>
                      <a:r>
                        <a:rPr lang="en-US" sz="1300" dirty="0">
                          <a:effectLst/>
                        </a:rPr>
                        <a:t> </a:t>
                      </a:r>
                      <a:endParaRPr lang="en-US" sz="1300" dirty="0">
                        <a:effectLst/>
                        <a:latin typeface="Corbel"/>
                        <a:ea typeface="Times New Roman"/>
                        <a:cs typeface="Arial"/>
                      </a:endParaRPr>
                    </a:p>
                  </a:txBody>
                  <a:tcPr marR="68580" marT="0" marB="0"/>
                </a:tc>
                <a:tc>
                  <a:txBody>
                    <a:bodyPr/>
                    <a:lstStyle/>
                    <a:p>
                      <a:endParaRPr lang="en-US" dirty="0"/>
                    </a:p>
                  </a:txBody>
                  <a:tcPr marR="68580" marT="0" marB="0"/>
                </a:tc>
                <a:tc>
                  <a:txBody>
                    <a:bodyPr/>
                    <a:lstStyle/>
                    <a:p>
                      <a:endParaRPr lang="en-US"/>
                    </a:p>
                  </a:txBody>
                  <a:tcPr marR="68580" marT="0" marB="0"/>
                </a:tc>
                <a:extLst>
                  <a:ext uri="{0D108BD9-81ED-4DB2-BD59-A6C34878D82A}">
                    <a16:rowId xmlns:a16="http://schemas.microsoft.com/office/drawing/2014/main" val="10003"/>
                  </a:ext>
                </a:extLst>
              </a:tr>
              <a:tr h="341481">
                <a:tc gridSpan="3">
                  <a:txBody>
                    <a:bodyPr/>
                    <a:lstStyle/>
                    <a:p>
                      <a:pPr marL="0" marR="0" indent="0" algn="l">
                        <a:lnSpc>
                          <a:spcPct val="110000"/>
                        </a:lnSpc>
                        <a:spcBef>
                          <a:spcPts val="0"/>
                        </a:spcBef>
                        <a:spcAft>
                          <a:spcPts val="0"/>
                        </a:spcAft>
                      </a:pPr>
                      <a:r>
                        <a:rPr lang="en-US" sz="1000" b="1" kern="1200" dirty="0">
                          <a:solidFill>
                            <a:schemeClr val="dk1"/>
                          </a:solidFill>
                          <a:effectLst/>
                          <a:latin typeface="+mn-lt"/>
                          <a:ea typeface="+mn-ea"/>
                          <a:cs typeface="+mn-cs"/>
                        </a:rPr>
                        <a:t>Milestones and Benchmarks:</a:t>
                      </a:r>
                      <a:r>
                        <a:rPr lang="en-US" sz="1000" dirty="0">
                          <a:effectLst/>
                        </a:rPr>
                        <a:t> </a:t>
                      </a:r>
                      <a:endParaRPr lang="en-US" sz="1000" dirty="0">
                        <a:effectLst/>
                        <a:latin typeface="Corbel"/>
                        <a:ea typeface="Times New Roman"/>
                        <a:cs typeface="Arial"/>
                      </a:endParaRPr>
                    </a:p>
                  </a:txBody>
                  <a:tcPr marR="68580" marT="0" marB="0"/>
                </a:tc>
                <a:tc hMerge="1">
                  <a:txBody>
                    <a:bodyPr/>
                    <a:lstStyle/>
                    <a:p>
                      <a:endParaRPr lang="en-US"/>
                    </a:p>
                  </a:txBody>
                  <a:tcPr/>
                </a:tc>
                <a:tc hMerge="1">
                  <a:txBody>
                    <a:bodyPr/>
                    <a:lstStyle/>
                    <a:p>
                      <a:endParaRPr lang="en-US"/>
                    </a:p>
                  </a:txBody>
                  <a:tcPr marL="68580" marR="68580" marT="0" marB="0"/>
                </a:tc>
                <a:extLst>
                  <a:ext uri="{0D108BD9-81ED-4DB2-BD59-A6C34878D82A}">
                    <a16:rowId xmlns:a16="http://schemas.microsoft.com/office/drawing/2014/main" val="10004"/>
                  </a:ext>
                </a:extLst>
              </a:tr>
              <a:tr h="166780">
                <a:tc>
                  <a:txBody>
                    <a:bodyPr/>
                    <a:lstStyle/>
                    <a:p>
                      <a:pPr marL="0" marR="0" indent="0" algn="l">
                        <a:lnSpc>
                          <a:spcPct val="110000"/>
                        </a:lnSpc>
                        <a:spcBef>
                          <a:spcPts val="0"/>
                        </a:spcBef>
                        <a:spcAft>
                          <a:spcPts val="0"/>
                        </a:spcAft>
                      </a:pPr>
                      <a:r>
                        <a:rPr lang="en-US" sz="1300" b="1" kern="1200" dirty="0">
                          <a:solidFill>
                            <a:schemeClr val="dk1"/>
                          </a:solidFill>
                          <a:effectLst/>
                          <a:latin typeface="+mn-lt"/>
                          <a:ea typeface="+mn-ea"/>
                          <a:cs typeface="+mn-cs"/>
                        </a:rPr>
                        <a:t>3</a:t>
                      </a:r>
                      <a:r>
                        <a:rPr lang="en-US" sz="1300" b="1" kern="1200" baseline="30000" dirty="0">
                          <a:solidFill>
                            <a:schemeClr val="dk1"/>
                          </a:solidFill>
                          <a:effectLst/>
                          <a:latin typeface="+mn-lt"/>
                          <a:ea typeface="+mn-ea"/>
                          <a:cs typeface="+mn-cs"/>
                        </a:rPr>
                        <a:t>rd</a:t>
                      </a:r>
                      <a:r>
                        <a:rPr lang="en-US" sz="1300" b="1" kern="1200" dirty="0">
                          <a:solidFill>
                            <a:schemeClr val="dk1"/>
                          </a:solidFill>
                          <a:effectLst/>
                          <a:latin typeface="+mn-lt"/>
                          <a:ea typeface="+mn-ea"/>
                          <a:cs typeface="+mn-cs"/>
                        </a:rPr>
                        <a:t> Payment</a:t>
                      </a:r>
                      <a:r>
                        <a:rPr lang="en-US" sz="1300" dirty="0">
                          <a:effectLst/>
                        </a:rPr>
                        <a:t> </a:t>
                      </a:r>
                      <a:endParaRPr lang="en-US" sz="1300" dirty="0">
                        <a:effectLst/>
                        <a:latin typeface="Corbel"/>
                        <a:ea typeface="Times New Roman"/>
                        <a:cs typeface="Arial"/>
                      </a:endParaRPr>
                    </a:p>
                  </a:txBody>
                  <a:tcPr marR="68580" marT="0" marB="0"/>
                </a:tc>
                <a:tc>
                  <a:txBody>
                    <a:bodyPr/>
                    <a:lstStyle/>
                    <a:p>
                      <a:endParaRPr lang="en-US" dirty="0"/>
                    </a:p>
                  </a:txBody>
                  <a:tcPr marR="68580" marT="0" marB="0"/>
                </a:tc>
                <a:tc>
                  <a:txBody>
                    <a:bodyPr/>
                    <a:lstStyle/>
                    <a:p>
                      <a:endParaRPr lang="en-US"/>
                    </a:p>
                  </a:txBody>
                  <a:tcPr marR="68580" marT="0" marB="0"/>
                </a:tc>
                <a:extLst>
                  <a:ext uri="{0D108BD9-81ED-4DB2-BD59-A6C34878D82A}">
                    <a16:rowId xmlns:a16="http://schemas.microsoft.com/office/drawing/2014/main" val="10005"/>
                  </a:ext>
                </a:extLst>
              </a:tr>
              <a:tr h="341480">
                <a:tc gridSpan="3">
                  <a:txBody>
                    <a:bodyPr/>
                    <a:lstStyle/>
                    <a:p>
                      <a:pPr marL="0" marR="0" indent="0" algn="l">
                        <a:lnSpc>
                          <a:spcPct val="110000"/>
                        </a:lnSpc>
                        <a:spcBef>
                          <a:spcPts val="0"/>
                        </a:spcBef>
                        <a:spcAft>
                          <a:spcPts val="0"/>
                        </a:spcAft>
                      </a:pPr>
                      <a:r>
                        <a:rPr lang="en-US" sz="1000" b="1" kern="1200" dirty="0">
                          <a:solidFill>
                            <a:schemeClr val="dk1"/>
                          </a:solidFill>
                          <a:effectLst/>
                          <a:latin typeface="+mn-lt"/>
                          <a:ea typeface="+mn-ea"/>
                          <a:cs typeface="+mn-cs"/>
                        </a:rPr>
                        <a:t>Milestones and Benchmarks:</a:t>
                      </a:r>
                      <a:r>
                        <a:rPr lang="en-US" sz="1000" dirty="0">
                          <a:effectLst/>
                        </a:rPr>
                        <a:t> </a:t>
                      </a:r>
                      <a:endParaRPr lang="en-US" sz="1000" dirty="0">
                        <a:effectLst/>
                        <a:latin typeface="Corbel"/>
                        <a:ea typeface="Times New Roman"/>
                        <a:cs typeface="Arial"/>
                      </a:endParaRPr>
                    </a:p>
                  </a:txBody>
                  <a:tcPr marR="68580" marT="0" marB="0"/>
                </a:tc>
                <a:tc hMerge="1">
                  <a:txBody>
                    <a:bodyPr/>
                    <a:lstStyle/>
                    <a:p>
                      <a:endParaRPr lang="en-US"/>
                    </a:p>
                  </a:txBody>
                  <a:tcPr/>
                </a:tc>
                <a:tc hMerge="1">
                  <a:txBody>
                    <a:bodyPr/>
                    <a:lstStyle/>
                    <a:p>
                      <a:endParaRPr lang="en-US"/>
                    </a:p>
                  </a:txBody>
                  <a:tcPr marL="68580" marR="68580" marT="0" marB="0"/>
                </a:tc>
                <a:extLst>
                  <a:ext uri="{0D108BD9-81ED-4DB2-BD59-A6C34878D82A}">
                    <a16:rowId xmlns:a16="http://schemas.microsoft.com/office/drawing/2014/main" val="10006"/>
                  </a:ext>
                </a:extLst>
              </a:tr>
              <a:tr h="179609">
                <a:tc>
                  <a:txBody>
                    <a:bodyPr/>
                    <a:lstStyle/>
                    <a:p>
                      <a:pPr marL="0" marR="0" indent="0" algn="l">
                        <a:lnSpc>
                          <a:spcPct val="110000"/>
                        </a:lnSpc>
                        <a:spcBef>
                          <a:spcPts val="0"/>
                        </a:spcBef>
                        <a:spcAft>
                          <a:spcPts val="0"/>
                        </a:spcAft>
                      </a:pPr>
                      <a:r>
                        <a:rPr lang="en-US" sz="1300" b="1" kern="1200" dirty="0">
                          <a:solidFill>
                            <a:schemeClr val="dk1"/>
                          </a:solidFill>
                          <a:effectLst/>
                          <a:latin typeface="+mn-lt"/>
                          <a:ea typeface="+mn-ea"/>
                          <a:cs typeface="+mn-cs"/>
                        </a:rPr>
                        <a:t>4</a:t>
                      </a:r>
                      <a:r>
                        <a:rPr lang="en-US" sz="1300" b="1" kern="1200" baseline="30000" dirty="0">
                          <a:solidFill>
                            <a:schemeClr val="dk1"/>
                          </a:solidFill>
                          <a:effectLst/>
                          <a:latin typeface="+mn-lt"/>
                          <a:ea typeface="+mn-ea"/>
                          <a:cs typeface="+mn-cs"/>
                        </a:rPr>
                        <a:t>th</a:t>
                      </a:r>
                      <a:r>
                        <a:rPr lang="en-US" sz="1300" b="1" kern="1200" dirty="0">
                          <a:solidFill>
                            <a:schemeClr val="dk1"/>
                          </a:solidFill>
                          <a:effectLst/>
                          <a:latin typeface="+mn-lt"/>
                          <a:ea typeface="+mn-ea"/>
                          <a:cs typeface="+mn-cs"/>
                        </a:rPr>
                        <a:t> Payment</a:t>
                      </a:r>
                      <a:r>
                        <a:rPr lang="en-US" sz="1300" dirty="0">
                          <a:effectLst/>
                        </a:rPr>
                        <a:t> </a:t>
                      </a:r>
                      <a:endParaRPr lang="en-US" sz="1300" dirty="0">
                        <a:effectLst/>
                        <a:latin typeface="Corbel"/>
                        <a:ea typeface="Times New Roman"/>
                        <a:cs typeface="Arial"/>
                      </a:endParaRPr>
                    </a:p>
                  </a:txBody>
                  <a:tcPr marR="68580" marT="0" marB="0"/>
                </a:tc>
                <a:tc>
                  <a:txBody>
                    <a:bodyPr/>
                    <a:lstStyle/>
                    <a:p>
                      <a:endParaRPr lang="en-US" dirty="0"/>
                    </a:p>
                  </a:txBody>
                  <a:tcPr marR="68580" marT="0" marB="0"/>
                </a:tc>
                <a:tc>
                  <a:txBody>
                    <a:bodyPr/>
                    <a:lstStyle/>
                    <a:p>
                      <a:endParaRPr lang="en-US" dirty="0"/>
                    </a:p>
                  </a:txBody>
                  <a:tcPr marR="68580" marT="0" marB="0"/>
                </a:tc>
                <a:extLst>
                  <a:ext uri="{0D108BD9-81ED-4DB2-BD59-A6C34878D82A}">
                    <a16:rowId xmlns:a16="http://schemas.microsoft.com/office/drawing/2014/main" val="10007"/>
                  </a:ext>
                </a:extLst>
              </a:tr>
              <a:tr h="341481">
                <a:tc gridSpan="3">
                  <a:txBody>
                    <a:bodyPr/>
                    <a:lstStyle/>
                    <a:p>
                      <a:pPr marL="0" marR="0" indent="0" algn="l">
                        <a:lnSpc>
                          <a:spcPct val="110000"/>
                        </a:lnSpc>
                        <a:spcBef>
                          <a:spcPts val="0"/>
                        </a:spcBef>
                        <a:spcAft>
                          <a:spcPts val="0"/>
                        </a:spcAft>
                      </a:pPr>
                      <a:r>
                        <a:rPr lang="en-US" sz="1000" b="1" kern="1200" dirty="0">
                          <a:solidFill>
                            <a:schemeClr val="dk1"/>
                          </a:solidFill>
                          <a:effectLst/>
                          <a:latin typeface="+mn-lt"/>
                          <a:ea typeface="+mn-ea"/>
                          <a:cs typeface="+mn-cs"/>
                        </a:rPr>
                        <a:t>Milestones and Benchmarks:</a:t>
                      </a:r>
                      <a:r>
                        <a:rPr lang="en-US" sz="1000" dirty="0">
                          <a:effectLst/>
                        </a:rPr>
                        <a:t> </a:t>
                      </a:r>
                      <a:endParaRPr lang="en-US" sz="1000" dirty="0">
                        <a:effectLst/>
                        <a:latin typeface="Corbel"/>
                        <a:ea typeface="Times New Roman"/>
                        <a:cs typeface="Arial"/>
                      </a:endParaRPr>
                    </a:p>
                  </a:txBody>
                  <a:tcPr marR="68580" marT="0" marB="0"/>
                </a:tc>
                <a:tc hMerge="1">
                  <a:txBody>
                    <a:bodyPr/>
                    <a:lstStyle/>
                    <a:p>
                      <a:endParaRPr lang="en-US"/>
                    </a:p>
                  </a:txBody>
                  <a:tcPr/>
                </a:tc>
                <a:tc hMerge="1">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L="68580" marR="68580" marT="0" marB="0"/>
                </a:tc>
                <a:extLst>
                  <a:ext uri="{0D108BD9-81ED-4DB2-BD59-A6C34878D82A}">
                    <a16:rowId xmlns:a16="http://schemas.microsoft.com/office/drawing/2014/main" val="10008"/>
                  </a:ext>
                </a:extLst>
              </a:tr>
              <a:tr h="179608">
                <a:tc>
                  <a:txBody>
                    <a:bodyPr/>
                    <a:lstStyle/>
                    <a:p>
                      <a:pPr marL="0" marR="0" indent="0" algn="l">
                        <a:lnSpc>
                          <a:spcPct val="110000"/>
                        </a:lnSpc>
                        <a:spcBef>
                          <a:spcPts val="0"/>
                        </a:spcBef>
                        <a:spcAft>
                          <a:spcPts val="0"/>
                        </a:spcAft>
                      </a:pPr>
                      <a:r>
                        <a:rPr lang="en-US" sz="1300" b="1" kern="1200" dirty="0">
                          <a:solidFill>
                            <a:schemeClr val="dk1"/>
                          </a:solidFill>
                          <a:effectLst/>
                          <a:latin typeface="+mn-lt"/>
                          <a:ea typeface="+mn-ea"/>
                          <a:cs typeface="+mn-cs"/>
                        </a:rPr>
                        <a:t>5</a:t>
                      </a:r>
                      <a:r>
                        <a:rPr lang="en-US" sz="1300" b="1" kern="1200" baseline="30000" dirty="0">
                          <a:solidFill>
                            <a:schemeClr val="dk1"/>
                          </a:solidFill>
                          <a:effectLst/>
                          <a:latin typeface="+mn-lt"/>
                          <a:ea typeface="+mn-ea"/>
                          <a:cs typeface="+mn-cs"/>
                        </a:rPr>
                        <a:t>th</a:t>
                      </a:r>
                      <a:r>
                        <a:rPr lang="en-US" sz="1300" b="1" kern="1200" dirty="0">
                          <a:solidFill>
                            <a:schemeClr val="dk1"/>
                          </a:solidFill>
                          <a:effectLst/>
                          <a:latin typeface="+mn-lt"/>
                          <a:ea typeface="+mn-ea"/>
                          <a:cs typeface="+mn-cs"/>
                        </a:rPr>
                        <a:t> Payment</a:t>
                      </a:r>
                      <a:r>
                        <a:rPr lang="en-US" sz="1300" dirty="0">
                          <a:effectLst/>
                        </a:rPr>
                        <a:t> </a:t>
                      </a:r>
                      <a:endParaRPr lang="en-US" sz="1300" dirty="0">
                        <a:effectLst/>
                        <a:latin typeface="Corbel"/>
                        <a:ea typeface="Times New Roman"/>
                        <a:cs typeface="Arial"/>
                      </a:endParaRPr>
                    </a:p>
                  </a:txBody>
                  <a:tcPr marR="68580" marT="0" marB="0"/>
                </a:tc>
                <a:tc>
                  <a:txBody>
                    <a:bodyPr/>
                    <a:lstStyle/>
                    <a:p>
                      <a:endParaRPr lang="en-US" dirty="0"/>
                    </a:p>
                  </a:txBody>
                  <a:tcPr marR="68580" marT="0" marB="0"/>
                </a:tc>
                <a:tc>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R="68580" marT="0" marB="0"/>
                </a:tc>
                <a:extLst>
                  <a:ext uri="{0D108BD9-81ED-4DB2-BD59-A6C34878D82A}">
                    <a16:rowId xmlns:a16="http://schemas.microsoft.com/office/drawing/2014/main" val="10009"/>
                  </a:ext>
                </a:extLst>
              </a:tr>
              <a:tr h="328652">
                <a:tc gridSpan="3">
                  <a:txBody>
                    <a:bodyPr/>
                    <a:lstStyle/>
                    <a:p>
                      <a:pPr marL="0" marR="0" indent="0" algn="l">
                        <a:lnSpc>
                          <a:spcPct val="110000"/>
                        </a:lnSpc>
                        <a:spcBef>
                          <a:spcPts val="0"/>
                        </a:spcBef>
                        <a:spcAft>
                          <a:spcPts val="0"/>
                        </a:spcAft>
                      </a:pPr>
                      <a:r>
                        <a:rPr lang="en-US" sz="1000" b="1" kern="1200" dirty="0">
                          <a:solidFill>
                            <a:schemeClr val="dk1"/>
                          </a:solidFill>
                          <a:effectLst/>
                          <a:latin typeface="+mn-lt"/>
                          <a:ea typeface="+mn-ea"/>
                          <a:cs typeface="+mn-cs"/>
                        </a:rPr>
                        <a:t>Milestones and Benchmarks:</a:t>
                      </a:r>
                      <a:r>
                        <a:rPr lang="en-US" sz="1000" dirty="0">
                          <a:effectLst/>
                        </a:rPr>
                        <a:t> </a:t>
                      </a:r>
                      <a:endParaRPr lang="en-US" sz="1000" dirty="0">
                        <a:effectLst/>
                        <a:latin typeface="Corbel"/>
                        <a:ea typeface="Times New Roman"/>
                        <a:cs typeface="Arial"/>
                      </a:endParaRPr>
                    </a:p>
                  </a:txBody>
                  <a:tcPr marR="68580" marT="0" marB="0"/>
                </a:tc>
                <a:tc hMerge="1">
                  <a:txBody>
                    <a:bodyPr/>
                    <a:lstStyle/>
                    <a:p>
                      <a:endParaRPr lang="en-US"/>
                    </a:p>
                  </a:txBody>
                  <a:tcPr/>
                </a:tc>
                <a:tc hMerge="1">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L="68580" marR="68580" marT="0" marB="0"/>
                </a:tc>
                <a:extLst>
                  <a:ext uri="{0D108BD9-81ED-4DB2-BD59-A6C34878D82A}">
                    <a16:rowId xmlns:a16="http://schemas.microsoft.com/office/drawing/2014/main" val="10010"/>
                  </a:ext>
                </a:extLst>
              </a:tr>
              <a:tr h="260316">
                <a:tc>
                  <a:txBody>
                    <a:bodyPr/>
                    <a:lstStyle/>
                    <a:p>
                      <a:pPr marL="0" marR="0" indent="0" algn="l">
                        <a:lnSpc>
                          <a:spcPct val="110000"/>
                        </a:lnSpc>
                        <a:spcBef>
                          <a:spcPts val="0"/>
                        </a:spcBef>
                        <a:spcAft>
                          <a:spcPts val="0"/>
                        </a:spcAft>
                      </a:pPr>
                      <a:r>
                        <a:rPr lang="en-US" sz="1300" b="1" kern="1200" dirty="0">
                          <a:solidFill>
                            <a:schemeClr val="dk1"/>
                          </a:solidFill>
                          <a:effectLst/>
                          <a:latin typeface="+mn-lt"/>
                          <a:ea typeface="+mn-ea"/>
                          <a:cs typeface="+mn-cs"/>
                        </a:rPr>
                        <a:t>6</a:t>
                      </a:r>
                      <a:r>
                        <a:rPr lang="en-US" sz="1300" b="1" kern="1200" baseline="30000" dirty="0">
                          <a:solidFill>
                            <a:schemeClr val="dk1"/>
                          </a:solidFill>
                          <a:effectLst/>
                          <a:latin typeface="+mn-lt"/>
                          <a:ea typeface="+mn-ea"/>
                          <a:cs typeface="+mn-cs"/>
                        </a:rPr>
                        <a:t>th</a:t>
                      </a:r>
                      <a:r>
                        <a:rPr lang="en-US" sz="1300" b="1" kern="1200" dirty="0">
                          <a:solidFill>
                            <a:schemeClr val="dk1"/>
                          </a:solidFill>
                          <a:effectLst/>
                          <a:latin typeface="+mn-lt"/>
                          <a:ea typeface="+mn-ea"/>
                          <a:cs typeface="+mn-cs"/>
                        </a:rPr>
                        <a:t> Payment</a:t>
                      </a:r>
                      <a:r>
                        <a:rPr lang="en-US" sz="1300" dirty="0">
                          <a:effectLst/>
                        </a:rPr>
                        <a:t> </a:t>
                      </a:r>
                      <a:endParaRPr lang="en-US" sz="1300" dirty="0">
                        <a:effectLst/>
                        <a:latin typeface="Corbel"/>
                        <a:ea typeface="Times New Roman"/>
                        <a:cs typeface="Arial"/>
                      </a:endParaRPr>
                    </a:p>
                  </a:txBody>
                  <a:tcPr marR="68580" marT="0" marB="0"/>
                </a:tc>
                <a:tc>
                  <a:txBody>
                    <a:bodyPr/>
                    <a:lstStyle/>
                    <a:p>
                      <a:endParaRPr lang="en-US" dirty="0"/>
                    </a:p>
                  </a:txBody>
                  <a:tcPr marR="68580" marT="0" marB="0"/>
                </a:tc>
                <a:tc>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R="68580" marT="0" marB="0"/>
                </a:tc>
                <a:extLst>
                  <a:ext uri="{0D108BD9-81ED-4DB2-BD59-A6C34878D82A}">
                    <a16:rowId xmlns:a16="http://schemas.microsoft.com/office/drawing/2014/main" val="10011"/>
                  </a:ext>
                </a:extLst>
              </a:tr>
              <a:tr h="354310">
                <a:tc gridSpan="3">
                  <a:txBody>
                    <a:bodyPr/>
                    <a:lstStyle/>
                    <a:p>
                      <a:pPr marL="0" marR="0" indent="0" algn="l">
                        <a:lnSpc>
                          <a:spcPct val="110000"/>
                        </a:lnSpc>
                        <a:spcBef>
                          <a:spcPts val="0"/>
                        </a:spcBef>
                        <a:spcAft>
                          <a:spcPts val="0"/>
                        </a:spcAft>
                      </a:pPr>
                      <a:r>
                        <a:rPr lang="en-US" sz="1000" b="1" kern="1200" dirty="0">
                          <a:solidFill>
                            <a:schemeClr val="dk1"/>
                          </a:solidFill>
                          <a:effectLst/>
                          <a:latin typeface="+mn-lt"/>
                          <a:ea typeface="+mn-ea"/>
                          <a:cs typeface="+mn-cs"/>
                        </a:rPr>
                        <a:t>Milestones and Benchmarks:</a:t>
                      </a:r>
                      <a:r>
                        <a:rPr lang="en-US" sz="1000" dirty="0">
                          <a:effectLst/>
                        </a:rPr>
                        <a:t> </a:t>
                      </a:r>
                      <a:endParaRPr lang="en-US" sz="1000" dirty="0">
                        <a:effectLst/>
                        <a:latin typeface="Corbel"/>
                        <a:ea typeface="Times New Roman"/>
                        <a:cs typeface="Arial"/>
                      </a:endParaRPr>
                    </a:p>
                  </a:txBody>
                  <a:tcPr marR="68580" marT="0" marB="0"/>
                </a:tc>
                <a:tc hMerge="1">
                  <a:txBody>
                    <a:bodyPr/>
                    <a:lstStyle/>
                    <a:p>
                      <a:endParaRPr lang="en-US"/>
                    </a:p>
                  </a:txBody>
                  <a:tcPr/>
                </a:tc>
                <a:tc hMerge="1">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L="68580" marR="68580" marT="0" marB="0"/>
                </a:tc>
                <a:extLst>
                  <a:ext uri="{0D108BD9-81ED-4DB2-BD59-A6C34878D82A}">
                    <a16:rowId xmlns:a16="http://schemas.microsoft.com/office/drawing/2014/main" val="10012"/>
                  </a:ext>
                </a:extLst>
              </a:tr>
              <a:tr h="277800">
                <a:tc>
                  <a:txBody>
                    <a:bodyPr/>
                    <a:lstStyle/>
                    <a:p>
                      <a:pPr marL="0" marR="0" indent="0" algn="l">
                        <a:spcBef>
                          <a:spcPts val="0"/>
                        </a:spcBef>
                        <a:spcAft>
                          <a:spcPts val="0"/>
                        </a:spcAft>
                      </a:pPr>
                      <a:r>
                        <a:rPr lang="en-US" sz="1300" b="1" dirty="0">
                          <a:effectLst/>
                          <a:latin typeface="Calibri"/>
                          <a:ea typeface="Cambria"/>
                          <a:cs typeface="Times New Roman"/>
                        </a:rPr>
                        <a:t>Final Payment </a:t>
                      </a:r>
                    </a:p>
                    <a:p>
                      <a:pPr marL="0" marR="0" indent="0" algn="l">
                        <a:spcBef>
                          <a:spcPts val="0"/>
                        </a:spcBef>
                        <a:spcAft>
                          <a:spcPts val="0"/>
                        </a:spcAft>
                      </a:pPr>
                      <a:r>
                        <a:rPr lang="en-US" sz="1300" b="1" kern="1200" dirty="0">
                          <a:solidFill>
                            <a:schemeClr val="dk1"/>
                          </a:solidFill>
                          <a:effectLst/>
                          <a:latin typeface="+mn-lt"/>
                          <a:ea typeface="+mn-ea"/>
                          <a:cs typeface="+mn-cs"/>
                        </a:rPr>
                        <a:t>(upon completion)</a:t>
                      </a:r>
                      <a:r>
                        <a:rPr lang="en-US" sz="1300" dirty="0">
                          <a:effectLst/>
                        </a:rPr>
                        <a:t> </a:t>
                      </a:r>
                      <a:endParaRPr lang="en-US" sz="1300" dirty="0">
                        <a:effectLst/>
                        <a:latin typeface="Cambria"/>
                        <a:ea typeface="Cambria"/>
                        <a:cs typeface="Times New Roman"/>
                      </a:endParaRPr>
                    </a:p>
                  </a:txBody>
                  <a:tcPr marR="114300" marT="0" marB="0"/>
                </a:tc>
                <a:tc>
                  <a:txBody>
                    <a:bodyPr/>
                    <a:lstStyle/>
                    <a:p>
                      <a:endParaRPr lang="en-US" dirty="0"/>
                    </a:p>
                  </a:txBody>
                  <a:tcPr marR="68580" marT="0" marB="0"/>
                </a:tc>
                <a:tc>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R="68580" marT="0" marB="0"/>
                </a:tc>
                <a:extLst>
                  <a:ext uri="{0D108BD9-81ED-4DB2-BD59-A6C34878D82A}">
                    <a16:rowId xmlns:a16="http://schemas.microsoft.com/office/drawing/2014/main" val="10013"/>
                  </a:ext>
                </a:extLst>
              </a:tr>
              <a:tr h="347852">
                <a:tc gridSpan="3">
                  <a:txBody>
                    <a:bodyPr/>
                    <a:lstStyle/>
                    <a:p>
                      <a:pPr marL="0" marR="0" indent="0" algn="l">
                        <a:lnSpc>
                          <a:spcPct val="110000"/>
                        </a:lnSpc>
                        <a:spcBef>
                          <a:spcPts val="0"/>
                        </a:spcBef>
                        <a:spcAft>
                          <a:spcPts val="0"/>
                        </a:spcAft>
                      </a:pPr>
                      <a:r>
                        <a:rPr lang="en-US" sz="1000" b="1" kern="1200" dirty="0">
                          <a:solidFill>
                            <a:schemeClr val="dk1"/>
                          </a:solidFill>
                          <a:effectLst/>
                          <a:latin typeface="+mn-lt"/>
                          <a:ea typeface="+mn-ea"/>
                          <a:cs typeface="+mn-cs"/>
                        </a:rPr>
                        <a:t>Milestones and Benchmarks: COMPLETION OF FINAL PUNCH LIST AND FINAL APPROVAL BY THE CLIENT </a:t>
                      </a:r>
                      <a:endParaRPr lang="en-US" sz="1000" dirty="0">
                        <a:effectLst/>
                        <a:latin typeface="Corbel"/>
                        <a:ea typeface="Times New Roman"/>
                        <a:cs typeface="Arial"/>
                      </a:endParaRPr>
                    </a:p>
                  </a:txBody>
                  <a:tcPr marR="68580" marT="0" marB="0"/>
                </a:tc>
                <a:tc hMerge="1">
                  <a:txBody>
                    <a:bodyPr/>
                    <a:lstStyle/>
                    <a:p>
                      <a:endParaRPr lang="en-US"/>
                    </a:p>
                  </a:txBody>
                  <a:tcPr/>
                </a:tc>
                <a:tc hMerge="1">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L="68580" marR="68580" marT="0" marB="0"/>
                </a:tc>
                <a:extLst>
                  <a:ext uri="{0D108BD9-81ED-4DB2-BD59-A6C34878D82A}">
                    <a16:rowId xmlns:a16="http://schemas.microsoft.com/office/drawing/2014/main" val="10014"/>
                  </a:ext>
                </a:extLst>
              </a:tr>
              <a:tr h="218442">
                <a:tc>
                  <a:txBody>
                    <a:bodyPr/>
                    <a:lstStyle/>
                    <a:p>
                      <a:pPr marL="0" marR="0" indent="0" algn="l">
                        <a:spcBef>
                          <a:spcPts val="0"/>
                        </a:spcBef>
                        <a:spcAft>
                          <a:spcPts val="0"/>
                        </a:spcAft>
                      </a:pPr>
                      <a:r>
                        <a:rPr lang="en-US" sz="1300" b="1" dirty="0">
                          <a:effectLst/>
                          <a:latin typeface="Calibri"/>
                          <a:ea typeface="Cambria"/>
                          <a:cs typeface="Times New Roman"/>
                        </a:rPr>
                        <a:t>TOTAL:</a:t>
                      </a:r>
                      <a:endParaRPr lang="en-US" sz="1300" dirty="0">
                        <a:effectLst/>
                        <a:latin typeface="Cambria"/>
                        <a:ea typeface="Cambria"/>
                        <a:cs typeface="Times New Roman"/>
                      </a:endParaRPr>
                    </a:p>
                  </a:txBody>
                  <a:tcPr marR="68580" marT="0" marB="0"/>
                </a:tc>
                <a:tc>
                  <a:txBody>
                    <a:bodyPr/>
                    <a:lstStyle/>
                    <a:p>
                      <a:pPr marL="137160" marR="0" indent="-137160" algn="l">
                        <a:spcBef>
                          <a:spcPts val="0"/>
                        </a:spcBef>
                        <a:spcAft>
                          <a:spcPts val="0"/>
                        </a:spcAft>
                      </a:pPr>
                      <a:r>
                        <a:rPr lang="en-US" sz="1100" dirty="0">
                          <a:effectLst/>
                          <a:latin typeface="Cambria"/>
                          <a:ea typeface="Cambria"/>
                          <a:cs typeface="Times New Roman"/>
                        </a:rPr>
                        <a:t> </a:t>
                      </a:r>
                    </a:p>
                  </a:txBody>
                  <a:tcPr marR="0" marT="0" marB="0" anchor="ctr"/>
                </a:tc>
                <a:tc>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R="68580" marT="0" marB="0"/>
                </a:tc>
                <a:extLst>
                  <a:ext uri="{0D108BD9-81ED-4DB2-BD59-A6C34878D82A}">
                    <a16:rowId xmlns:a16="http://schemas.microsoft.com/office/drawing/2014/main" val="10015"/>
                  </a:ext>
                </a:extLst>
              </a:tr>
              <a:tr h="282242">
                <a:tc gridSpan="3">
                  <a:txBody>
                    <a:bodyPr/>
                    <a:lstStyle/>
                    <a:p>
                      <a:pPr marL="0" marR="0" indent="0" algn="l">
                        <a:spcBef>
                          <a:spcPts val="0"/>
                        </a:spcBef>
                        <a:spcAft>
                          <a:spcPts val="0"/>
                        </a:spcAft>
                      </a:pPr>
                      <a:r>
                        <a:rPr lang="en-US" sz="1300" b="1" dirty="0">
                          <a:effectLst/>
                          <a:latin typeface="Calibri"/>
                          <a:ea typeface="Cambria"/>
                          <a:cs typeface="Times New Roman"/>
                        </a:rPr>
                        <a:t>NOTES:</a:t>
                      </a:r>
                      <a:endParaRPr lang="en-US" sz="1300" dirty="0">
                        <a:effectLst/>
                        <a:latin typeface="Cambria"/>
                        <a:ea typeface="Cambria"/>
                        <a:cs typeface="Times New Roman"/>
                      </a:endParaRPr>
                    </a:p>
                    <a:p>
                      <a:pPr marL="0" marR="0" indent="0" algn="l">
                        <a:spcBef>
                          <a:spcPts val="0"/>
                        </a:spcBef>
                        <a:spcAft>
                          <a:spcPts val="0"/>
                        </a:spcAft>
                      </a:pPr>
                      <a:r>
                        <a:rPr lang="en-US" sz="1300" b="1" dirty="0">
                          <a:effectLst/>
                          <a:latin typeface="Calibri"/>
                          <a:ea typeface="Cambria"/>
                          <a:cs typeface="Times New Roman"/>
                        </a:rPr>
                        <a:t> </a:t>
                      </a:r>
                      <a:endParaRPr lang="en-US" sz="1300" dirty="0">
                        <a:effectLst/>
                        <a:latin typeface="Cambria"/>
                        <a:ea typeface="Cambria"/>
                        <a:cs typeface="Times New Roman"/>
                      </a:endParaRPr>
                    </a:p>
                  </a:txBody>
                  <a:tcPr marR="68580" marT="0" marB="0"/>
                </a:tc>
                <a:tc hMerge="1">
                  <a:txBody>
                    <a:bodyPr/>
                    <a:lstStyle/>
                    <a:p>
                      <a:endParaRPr lang="en-US"/>
                    </a:p>
                  </a:txBody>
                  <a:tcPr/>
                </a:tc>
                <a:tc hMerge="1">
                  <a:txBody>
                    <a:bodyPr/>
                    <a:lstStyle/>
                    <a:p>
                      <a:pPr marL="137160" marR="0" indent="-137160" algn="l">
                        <a:lnSpc>
                          <a:spcPct val="110000"/>
                        </a:lnSpc>
                        <a:spcBef>
                          <a:spcPts val="0"/>
                        </a:spcBef>
                        <a:spcAft>
                          <a:spcPts val="0"/>
                        </a:spcAft>
                      </a:pPr>
                      <a:endParaRPr lang="en-US" sz="1100" dirty="0">
                        <a:effectLst/>
                        <a:latin typeface="Corbel"/>
                        <a:ea typeface="Times New Roman"/>
                        <a:cs typeface="Arial"/>
                      </a:endParaRPr>
                    </a:p>
                  </a:txBody>
                  <a:tcPr marL="68580" marR="68580" marT="0" marB="0"/>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A88EBE9D-EF06-9E49-9451-B427DBD8C0F9}" type="slidenum">
              <a:rPr lang="en-US" smtClean="0"/>
              <a:t>30</a:t>
            </a:fld>
            <a:endParaRPr lang="en-US"/>
          </a:p>
        </p:txBody>
      </p:sp>
      <p:pic>
        <p:nvPicPr>
          <p:cNvPr id="6" name="Picture 5">
            <a:extLst>
              <a:ext uri="{FF2B5EF4-FFF2-40B4-BE49-F238E27FC236}">
                <a16:creationId xmlns:a16="http://schemas.microsoft.com/office/drawing/2014/main" id="{3EE42058-FE66-4899-8109-C39F84E2B04B}"/>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36821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6064822" cy="885673"/>
          </a:xfrm>
        </p:spPr>
        <p:txBody>
          <a:bodyPr>
            <a:noAutofit/>
          </a:bodyPr>
          <a:lstStyle/>
          <a:p>
            <a:pPr algn="r"/>
            <a:r>
              <a:rPr lang="en-US" sz="2800" dirty="0">
                <a:solidFill>
                  <a:schemeClr val="accent3">
                    <a:lumMod val="50000"/>
                  </a:schemeClr>
                </a:solidFill>
              </a:rPr>
              <a:t>How We Operate</a:t>
            </a:r>
          </a:p>
        </p:txBody>
      </p:sp>
      <p:sp>
        <p:nvSpPr>
          <p:cNvPr id="3" name="Content Placeholder 2"/>
          <p:cNvSpPr>
            <a:spLocks noGrp="1"/>
          </p:cNvSpPr>
          <p:nvPr>
            <p:ph idx="1"/>
          </p:nvPr>
        </p:nvSpPr>
        <p:spPr>
          <a:xfrm>
            <a:off x="461227" y="1449697"/>
            <a:ext cx="5838886" cy="7009671"/>
          </a:xfrm>
        </p:spPr>
        <p:txBody>
          <a:bodyPr>
            <a:noAutofit/>
          </a:bodyPr>
          <a:lstStyle/>
          <a:p>
            <a:pPr algn="ctr"/>
            <a:r>
              <a:rPr lang="en-US" sz="1200" b="1" dirty="0">
                <a:solidFill>
                  <a:schemeClr val="accent3">
                    <a:lumMod val="50000"/>
                  </a:schemeClr>
                </a:solidFill>
              </a:rPr>
              <a:t>EXHIBIT C – INDEMNIFICATION, HOLD HARMLESS, &amp; INSURANCE AGREEMENT</a:t>
            </a:r>
            <a:endParaRPr lang="en-US" sz="1200" dirty="0">
              <a:solidFill>
                <a:schemeClr val="accent3">
                  <a:lumMod val="50000"/>
                </a:schemeClr>
              </a:solidFill>
            </a:endParaRPr>
          </a:p>
          <a:p>
            <a:r>
              <a:rPr lang="en-US" sz="900" dirty="0"/>
              <a:t> </a:t>
            </a:r>
          </a:p>
          <a:p>
            <a:pPr>
              <a:spcBef>
                <a:spcPts val="0"/>
              </a:spcBef>
            </a:pPr>
            <a:endParaRPr lang="en-US" sz="900" dirty="0"/>
          </a:p>
          <a:p>
            <a:pPr>
              <a:lnSpc>
                <a:spcPct val="110000"/>
              </a:lnSpc>
              <a:spcBef>
                <a:spcPts val="0"/>
              </a:spcBef>
            </a:pPr>
            <a:r>
              <a:rPr lang="en-US" sz="1000" dirty="0">
                <a:solidFill>
                  <a:schemeClr val="accent3">
                    <a:lumMod val="50000"/>
                  </a:schemeClr>
                </a:solidFill>
              </a:rPr>
              <a:t>Buy Sell Rent Property Solutions</a:t>
            </a:r>
          </a:p>
          <a:p>
            <a:pPr>
              <a:lnSpc>
                <a:spcPct val="110000"/>
              </a:lnSpc>
              <a:spcBef>
                <a:spcPts val="0"/>
              </a:spcBef>
            </a:pPr>
            <a:r>
              <a:rPr lang="en-US" sz="1000" dirty="0">
                <a:solidFill>
                  <a:schemeClr val="accent3">
                    <a:lumMod val="50000"/>
                  </a:schemeClr>
                </a:solidFill>
              </a:rPr>
              <a:t>5975 Shiloh Road Ste 107</a:t>
            </a:r>
          </a:p>
          <a:p>
            <a:pPr>
              <a:lnSpc>
                <a:spcPct val="110000"/>
              </a:lnSpc>
              <a:spcBef>
                <a:spcPts val="0"/>
              </a:spcBef>
            </a:pPr>
            <a:r>
              <a:rPr lang="en-US" sz="1000" dirty="0">
                <a:solidFill>
                  <a:schemeClr val="accent3">
                    <a:lumMod val="50000"/>
                  </a:schemeClr>
                </a:solidFill>
              </a:rPr>
              <a:t>Alpharetta GA 30005</a:t>
            </a:r>
          </a:p>
          <a:p>
            <a:pPr>
              <a:lnSpc>
                <a:spcPct val="110000"/>
              </a:lnSpc>
              <a:spcBef>
                <a:spcPts val="0"/>
              </a:spcBef>
            </a:pPr>
            <a:r>
              <a:rPr lang="en-US" sz="1000" dirty="0"/>
              <a:t> </a:t>
            </a:r>
          </a:p>
          <a:p>
            <a:pPr>
              <a:lnSpc>
                <a:spcPct val="110000"/>
              </a:lnSpc>
              <a:spcBef>
                <a:spcPts val="0"/>
              </a:spcBef>
            </a:pPr>
            <a:r>
              <a:rPr lang="en-US" sz="1000" b="1" dirty="0"/>
              <a:t>PROJECT ADDRESS: </a:t>
            </a:r>
            <a:r>
              <a:rPr lang="en-US" sz="1000" dirty="0"/>
              <a:t>____________________________________________________________</a:t>
            </a:r>
          </a:p>
          <a:p>
            <a:pPr>
              <a:lnSpc>
                <a:spcPct val="110000"/>
              </a:lnSpc>
              <a:spcBef>
                <a:spcPts val="0"/>
              </a:spcBef>
            </a:pPr>
            <a:r>
              <a:rPr lang="en-US" sz="1000" b="1" dirty="0"/>
              <a:t>CONTRACTOR: </a:t>
            </a:r>
            <a:r>
              <a:rPr lang="en-US" sz="1000" dirty="0"/>
              <a:t>________________________________________________________________</a:t>
            </a:r>
          </a:p>
          <a:p>
            <a:pPr>
              <a:spcBef>
                <a:spcPts val="0"/>
              </a:spcBef>
            </a:pPr>
            <a:r>
              <a:rPr lang="en-US" sz="950" dirty="0"/>
              <a:t> </a:t>
            </a:r>
          </a:p>
          <a:p>
            <a:pPr>
              <a:spcBef>
                <a:spcPts val="0"/>
              </a:spcBef>
            </a:pPr>
            <a:endParaRPr lang="en-US" sz="950" dirty="0"/>
          </a:p>
          <a:p>
            <a:pPr>
              <a:spcBef>
                <a:spcPts val="0"/>
              </a:spcBef>
            </a:pPr>
            <a:endParaRPr lang="en-US" sz="950" dirty="0"/>
          </a:p>
          <a:p>
            <a:r>
              <a:rPr lang="en-US" sz="1000" b="1" dirty="0"/>
              <a:t>A.  INDEMNIFICATION AND HOLD HARMLESS </a:t>
            </a:r>
            <a:endParaRPr lang="en-US" sz="1000" dirty="0"/>
          </a:p>
          <a:p>
            <a:r>
              <a:rPr lang="en-US" sz="1000" dirty="0"/>
              <a:t>To the fullest extend permitted by law, ____________________  (Contractor) agrees to defend, indemnify and hold harmless ____________________  (Owner), its/their officers, directors, agents and employees from and against any and all claims, suits, liens, judgments, damages, losses and expenses including reasonable legal fees and costs arising in whole or in part and in any manner from acts, omissions, breach or default of Contractor, in connection with performance of any work by Contractor, its officers, directors, agents, employees and subcontractors.</a:t>
            </a:r>
          </a:p>
          <a:p>
            <a:r>
              <a:rPr lang="en-US" sz="1000" dirty="0"/>
              <a:t> </a:t>
            </a:r>
          </a:p>
          <a:p>
            <a:r>
              <a:rPr lang="en-US" sz="1000" b="1" dirty="0"/>
              <a:t>B.  INSURANCE</a:t>
            </a:r>
            <a:r>
              <a:rPr lang="en-US" sz="1000" dirty="0"/>
              <a:t> </a:t>
            </a:r>
          </a:p>
          <a:p>
            <a:pPr>
              <a:spcBef>
                <a:spcPts val="0"/>
              </a:spcBef>
            </a:pPr>
            <a:endParaRPr lang="en-US" sz="500" dirty="0"/>
          </a:p>
          <a:p>
            <a:pPr marL="171450" lvl="0" indent="-171450">
              <a:buFont typeface="Arial"/>
              <a:buChar char="•"/>
            </a:pPr>
            <a:r>
              <a:rPr lang="en-US" sz="1000" dirty="0"/>
              <a:t>Contractor hereby agrees that it will obtain and keep in force an insurance policy/policies to cover its liability hereunder and to defend and save harmless Owner in the minimum amounts of $1,000,000 per occurrence (or</a:t>
            </a:r>
            <a:r>
              <a:rPr lang="en-US" sz="1000" i="1" dirty="0"/>
              <a:t> </a:t>
            </a:r>
            <a:r>
              <a:rPr lang="en-US" sz="1000" dirty="0"/>
              <a:t>another appropriate agreed upon amount) for personal injury, bodily injury and property damage. </a:t>
            </a:r>
          </a:p>
          <a:p>
            <a:pPr marL="171450" lvl="0" indent="-171450">
              <a:buFont typeface="Arial"/>
              <a:buChar char="•"/>
            </a:pPr>
            <a:r>
              <a:rPr lang="en-US" sz="1000" dirty="0"/>
              <a:t>Said Liability policies shall name Owner as additional insured and shall be primary to any other insurance policies. </a:t>
            </a:r>
          </a:p>
          <a:p>
            <a:pPr marL="171450" lvl="0" indent="-171450">
              <a:buFont typeface="Arial"/>
              <a:buChar char="•"/>
            </a:pPr>
            <a:r>
              <a:rPr lang="en-US" sz="1000" dirty="0"/>
              <a:t>Contractor will obtain and keep in force Workers Compensation insurance including Employers Liability to the full statutory limits. </a:t>
            </a:r>
          </a:p>
          <a:p>
            <a:pPr marL="171450" lvl="0" indent="-171450">
              <a:buFont typeface="Arial"/>
              <a:buChar char="•"/>
            </a:pPr>
            <a:r>
              <a:rPr lang="en-US" sz="1000" dirty="0"/>
              <a:t>Contractor shall furnish to the Owner certificates of insurance evidencing that the aforesaid insurance coverage is in force. </a:t>
            </a:r>
          </a:p>
          <a:p>
            <a:r>
              <a:rPr lang="en-US" sz="1000" dirty="0"/>
              <a:t> </a:t>
            </a:r>
          </a:p>
          <a:p>
            <a:endParaRPr lang="en-US" sz="1000" dirty="0"/>
          </a:p>
          <a:p>
            <a:pPr>
              <a:lnSpc>
                <a:spcPct val="140000"/>
              </a:lnSpc>
            </a:pPr>
            <a:r>
              <a:rPr lang="en-US" sz="1000" dirty="0"/>
              <a:t>Project Address: ___________________________  </a:t>
            </a:r>
          </a:p>
          <a:p>
            <a:pPr>
              <a:lnSpc>
                <a:spcPct val="140000"/>
              </a:lnSpc>
            </a:pPr>
            <a:r>
              <a:rPr lang="en-US" sz="1000" dirty="0"/>
              <a:t>Contractor: _______________________________  </a:t>
            </a:r>
          </a:p>
          <a:p>
            <a:pPr>
              <a:lnSpc>
                <a:spcPct val="140000"/>
              </a:lnSpc>
            </a:pPr>
            <a:r>
              <a:rPr lang="en-US" sz="1000" dirty="0"/>
              <a:t>Authorized Signature: ________________________________________ Date __________________</a:t>
            </a:r>
          </a:p>
          <a:p>
            <a:pPr>
              <a:spcBef>
                <a:spcPts val="0"/>
              </a:spcBef>
            </a:pPr>
            <a:r>
              <a:rPr lang="en-US" sz="950" dirty="0"/>
              <a:t> </a:t>
            </a:r>
          </a:p>
          <a:p>
            <a:r>
              <a:rPr lang="en-US" sz="900" dirty="0"/>
              <a:t> </a:t>
            </a:r>
          </a:p>
          <a:p>
            <a:r>
              <a:rPr lang="en-US" sz="900" b="1" dirty="0"/>
              <a:t> </a:t>
            </a:r>
          </a:p>
          <a:p>
            <a:endParaRPr lang="en-US" sz="900" dirty="0"/>
          </a:p>
          <a:p>
            <a:r>
              <a:rPr lang="en-US" sz="900" b="1" dirty="0"/>
              <a:t> </a:t>
            </a:r>
            <a:endParaRPr lang="en-US" sz="900" dirty="0"/>
          </a:p>
          <a:p>
            <a:endParaRPr lang="en-US" sz="900" dirty="0"/>
          </a:p>
        </p:txBody>
      </p:sp>
      <p:sp>
        <p:nvSpPr>
          <p:cNvPr id="4" name="Slide Number Placeholder 3"/>
          <p:cNvSpPr>
            <a:spLocks noGrp="1"/>
          </p:cNvSpPr>
          <p:nvPr>
            <p:ph type="sldNum" sz="quarter" idx="12"/>
          </p:nvPr>
        </p:nvSpPr>
        <p:spPr/>
        <p:txBody>
          <a:bodyPr/>
          <a:lstStyle/>
          <a:p>
            <a:fld id="{A88EBE9D-EF06-9E49-9451-B427DBD8C0F9}" type="slidenum">
              <a:rPr lang="en-US" smtClean="0"/>
              <a:t>31</a:t>
            </a:fld>
            <a:endParaRPr lang="en-US"/>
          </a:p>
        </p:txBody>
      </p:sp>
      <p:pic>
        <p:nvPicPr>
          <p:cNvPr id="5" name="Picture 4">
            <a:extLst>
              <a:ext uri="{FF2B5EF4-FFF2-40B4-BE49-F238E27FC236}">
                <a16:creationId xmlns:a16="http://schemas.microsoft.com/office/drawing/2014/main" id="{E6890594-14C3-48B2-8F99-35E52CB3EEE2}"/>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974873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49835" cy="885673"/>
          </a:xfrm>
        </p:spPr>
        <p:txBody>
          <a:bodyPr>
            <a:noAutofit/>
          </a:bodyPr>
          <a:lstStyle/>
          <a:p>
            <a:pPr algn="r"/>
            <a:r>
              <a:rPr lang="en-US" sz="2800" dirty="0">
                <a:solidFill>
                  <a:schemeClr val="accent3">
                    <a:lumMod val="50000"/>
                  </a:schemeClr>
                </a:solidFill>
              </a:rPr>
              <a:t>How We Operate</a:t>
            </a:r>
          </a:p>
        </p:txBody>
      </p:sp>
      <p:sp>
        <p:nvSpPr>
          <p:cNvPr id="3" name="Content Placeholder 2"/>
          <p:cNvSpPr>
            <a:spLocks noGrp="1"/>
          </p:cNvSpPr>
          <p:nvPr>
            <p:ph idx="1"/>
          </p:nvPr>
        </p:nvSpPr>
        <p:spPr>
          <a:xfrm>
            <a:off x="461227" y="1462527"/>
            <a:ext cx="5838886" cy="6996842"/>
          </a:xfrm>
        </p:spPr>
        <p:txBody>
          <a:bodyPr>
            <a:noAutofit/>
          </a:bodyPr>
          <a:lstStyle/>
          <a:p>
            <a:pPr algn="ctr"/>
            <a:r>
              <a:rPr lang="en-US" sz="1200" b="1" dirty="0">
                <a:solidFill>
                  <a:srgbClr val="376092"/>
                </a:solidFill>
              </a:rPr>
              <a:t>FINAL AND UNCONDITIONAL WAIVER OF LIEN</a:t>
            </a:r>
            <a:endParaRPr lang="en-US" sz="1200" dirty="0">
              <a:solidFill>
                <a:srgbClr val="376092"/>
              </a:solidFill>
            </a:endParaRPr>
          </a:p>
          <a:p>
            <a:r>
              <a:rPr lang="en-US" sz="900" dirty="0"/>
              <a:t> </a:t>
            </a:r>
          </a:p>
          <a:p>
            <a:endParaRPr lang="en-US" sz="900" dirty="0"/>
          </a:p>
          <a:p>
            <a:pPr>
              <a:lnSpc>
                <a:spcPct val="110000"/>
              </a:lnSpc>
              <a:spcBef>
                <a:spcPts val="0"/>
              </a:spcBef>
            </a:pPr>
            <a:r>
              <a:rPr lang="en-US" sz="900" dirty="0">
                <a:solidFill>
                  <a:schemeClr val="accent3">
                    <a:lumMod val="50000"/>
                  </a:schemeClr>
                </a:solidFill>
              </a:rPr>
              <a:t>Buy Sell Rent Property Solutions</a:t>
            </a:r>
          </a:p>
          <a:p>
            <a:pPr>
              <a:lnSpc>
                <a:spcPct val="110000"/>
              </a:lnSpc>
              <a:spcBef>
                <a:spcPts val="0"/>
              </a:spcBef>
            </a:pPr>
            <a:r>
              <a:rPr lang="en-US" sz="900" dirty="0">
                <a:solidFill>
                  <a:schemeClr val="accent3">
                    <a:lumMod val="50000"/>
                  </a:schemeClr>
                </a:solidFill>
              </a:rPr>
              <a:t>5975 Shiloh Road Ste 107</a:t>
            </a:r>
          </a:p>
          <a:p>
            <a:pPr>
              <a:lnSpc>
                <a:spcPct val="110000"/>
              </a:lnSpc>
              <a:spcBef>
                <a:spcPts val="0"/>
              </a:spcBef>
            </a:pPr>
            <a:r>
              <a:rPr lang="en-US" sz="900" dirty="0">
                <a:solidFill>
                  <a:schemeClr val="accent3">
                    <a:lumMod val="50000"/>
                  </a:schemeClr>
                </a:solidFill>
              </a:rPr>
              <a:t>Alpharetta GA 30005</a:t>
            </a:r>
          </a:p>
          <a:p>
            <a:pPr>
              <a:spcBef>
                <a:spcPts val="0"/>
              </a:spcBef>
            </a:pPr>
            <a:r>
              <a:rPr lang="en-US" sz="900" dirty="0"/>
              <a:t> </a:t>
            </a:r>
          </a:p>
          <a:p>
            <a:pPr>
              <a:lnSpc>
                <a:spcPct val="120000"/>
              </a:lnSpc>
              <a:spcBef>
                <a:spcPts val="0"/>
              </a:spcBef>
            </a:pPr>
            <a:r>
              <a:rPr lang="en-US" sz="900" b="1" dirty="0"/>
              <a:t>PROJECT ADDRESS: </a:t>
            </a:r>
            <a:r>
              <a:rPr lang="en-US" sz="900" dirty="0"/>
              <a:t>____________________________________________________________</a:t>
            </a:r>
          </a:p>
          <a:p>
            <a:pPr>
              <a:lnSpc>
                <a:spcPct val="120000"/>
              </a:lnSpc>
              <a:spcBef>
                <a:spcPts val="0"/>
              </a:spcBef>
            </a:pPr>
            <a:r>
              <a:rPr lang="en-US" sz="900" b="1" dirty="0"/>
              <a:t>CONTRACTOR: </a:t>
            </a:r>
            <a:r>
              <a:rPr lang="en-US" sz="900" dirty="0"/>
              <a:t>________________________________________________________________</a:t>
            </a:r>
          </a:p>
          <a:p>
            <a:pPr>
              <a:spcBef>
                <a:spcPts val="0"/>
              </a:spcBef>
            </a:pPr>
            <a:r>
              <a:rPr lang="en-US" sz="950" dirty="0"/>
              <a:t> </a:t>
            </a:r>
          </a:p>
          <a:p>
            <a:pPr>
              <a:spcBef>
                <a:spcPts val="0"/>
              </a:spcBef>
            </a:pPr>
            <a:endParaRPr lang="en-US" sz="950" dirty="0"/>
          </a:p>
          <a:p>
            <a:pPr>
              <a:spcBef>
                <a:spcPts val="0"/>
              </a:spcBef>
            </a:pPr>
            <a:endParaRPr lang="en-US" sz="950" dirty="0"/>
          </a:p>
          <a:p>
            <a:r>
              <a:rPr lang="en-US" sz="1000" dirty="0"/>
              <a:t>KNOWN ALL PERSONS BY THESE PRESENT:</a:t>
            </a:r>
          </a:p>
          <a:p>
            <a:r>
              <a:rPr lang="en-US" sz="1000" dirty="0"/>
              <a:t> </a:t>
            </a:r>
          </a:p>
          <a:p>
            <a:r>
              <a:rPr lang="en-US" sz="1000" dirty="0"/>
              <a:t>On this ______  day of ______, 2013 the undersigned, has been paid in full by ______  for the services rendered at ______  doing business as ______</a:t>
            </a:r>
          </a:p>
          <a:p>
            <a:r>
              <a:rPr lang="en-US" sz="1000" dirty="0"/>
              <a:t> </a:t>
            </a:r>
          </a:p>
          <a:p>
            <a:r>
              <a:rPr lang="en-US" sz="1000" dirty="0"/>
              <a:t>NOW THEREFORE LET IT BE KNOWN, that the undersigned hereby certifies that, except as listed below, they have been paid in full for all labor, materials and equipment furnished, for all work, labor and services performed in connection with the aforementioned agreement. </a:t>
            </a:r>
          </a:p>
          <a:p>
            <a:r>
              <a:rPr lang="en-US" sz="1000" dirty="0"/>
              <a:t> </a:t>
            </a:r>
          </a:p>
          <a:p>
            <a:r>
              <a:rPr lang="en-US" sz="1000" dirty="0"/>
              <a:t>The undersigned does hereby waive and release any and all lien, or claim or right of lien on said above described building and premises on account of labor and materials, or both, furnished by the undersigned to, or on account of, the aforesaid agreement for said building or premises.   </a:t>
            </a:r>
            <a:r>
              <a:rPr lang="en-US" sz="1000" u="sng" dirty="0"/>
              <a:t>  </a:t>
            </a:r>
            <a:endParaRPr lang="en-US" sz="1000" dirty="0"/>
          </a:p>
          <a:p>
            <a:r>
              <a:rPr lang="en-US" sz="1000" dirty="0"/>
              <a:t> </a:t>
            </a:r>
          </a:p>
          <a:p>
            <a:r>
              <a:rPr lang="en-US" sz="1000" dirty="0"/>
              <a:t>All appropriate sales taxes to the state of ______  have been paid on materials, labor and installation. </a:t>
            </a:r>
          </a:p>
          <a:p>
            <a:r>
              <a:rPr lang="en-US" sz="1000" dirty="0"/>
              <a:t> </a:t>
            </a:r>
          </a:p>
          <a:p>
            <a:r>
              <a:rPr lang="en-US" sz="1000" dirty="0"/>
              <a:t>EXCEPTIONS: ______</a:t>
            </a:r>
          </a:p>
          <a:p>
            <a:r>
              <a:rPr lang="en-US" sz="1000" dirty="0"/>
              <a:t> </a:t>
            </a:r>
          </a:p>
          <a:p>
            <a:r>
              <a:rPr lang="en-US" sz="1000" dirty="0"/>
              <a:t> </a:t>
            </a:r>
          </a:p>
          <a:p>
            <a:pPr>
              <a:lnSpc>
                <a:spcPct val="120000"/>
              </a:lnSpc>
            </a:pPr>
            <a:r>
              <a:rPr lang="en-US" sz="1000" dirty="0"/>
              <a:t>CONTRACTOR: _________________________________  </a:t>
            </a:r>
          </a:p>
          <a:p>
            <a:pPr>
              <a:lnSpc>
                <a:spcPct val="120000"/>
              </a:lnSpc>
            </a:pPr>
            <a:r>
              <a:rPr lang="en-US" sz="1000" dirty="0"/>
              <a:t>ADDRESS: _____________________________________  </a:t>
            </a:r>
          </a:p>
          <a:p>
            <a:r>
              <a:rPr lang="en-US" sz="1000" dirty="0"/>
              <a:t> </a:t>
            </a:r>
          </a:p>
          <a:p>
            <a:r>
              <a:rPr lang="en-US" sz="1000" dirty="0"/>
              <a:t> </a:t>
            </a:r>
          </a:p>
          <a:p>
            <a:r>
              <a:rPr lang="en-US" sz="1000" dirty="0"/>
              <a:t>BY____________________________________________</a:t>
            </a:r>
          </a:p>
          <a:p>
            <a:r>
              <a:rPr lang="en-US" sz="1000" dirty="0"/>
              <a:t>		Signature of Contractor</a:t>
            </a:r>
          </a:p>
          <a:p>
            <a:r>
              <a:rPr lang="en-US" sz="1000" dirty="0"/>
              <a:t> </a:t>
            </a:r>
          </a:p>
          <a:p>
            <a:r>
              <a:rPr lang="en-US" sz="1000" dirty="0"/>
              <a:t> </a:t>
            </a:r>
          </a:p>
          <a:p>
            <a:r>
              <a:rPr lang="en-US" sz="1000" dirty="0"/>
              <a:t>Subscribed and sworn before me this ______  day of ______, 20______.</a:t>
            </a:r>
          </a:p>
          <a:p>
            <a:pPr>
              <a:spcBef>
                <a:spcPts val="0"/>
              </a:spcBef>
            </a:pPr>
            <a:r>
              <a:rPr lang="en-US" sz="950" dirty="0"/>
              <a:t> </a:t>
            </a:r>
          </a:p>
          <a:p>
            <a:r>
              <a:rPr lang="en-US" sz="900" dirty="0"/>
              <a:t> </a:t>
            </a:r>
          </a:p>
          <a:p>
            <a:r>
              <a:rPr lang="en-US" sz="900" b="1" dirty="0"/>
              <a:t> </a:t>
            </a:r>
          </a:p>
          <a:p>
            <a:endParaRPr lang="en-US" sz="900" dirty="0"/>
          </a:p>
          <a:p>
            <a:r>
              <a:rPr lang="en-US" sz="900" b="1" dirty="0"/>
              <a:t> </a:t>
            </a:r>
            <a:endParaRPr lang="en-US" sz="900" dirty="0"/>
          </a:p>
          <a:p>
            <a:endParaRPr lang="en-US" sz="900" dirty="0"/>
          </a:p>
        </p:txBody>
      </p:sp>
      <p:sp>
        <p:nvSpPr>
          <p:cNvPr id="4" name="Slide Number Placeholder 3"/>
          <p:cNvSpPr>
            <a:spLocks noGrp="1"/>
          </p:cNvSpPr>
          <p:nvPr>
            <p:ph type="sldNum" sz="quarter" idx="12"/>
          </p:nvPr>
        </p:nvSpPr>
        <p:spPr/>
        <p:txBody>
          <a:bodyPr/>
          <a:lstStyle/>
          <a:p>
            <a:fld id="{A88EBE9D-EF06-9E49-9451-B427DBD8C0F9}" type="slidenum">
              <a:rPr lang="en-US" smtClean="0"/>
              <a:t>32</a:t>
            </a:fld>
            <a:endParaRPr lang="en-US"/>
          </a:p>
        </p:txBody>
      </p:sp>
      <p:pic>
        <p:nvPicPr>
          <p:cNvPr id="5" name="Picture 4">
            <a:extLst>
              <a:ext uri="{FF2B5EF4-FFF2-40B4-BE49-F238E27FC236}">
                <a16:creationId xmlns:a16="http://schemas.microsoft.com/office/drawing/2014/main" id="{894EB4CB-7396-4701-AF87-3A997E568591}"/>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526724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6064822" cy="885673"/>
          </a:xfrm>
        </p:spPr>
        <p:txBody>
          <a:bodyPr>
            <a:noAutofit/>
          </a:bodyPr>
          <a:lstStyle/>
          <a:p>
            <a:pPr algn="r"/>
            <a:r>
              <a:rPr lang="en-US" sz="2800" dirty="0">
                <a:solidFill>
                  <a:schemeClr val="accent3">
                    <a:lumMod val="50000"/>
                  </a:schemeClr>
                </a:solidFill>
              </a:rPr>
              <a:t>How We Operate</a:t>
            </a:r>
          </a:p>
        </p:txBody>
      </p:sp>
      <p:pic>
        <p:nvPicPr>
          <p:cNvPr id="16385" name="Picture 1179" descr="Description: Description: Macintosh HD:Users:bizzwriter:Google Drive:Writing Projects:Contractor Credibility Packet - Peter:2. Research Resources:fw9.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46" y="1225006"/>
            <a:ext cx="5651500" cy="745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A88EBE9D-EF06-9E49-9451-B427DBD8C0F9}" type="slidenum">
              <a:rPr lang="en-US" smtClean="0"/>
              <a:t>33</a:t>
            </a:fld>
            <a:endParaRPr lang="en-US"/>
          </a:p>
        </p:txBody>
      </p:sp>
      <p:pic>
        <p:nvPicPr>
          <p:cNvPr id="5" name="Picture 4">
            <a:extLst>
              <a:ext uri="{FF2B5EF4-FFF2-40B4-BE49-F238E27FC236}">
                <a16:creationId xmlns:a16="http://schemas.microsoft.com/office/drawing/2014/main" id="{2812544C-0ABF-4760-905E-21003E5B7BB1}"/>
              </a:ext>
            </a:extLst>
          </p:cNvPr>
          <p:cNvPicPr>
            <a:picLocks noChangeAspect="1"/>
          </p:cNvPicPr>
          <p:nvPr/>
        </p:nvPicPr>
        <p:blipFill>
          <a:blip r:embed="rId3"/>
          <a:stretch>
            <a:fillRect/>
          </a:stretch>
        </p:blipFill>
        <p:spPr>
          <a:xfrm>
            <a:off x="418810" y="209029"/>
            <a:ext cx="1503775" cy="925400"/>
          </a:xfrm>
          <a:prstGeom prst="rect">
            <a:avLst/>
          </a:prstGeom>
        </p:spPr>
      </p:pic>
    </p:spTree>
    <p:extLst>
      <p:ext uri="{BB962C8B-B14F-4D97-AF65-F5344CB8AC3E}">
        <p14:creationId xmlns:p14="http://schemas.microsoft.com/office/powerpoint/2010/main" val="962779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2" cy="885673"/>
          </a:xfrm>
        </p:spPr>
        <p:txBody>
          <a:bodyPr/>
          <a:lstStyle/>
          <a:p>
            <a:pPr algn="r"/>
            <a:r>
              <a:rPr lang="en-US" dirty="0">
                <a:solidFill>
                  <a:schemeClr val="accent3">
                    <a:lumMod val="50000"/>
                  </a:schemeClr>
                </a:solidFill>
              </a:rPr>
              <a:t>Taking the Next Steps</a:t>
            </a:r>
          </a:p>
        </p:txBody>
      </p:sp>
      <p:sp>
        <p:nvSpPr>
          <p:cNvPr id="3" name="Content Placeholder 2"/>
          <p:cNvSpPr>
            <a:spLocks noGrp="1"/>
          </p:cNvSpPr>
          <p:nvPr>
            <p:ph idx="1"/>
          </p:nvPr>
        </p:nvSpPr>
        <p:spPr>
          <a:xfrm>
            <a:off x="456777" y="1385553"/>
            <a:ext cx="5860631" cy="4878886"/>
          </a:xfrm>
        </p:spPr>
        <p:txBody>
          <a:bodyPr>
            <a:noAutofit/>
          </a:bodyPr>
          <a:lstStyle/>
          <a:p>
            <a:pPr algn="just">
              <a:lnSpc>
                <a:spcPct val="110000"/>
              </a:lnSpc>
            </a:pPr>
            <a:r>
              <a:rPr lang="en-US" dirty="0"/>
              <a:t>If you're bidding on a renovation project, it is very important that we get a response back from you as soon as possible. We take our time parameters very seriously, and it's imperative we start out on the right path respecting everyone's time. We don't always take the "lowest" bid—our expectation is to find the </a:t>
            </a:r>
            <a:r>
              <a:rPr lang="en-US" i="1" dirty="0"/>
              <a:t>best</a:t>
            </a:r>
            <a:r>
              <a:rPr lang="en-US" dirty="0"/>
              <a:t> contractor, the one that delivers a winning combination of </a:t>
            </a:r>
            <a:r>
              <a:rPr lang="en-US" b="1" dirty="0"/>
              <a:t>price, quality, and service.</a:t>
            </a:r>
            <a:r>
              <a:rPr lang="en-US" dirty="0"/>
              <a:t>  All three of these components are of equal importance to the success of our partnership.</a:t>
            </a:r>
          </a:p>
          <a:p>
            <a:r>
              <a:rPr lang="en-US" dirty="0"/>
              <a:t> </a:t>
            </a:r>
          </a:p>
          <a:p>
            <a:r>
              <a:rPr lang="en-US" dirty="0"/>
              <a:t>We look forward to hearing from you soon.</a:t>
            </a:r>
          </a:p>
          <a:p>
            <a:pPr algn="just"/>
            <a:endParaRPr lang="en-US" sz="500" dirty="0"/>
          </a:p>
          <a:p>
            <a:pPr algn="ctr"/>
            <a:endParaRPr lang="en-US" sz="1200" b="1" dirty="0">
              <a:solidFill>
                <a:schemeClr val="accent1"/>
              </a:solidFill>
            </a:endParaRPr>
          </a:p>
          <a:p>
            <a:endParaRPr lang="en-US" dirty="0"/>
          </a:p>
          <a:p>
            <a:endParaRPr lang="en-US" dirty="0"/>
          </a:p>
          <a:p>
            <a:endParaRPr lang="en-US" dirty="0"/>
          </a:p>
          <a:p>
            <a:endParaRPr lang="en-US" sz="1300" dirty="0"/>
          </a:p>
        </p:txBody>
      </p:sp>
      <p:sp>
        <p:nvSpPr>
          <p:cNvPr id="5" name="Slide Number Placeholder 4"/>
          <p:cNvSpPr>
            <a:spLocks noGrp="1"/>
          </p:cNvSpPr>
          <p:nvPr>
            <p:ph type="sldNum" sz="quarter" idx="12"/>
          </p:nvPr>
        </p:nvSpPr>
        <p:spPr/>
        <p:txBody>
          <a:bodyPr/>
          <a:lstStyle/>
          <a:p>
            <a:fld id="{A88EBE9D-EF06-9E49-9451-B427DBD8C0F9}" type="slidenum">
              <a:rPr lang="en-US" smtClean="0"/>
              <a:t>34</a:t>
            </a:fld>
            <a:endParaRPr lang="en-US"/>
          </a:p>
        </p:txBody>
      </p:sp>
      <p:pic>
        <p:nvPicPr>
          <p:cNvPr id="6" name="Picture 5">
            <a:extLst>
              <a:ext uri="{FF2B5EF4-FFF2-40B4-BE49-F238E27FC236}">
                <a16:creationId xmlns:a16="http://schemas.microsoft.com/office/drawing/2014/main" id="{8394E071-D2C5-4DBD-A0EC-FCD043478BD3}"/>
              </a:ext>
            </a:extLst>
          </p:cNvPr>
          <p:cNvPicPr>
            <a:picLocks noChangeAspect="1"/>
          </p:cNvPicPr>
          <p:nvPr/>
        </p:nvPicPr>
        <p:blipFill>
          <a:blip r:embed="rId2"/>
          <a:stretch>
            <a:fillRect/>
          </a:stretch>
        </p:blipFill>
        <p:spPr>
          <a:xfrm>
            <a:off x="418810" y="209029"/>
            <a:ext cx="1503775" cy="925400"/>
          </a:xfrm>
          <a:prstGeom prst="rect">
            <a:avLst/>
          </a:prstGeom>
        </p:spPr>
      </p:pic>
      <p:pic>
        <p:nvPicPr>
          <p:cNvPr id="8" name="Picture 7">
            <a:extLst>
              <a:ext uri="{FF2B5EF4-FFF2-40B4-BE49-F238E27FC236}">
                <a16:creationId xmlns:a16="http://schemas.microsoft.com/office/drawing/2014/main" id="{19BE9041-8AC0-435D-9D51-01EE7BC131CE}"/>
              </a:ext>
            </a:extLst>
          </p:cNvPr>
          <p:cNvPicPr>
            <a:picLocks noChangeAspect="1"/>
          </p:cNvPicPr>
          <p:nvPr/>
        </p:nvPicPr>
        <p:blipFill>
          <a:blip r:embed="rId3"/>
          <a:stretch>
            <a:fillRect/>
          </a:stretch>
        </p:blipFill>
        <p:spPr>
          <a:xfrm>
            <a:off x="1135176" y="4106829"/>
            <a:ext cx="4690575" cy="3127050"/>
          </a:xfrm>
          <a:prstGeom prst="rect">
            <a:avLst/>
          </a:prstGeom>
        </p:spPr>
      </p:pic>
    </p:spTree>
    <p:extLst>
      <p:ext uri="{BB962C8B-B14F-4D97-AF65-F5344CB8AC3E}">
        <p14:creationId xmlns:p14="http://schemas.microsoft.com/office/powerpoint/2010/main" val="3903377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13" y="339333"/>
            <a:ext cx="5792640" cy="885673"/>
          </a:xfrm>
        </p:spPr>
        <p:txBody>
          <a:bodyPr/>
          <a:lstStyle/>
          <a:p>
            <a:pPr algn="r"/>
            <a:r>
              <a:rPr lang="en-US" dirty="0">
                <a:solidFill>
                  <a:schemeClr val="accent3">
                    <a:lumMod val="50000"/>
                  </a:schemeClr>
                </a:solidFill>
              </a:rPr>
              <a:t>Past Projects</a:t>
            </a:r>
          </a:p>
        </p:txBody>
      </p:sp>
      <p:sp>
        <p:nvSpPr>
          <p:cNvPr id="4" name="Content Placeholder 2"/>
          <p:cNvSpPr>
            <a:spLocks noGrp="1"/>
          </p:cNvSpPr>
          <p:nvPr>
            <p:ph idx="1"/>
          </p:nvPr>
        </p:nvSpPr>
        <p:spPr>
          <a:xfrm>
            <a:off x="461227" y="1350470"/>
            <a:ext cx="5777241" cy="1226433"/>
          </a:xfrm>
        </p:spPr>
        <p:txBody>
          <a:bodyPr>
            <a:noAutofit/>
          </a:bodyPr>
          <a:lstStyle/>
          <a:p>
            <a:pPr algn="just">
              <a:lnSpc>
                <a:spcPct val="110000"/>
              </a:lnSpc>
              <a:spcBef>
                <a:spcPts val="0"/>
              </a:spcBef>
            </a:pPr>
            <a:r>
              <a:rPr lang="en-US" dirty="0">
                <a:latin typeface="Corbel"/>
                <a:ea typeface="Cambria"/>
                <a:cs typeface="Times New Roman"/>
              </a:rPr>
              <a:t>A real estate renovation company earns its reputation based on the past projects completed. Every project plays an important part in setting and maintaining the high standards we want associated with our properties. We set high standards for our contractors, enabling us to consistently deliver the best housing products possible to our customers at a fair price. In the pages that follow, you will see a few of our past projects to get a better understanding of our quality expectations. Our goal is to create a product we can replicate over and over again.</a:t>
            </a:r>
          </a:p>
          <a:p>
            <a:endParaRPr lang="en-US" b="1" dirty="0"/>
          </a:p>
          <a:p>
            <a:endParaRPr lang="en-US" dirty="0"/>
          </a:p>
          <a:p>
            <a:r>
              <a:rPr lang="en-US" b="1" dirty="0"/>
              <a:t> </a:t>
            </a:r>
            <a:endParaRPr lang="en-US" dirty="0"/>
          </a:p>
          <a:p>
            <a:endParaRPr lang="en-US" dirty="0"/>
          </a:p>
        </p:txBody>
      </p:sp>
      <p:sp>
        <p:nvSpPr>
          <p:cNvPr id="8" name="Content Placeholder 2"/>
          <p:cNvSpPr txBox="1">
            <a:spLocks/>
          </p:cNvSpPr>
          <p:nvPr/>
        </p:nvSpPr>
        <p:spPr>
          <a:xfrm>
            <a:off x="461226" y="2663211"/>
            <a:ext cx="5922585" cy="596958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1200"/>
              </a:spcAft>
            </a:pPr>
            <a:r>
              <a:rPr lang="en-US" sz="1300" b="1" cap="all" dirty="0">
                <a:solidFill>
                  <a:schemeClr val="accent3">
                    <a:lumMod val="50000"/>
                  </a:schemeClr>
                </a:solidFill>
              </a:rPr>
              <a:t>EXAMPLE 1:</a:t>
            </a:r>
            <a:r>
              <a:rPr lang="en-US" sz="1300" b="1" cap="all" dirty="0">
                <a:solidFill>
                  <a:schemeClr val="accent1">
                    <a:lumMod val="75000"/>
                  </a:schemeClr>
                </a:solidFill>
              </a:rPr>
              <a:t>  </a:t>
            </a:r>
            <a:r>
              <a:rPr lang="en-US" sz="1300" b="1" cap="all" dirty="0">
                <a:solidFill>
                  <a:srgbClr val="FF0000"/>
                </a:solidFill>
              </a:rPr>
              <a:t>(INSERT PROPERTY ADDRESS HERE)</a:t>
            </a:r>
          </a:p>
          <a:p>
            <a:endParaRPr lang="en-US" sz="500" b="1" dirty="0">
              <a:solidFill>
                <a:srgbClr val="376092"/>
              </a:solidFill>
            </a:endParaRPr>
          </a:p>
          <a:p>
            <a:pPr algn="ctr"/>
            <a:r>
              <a:rPr lang="en-US" sz="1300" b="1" dirty="0">
                <a:solidFill>
                  <a:srgbClr val="376092"/>
                </a:solidFill>
              </a:rPr>
              <a:t>BEFORE					AFTER</a:t>
            </a: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9" name="TextBox 8"/>
          <p:cNvSpPr txBox="1"/>
          <p:nvPr/>
        </p:nvSpPr>
        <p:spPr>
          <a:xfrm>
            <a:off x="885068" y="3575124"/>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0" name="TextBox 9"/>
          <p:cNvSpPr txBox="1"/>
          <p:nvPr/>
        </p:nvSpPr>
        <p:spPr>
          <a:xfrm>
            <a:off x="3599467" y="3569484"/>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1" name="TextBox 10"/>
          <p:cNvSpPr txBox="1"/>
          <p:nvPr/>
        </p:nvSpPr>
        <p:spPr>
          <a:xfrm>
            <a:off x="885068" y="688189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2" name="TextBox 11"/>
          <p:cNvSpPr txBox="1"/>
          <p:nvPr/>
        </p:nvSpPr>
        <p:spPr>
          <a:xfrm>
            <a:off x="3599467" y="687625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3" name="TextBox 12"/>
          <p:cNvSpPr txBox="1"/>
          <p:nvPr/>
        </p:nvSpPr>
        <p:spPr>
          <a:xfrm>
            <a:off x="885068" y="5222086"/>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4" name="TextBox 13"/>
          <p:cNvSpPr txBox="1"/>
          <p:nvPr/>
        </p:nvSpPr>
        <p:spPr>
          <a:xfrm>
            <a:off x="3599467" y="5216446"/>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3" name="Slide Number Placeholder 2"/>
          <p:cNvSpPr>
            <a:spLocks noGrp="1"/>
          </p:cNvSpPr>
          <p:nvPr>
            <p:ph type="sldNum" sz="quarter" idx="12"/>
          </p:nvPr>
        </p:nvSpPr>
        <p:spPr/>
        <p:txBody>
          <a:bodyPr/>
          <a:lstStyle/>
          <a:p>
            <a:fld id="{A88EBE9D-EF06-9E49-9451-B427DBD8C0F9}" type="slidenum">
              <a:rPr lang="en-US" smtClean="0"/>
              <a:t>35</a:t>
            </a:fld>
            <a:endParaRPr lang="en-US"/>
          </a:p>
        </p:txBody>
      </p:sp>
      <p:pic>
        <p:nvPicPr>
          <p:cNvPr id="15" name="Picture 14">
            <a:extLst>
              <a:ext uri="{FF2B5EF4-FFF2-40B4-BE49-F238E27FC236}">
                <a16:creationId xmlns:a16="http://schemas.microsoft.com/office/drawing/2014/main" id="{22188CDB-4FE0-4B46-BF8D-342A92B42404}"/>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822793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1" cy="885673"/>
          </a:xfrm>
        </p:spPr>
        <p:txBody>
          <a:bodyPr/>
          <a:lstStyle/>
          <a:p>
            <a:pPr algn="r"/>
            <a:r>
              <a:rPr lang="en-US" dirty="0">
                <a:solidFill>
                  <a:schemeClr val="accent3">
                    <a:lumMod val="50000"/>
                  </a:schemeClr>
                </a:solidFill>
              </a:rPr>
              <a:t>Past Projects</a:t>
            </a:r>
          </a:p>
        </p:txBody>
      </p:sp>
      <p:sp>
        <p:nvSpPr>
          <p:cNvPr id="8" name="Content Placeholder 2"/>
          <p:cNvSpPr txBox="1">
            <a:spLocks/>
          </p:cNvSpPr>
          <p:nvPr/>
        </p:nvSpPr>
        <p:spPr>
          <a:xfrm>
            <a:off x="461226" y="1393254"/>
            <a:ext cx="5922585" cy="723954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1200"/>
              </a:spcAft>
            </a:pPr>
            <a:r>
              <a:rPr lang="en-US" sz="1300" b="1" cap="all" dirty="0">
                <a:solidFill>
                  <a:schemeClr val="accent3">
                    <a:lumMod val="50000"/>
                  </a:schemeClr>
                </a:solidFill>
              </a:rPr>
              <a:t>EXAMPLE 2:</a:t>
            </a:r>
            <a:r>
              <a:rPr lang="en-US" sz="1300" b="1" cap="all" dirty="0">
                <a:solidFill>
                  <a:schemeClr val="accent1">
                    <a:lumMod val="75000"/>
                  </a:schemeClr>
                </a:solidFill>
              </a:rPr>
              <a:t>  </a:t>
            </a:r>
            <a:r>
              <a:rPr lang="en-US" sz="1300" b="1" cap="all" dirty="0">
                <a:solidFill>
                  <a:srgbClr val="FF0000"/>
                </a:solidFill>
              </a:rPr>
              <a:t>(INSERT PROPERTY ADDRESS HERE)</a:t>
            </a:r>
          </a:p>
          <a:p>
            <a:endParaRPr lang="en-US" sz="500" b="1" dirty="0">
              <a:solidFill>
                <a:srgbClr val="376092"/>
              </a:solidFill>
            </a:endParaRPr>
          </a:p>
          <a:p>
            <a:pPr algn="ctr"/>
            <a:r>
              <a:rPr lang="en-US" sz="1300" b="1" dirty="0">
                <a:solidFill>
                  <a:srgbClr val="376092"/>
                </a:solidFill>
              </a:rPr>
              <a:t>BEFORE					AFTER</a:t>
            </a: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9" name="TextBox 8"/>
          <p:cNvSpPr txBox="1"/>
          <p:nvPr/>
        </p:nvSpPr>
        <p:spPr>
          <a:xfrm>
            <a:off x="885068" y="2502441"/>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0" name="TextBox 9"/>
          <p:cNvSpPr txBox="1"/>
          <p:nvPr/>
        </p:nvSpPr>
        <p:spPr>
          <a:xfrm>
            <a:off x="3599467" y="2496801"/>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1" name="TextBox 10"/>
          <p:cNvSpPr txBox="1"/>
          <p:nvPr/>
        </p:nvSpPr>
        <p:spPr>
          <a:xfrm>
            <a:off x="885068" y="6277742"/>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2" name="TextBox 11"/>
          <p:cNvSpPr txBox="1"/>
          <p:nvPr/>
        </p:nvSpPr>
        <p:spPr>
          <a:xfrm>
            <a:off x="3599467" y="6272102"/>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3" name="TextBox 12"/>
          <p:cNvSpPr txBox="1"/>
          <p:nvPr/>
        </p:nvSpPr>
        <p:spPr>
          <a:xfrm>
            <a:off x="885068" y="438366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4" name="TextBox 13"/>
          <p:cNvSpPr txBox="1"/>
          <p:nvPr/>
        </p:nvSpPr>
        <p:spPr>
          <a:xfrm>
            <a:off x="3599467" y="437802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3" name="Slide Number Placeholder 2"/>
          <p:cNvSpPr>
            <a:spLocks noGrp="1"/>
          </p:cNvSpPr>
          <p:nvPr>
            <p:ph type="sldNum" sz="quarter" idx="12"/>
          </p:nvPr>
        </p:nvSpPr>
        <p:spPr/>
        <p:txBody>
          <a:bodyPr/>
          <a:lstStyle/>
          <a:p>
            <a:fld id="{A88EBE9D-EF06-9E49-9451-B427DBD8C0F9}" type="slidenum">
              <a:rPr lang="en-US" smtClean="0"/>
              <a:t>36</a:t>
            </a:fld>
            <a:endParaRPr lang="en-US"/>
          </a:p>
        </p:txBody>
      </p:sp>
      <p:pic>
        <p:nvPicPr>
          <p:cNvPr id="15" name="Picture 14">
            <a:extLst>
              <a:ext uri="{FF2B5EF4-FFF2-40B4-BE49-F238E27FC236}">
                <a16:creationId xmlns:a16="http://schemas.microsoft.com/office/drawing/2014/main" id="{0C1A14C3-E764-44CE-BD88-171C850348AF}"/>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693499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5826909" cy="885673"/>
          </a:xfrm>
        </p:spPr>
        <p:txBody>
          <a:bodyPr/>
          <a:lstStyle/>
          <a:p>
            <a:pPr algn="r"/>
            <a:r>
              <a:rPr lang="en-US" dirty="0">
                <a:solidFill>
                  <a:schemeClr val="accent3">
                    <a:lumMod val="50000"/>
                  </a:schemeClr>
                </a:solidFill>
              </a:rPr>
              <a:t>Past Projects</a:t>
            </a:r>
          </a:p>
        </p:txBody>
      </p:sp>
      <p:sp>
        <p:nvSpPr>
          <p:cNvPr id="8" name="Content Placeholder 2"/>
          <p:cNvSpPr txBox="1">
            <a:spLocks/>
          </p:cNvSpPr>
          <p:nvPr/>
        </p:nvSpPr>
        <p:spPr>
          <a:xfrm>
            <a:off x="461226" y="1393254"/>
            <a:ext cx="5922585" cy="723954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1200"/>
              </a:spcAft>
            </a:pPr>
            <a:r>
              <a:rPr lang="en-US" sz="1300" b="1" cap="all" dirty="0">
                <a:solidFill>
                  <a:schemeClr val="accent3">
                    <a:lumMod val="50000"/>
                  </a:schemeClr>
                </a:solidFill>
              </a:rPr>
              <a:t>EXAMPLE 3:</a:t>
            </a:r>
            <a:r>
              <a:rPr lang="en-US" sz="1300" b="1" cap="all" dirty="0">
                <a:solidFill>
                  <a:schemeClr val="accent1">
                    <a:lumMod val="75000"/>
                  </a:schemeClr>
                </a:solidFill>
              </a:rPr>
              <a:t>  </a:t>
            </a:r>
            <a:r>
              <a:rPr lang="en-US" sz="1300" b="1" cap="all" dirty="0">
                <a:solidFill>
                  <a:srgbClr val="FF0000"/>
                </a:solidFill>
              </a:rPr>
              <a:t>(INSERT PROPERTY ADDRESS HERE)</a:t>
            </a:r>
          </a:p>
          <a:p>
            <a:endParaRPr lang="en-US" sz="500" b="1" dirty="0">
              <a:solidFill>
                <a:srgbClr val="376092"/>
              </a:solidFill>
            </a:endParaRPr>
          </a:p>
          <a:p>
            <a:pPr algn="ctr"/>
            <a:r>
              <a:rPr lang="en-US" sz="1300" b="1" dirty="0">
                <a:solidFill>
                  <a:srgbClr val="376092"/>
                </a:solidFill>
              </a:rPr>
              <a:t>BEFORE					AFTER</a:t>
            </a: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9" name="TextBox 8"/>
          <p:cNvSpPr txBox="1"/>
          <p:nvPr/>
        </p:nvSpPr>
        <p:spPr>
          <a:xfrm>
            <a:off x="885068" y="2502441"/>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0" name="TextBox 9"/>
          <p:cNvSpPr txBox="1"/>
          <p:nvPr/>
        </p:nvSpPr>
        <p:spPr>
          <a:xfrm>
            <a:off x="3599467" y="2496801"/>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1" name="TextBox 10"/>
          <p:cNvSpPr txBox="1"/>
          <p:nvPr/>
        </p:nvSpPr>
        <p:spPr>
          <a:xfrm>
            <a:off x="885068" y="6277742"/>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2" name="TextBox 11"/>
          <p:cNvSpPr txBox="1"/>
          <p:nvPr/>
        </p:nvSpPr>
        <p:spPr>
          <a:xfrm>
            <a:off x="3599467" y="6272102"/>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3" name="TextBox 12"/>
          <p:cNvSpPr txBox="1"/>
          <p:nvPr/>
        </p:nvSpPr>
        <p:spPr>
          <a:xfrm>
            <a:off x="885068" y="438366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4" name="TextBox 13"/>
          <p:cNvSpPr txBox="1"/>
          <p:nvPr/>
        </p:nvSpPr>
        <p:spPr>
          <a:xfrm>
            <a:off x="3599467" y="437802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3" name="Slide Number Placeholder 2"/>
          <p:cNvSpPr>
            <a:spLocks noGrp="1"/>
          </p:cNvSpPr>
          <p:nvPr>
            <p:ph type="sldNum" sz="quarter" idx="12"/>
          </p:nvPr>
        </p:nvSpPr>
        <p:spPr/>
        <p:txBody>
          <a:bodyPr/>
          <a:lstStyle/>
          <a:p>
            <a:fld id="{A88EBE9D-EF06-9E49-9451-B427DBD8C0F9}" type="slidenum">
              <a:rPr lang="en-US" smtClean="0"/>
              <a:t>37</a:t>
            </a:fld>
            <a:endParaRPr lang="en-US"/>
          </a:p>
        </p:txBody>
      </p:sp>
      <p:pic>
        <p:nvPicPr>
          <p:cNvPr id="15" name="Picture 14">
            <a:extLst>
              <a:ext uri="{FF2B5EF4-FFF2-40B4-BE49-F238E27FC236}">
                <a16:creationId xmlns:a16="http://schemas.microsoft.com/office/drawing/2014/main" id="{D5829081-36F7-47A1-B09E-067DCEF799A2}"/>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703982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lstStyle/>
          <a:p>
            <a:pPr algn="r"/>
            <a:r>
              <a:rPr lang="en-US" dirty="0">
                <a:solidFill>
                  <a:schemeClr val="accent3">
                    <a:lumMod val="50000"/>
                  </a:schemeClr>
                </a:solidFill>
              </a:rPr>
              <a:t>Contractor Success Stories</a:t>
            </a:r>
          </a:p>
        </p:txBody>
      </p:sp>
      <p:sp>
        <p:nvSpPr>
          <p:cNvPr id="3" name="Content Placeholder 2"/>
          <p:cNvSpPr>
            <a:spLocks noGrp="1"/>
          </p:cNvSpPr>
          <p:nvPr>
            <p:ph idx="1"/>
          </p:nvPr>
        </p:nvSpPr>
        <p:spPr>
          <a:xfrm>
            <a:off x="439329" y="1432232"/>
            <a:ext cx="5845232" cy="6377493"/>
          </a:xfrm>
        </p:spPr>
        <p:txBody>
          <a:bodyPr>
            <a:noAutofit/>
          </a:bodyPr>
          <a:lstStyle/>
          <a:p>
            <a:pPr>
              <a:lnSpc>
                <a:spcPct val="110000"/>
              </a:lnSpc>
            </a:pPr>
            <a:r>
              <a:rPr lang="en-US" dirty="0"/>
              <a:t>We have developed a variety of rewarding, long-­‐term relationships with some of the best contractors in the area. Just as we want to succeed in our business ventures, we know that it is in our interest for the contractors we work with to succeed in theirs. We always look for win-­‐win situations where everyone achieves their financial and business growth goals. </a:t>
            </a:r>
          </a:p>
          <a:p>
            <a:endParaRPr lang="en-US" dirty="0"/>
          </a:p>
          <a:p>
            <a:r>
              <a:rPr lang="en-US" dirty="0"/>
              <a:t>Here are just a few testimonials from some of our contractors. </a:t>
            </a:r>
          </a:p>
          <a:p>
            <a:pPr algn="ctr"/>
            <a:endParaRPr lang="en-US" sz="1400" b="1" dirty="0">
              <a:solidFill>
                <a:srgbClr val="FF0000"/>
              </a:solidFill>
            </a:endParaRPr>
          </a:p>
          <a:p>
            <a:pPr algn="ctr"/>
            <a:endParaRPr lang="en-US" sz="1400" b="1" dirty="0">
              <a:solidFill>
                <a:srgbClr val="FF0000"/>
              </a:solidFill>
            </a:endParaRPr>
          </a:p>
          <a:p>
            <a:pPr algn="ctr"/>
            <a:endParaRPr lang="en-US" sz="1400" b="1" dirty="0">
              <a:solidFill>
                <a:srgbClr val="FF0000"/>
              </a:solidFill>
            </a:endParaRPr>
          </a:p>
          <a:p>
            <a:pPr algn="ctr"/>
            <a:r>
              <a:rPr lang="en-US" sz="1400" b="1" dirty="0">
                <a:solidFill>
                  <a:srgbClr val="FF0000"/>
                </a:solidFill>
              </a:rPr>
              <a:t>INSERT CONTRACTOR TESTIMONIALS </a:t>
            </a:r>
          </a:p>
          <a:p>
            <a:pPr algn="ctr"/>
            <a:r>
              <a:rPr lang="en-US" sz="1400" b="1" dirty="0">
                <a:solidFill>
                  <a:srgbClr val="FF0000"/>
                </a:solidFill>
              </a:rPr>
              <a:t>HERE</a:t>
            </a:r>
          </a:p>
          <a:p>
            <a:pPr algn="ctr"/>
            <a:endParaRPr lang="en-US" sz="1400" b="1" dirty="0">
              <a:solidFill>
                <a:srgbClr val="FF0000"/>
              </a:solidFill>
            </a:endParaRPr>
          </a:p>
          <a:p>
            <a:pPr algn="ctr"/>
            <a:endParaRPr lang="en-US" sz="1400" b="1" dirty="0">
              <a:solidFill>
                <a:srgbClr val="FF0000"/>
              </a:solidFill>
            </a:endParaRPr>
          </a:p>
          <a:p>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fld id="{A88EBE9D-EF06-9E49-9451-B427DBD8C0F9}" type="slidenum">
              <a:rPr lang="en-US" smtClean="0"/>
              <a:t>38</a:t>
            </a:fld>
            <a:endParaRPr lang="en-US"/>
          </a:p>
        </p:txBody>
      </p:sp>
      <p:pic>
        <p:nvPicPr>
          <p:cNvPr id="5" name="Picture 4">
            <a:extLst>
              <a:ext uri="{FF2B5EF4-FFF2-40B4-BE49-F238E27FC236}">
                <a16:creationId xmlns:a16="http://schemas.microsoft.com/office/drawing/2014/main" id="{08C06671-A552-4172-8A9F-45F740AEC5A1}"/>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307275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normAutofit/>
          </a:bodyPr>
          <a:lstStyle/>
          <a:p>
            <a:pPr algn="r"/>
            <a:r>
              <a:rPr lang="en-US" dirty="0">
                <a:solidFill>
                  <a:schemeClr val="accent3">
                    <a:lumMod val="50000"/>
                  </a:schemeClr>
                </a:solidFill>
              </a:rPr>
              <a:t>Our Story</a:t>
            </a:r>
          </a:p>
        </p:txBody>
      </p:sp>
      <p:sp>
        <p:nvSpPr>
          <p:cNvPr id="3" name="Content Placeholder 2"/>
          <p:cNvSpPr>
            <a:spLocks noGrp="1"/>
          </p:cNvSpPr>
          <p:nvPr>
            <p:ph idx="1"/>
          </p:nvPr>
        </p:nvSpPr>
        <p:spPr>
          <a:xfrm>
            <a:off x="2080693" y="2703584"/>
            <a:ext cx="4267358" cy="5797256"/>
          </a:xfrm>
        </p:spPr>
        <p:txBody>
          <a:bodyPr>
            <a:noAutofit/>
          </a:bodyPr>
          <a:lstStyle/>
          <a:p>
            <a:pPr algn="just">
              <a:lnSpc>
                <a:spcPct val="110000"/>
              </a:lnSpc>
              <a:spcBef>
                <a:spcPts val="0"/>
              </a:spcBef>
            </a:pPr>
            <a:r>
              <a:rPr lang="en-US" dirty="0"/>
              <a:t>Robert Winenger founded the company in 2019 and is passionate about creating change that is positive and beautiful. He enjoys solving challenges with your house or your neighbor's house by having a healthy outlook on every project.  Robert enjoys conquering challenges and genuinely connecting with others, inspiring the next generation to be innovative, and promoting great products through online marketing.  Robert is a business-savvy management professional with working experience in diverse, fast-paced environments. A strategic risk taker and process improvement champion for developing programs to scale that are effective and robust. A reputation for being demanding and patient while orchestrating change through influence and collaboration.  Robert’s true passion lies with his son Tyler, whom he spends much time coaching his four sports and watching him mature as a kind, generous, smart and loving young man.  </a:t>
            </a:r>
          </a:p>
          <a:p>
            <a:pPr algn="just">
              <a:lnSpc>
                <a:spcPct val="110000"/>
              </a:lnSpc>
              <a:spcBef>
                <a:spcPts val="0"/>
              </a:spcBef>
            </a:pPr>
            <a:endParaRPr lang="en-US" dirty="0"/>
          </a:p>
          <a:p>
            <a:pPr algn="just">
              <a:lnSpc>
                <a:spcPct val="110000"/>
              </a:lnSpc>
              <a:spcBef>
                <a:spcPts val="0"/>
              </a:spcBef>
            </a:pPr>
            <a:r>
              <a:rPr lang="en-US" dirty="0" err="1"/>
              <a:t>Brittania</a:t>
            </a:r>
            <a:r>
              <a:rPr lang="en-US" dirty="0"/>
              <a:t> is a savvy, motivated, results-oriented professional with 20 years of experience and consulting with real estate professionals all around Atlanta to provide unparalleled, seamless contract management and administrative solutions. As a graduate of Spelman College and having majored in English, she truly enjoys creativity in all things real estate and has a passion for helping her clients grow their real estate business. Learn more to produce more and be open to possibility are her mantras!  Her positive energy and spirit enable her to work with many different people and personalities. Her clients affectionately call her “The Real Estate Therapist” because of her ability to calm challenging situations. As a mom of sons 16 and 5 years old, she believes in working hard and sacrificing while maintaining a good career-life balance. Every day is another opportunity to get it right and she uses every chance to be better than the previous day.</a:t>
            </a:r>
          </a:p>
          <a:p>
            <a:pPr algn="just">
              <a:lnSpc>
                <a:spcPct val="110000"/>
              </a:lnSpc>
              <a:spcBef>
                <a:spcPts val="0"/>
              </a:spcBef>
            </a:pPr>
            <a:endParaRPr lang="en-US" dirty="0"/>
          </a:p>
          <a:p>
            <a:pPr algn="just">
              <a:lnSpc>
                <a:spcPct val="110000"/>
              </a:lnSpc>
              <a:spcBef>
                <a:spcPts val="0"/>
              </a:spcBef>
            </a:pPr>
            <a:endParaRPr lang="en-US" dirty="0"/>
          </a:p>
          <a:p>
            <a:pPr algn="just">
              <a:lnSpc>
                <a:spcPct val="110000"/>
              </a:lnSpc>
              <a:spcBef>
                <a:spcPts val="0"/>
              </a:spcBef>
            </a:pPr>
            <a:endParaRPr lang="en-US" dirty="0"/>
          </a:p>
          <a:p>
            <a:pPr algn="just">
              <a:lnSpc>
                <a:spcPct val="110000"/>
              </a:lnSpc>
              <a:spcBef>
                <a:spcPts val="0"/>
              </a:spcBef>
            </a:pPr>
            <a:endParaRPr lang="en-US" dirty="0"/>
          </a:p>
          <a:p>
            <a:pPr algn="just">
              <a:spcBef>
                <a:spcPts val="0"/>
              </a:spcBef>
            </a:pPr>
            <a:endParaRPr lang="en-US" dirty="0"/>
          </a:p>
          <a:p>
            <a:endParaRPr lang="en-US" dirty="0"/>
          </a:p>
        </p:txBody>
      </p:sp>
      <p:sp>
        <p:nvSpPr>
          <p:cNvPr id="5" name="TextBox 4"/>
          <p:cNvSpPr txBox="1"/>
          <p:nvPr/>
        </p:nvSpPr>
        <p:spPr>
          <a:xfrm>
            <a:off x="452553" y="4307420"/>
            <a:ext cx="1590950" cy="646331"/>
          </a:xfrm>
          <a:prstGeom prst="rect">
            <a:avLst/>
          </a:prstGeom>
          <a:noFill/>
        </p:spPr>
        <p:txBody>
          <a:bodyPr wrap="square" rtlCol="0">
            <a:spAutoFit/>
          </a:bodyPr>
          <a:lstStyle/>
          <a:p>
            <a:pPr indent="-228600"/>
            <a:r>
              <a:rPr lang="en-US" sz="1400" b="1" i="1" dirty="0">
                <a:solidFill>
                  <a:schemeClr val="accent3">
                    <a:lumMod val="50000"/>
                  </a:schemeClr>
                </a:solidFill>
              </a:rPr>
              <a:t>Robert Winenger </a:t>
            </a:r>
          </a:p>
          <a:p>
            <a:pPr indent="-228600"/>
            <a:r>
              <a:rPr lang="en-US" sz="1100" b="1" i="1" dirty="0">
                <a:solidFill>
                  <a:schemeClr val="accent3">
                    <a:lumMod val="50000"/>
                  </a:schemeClr>
                </a:solidFill>
              </a:rPr>
              <a:t>Founder &amp; </a:t>
            </a:r>
          </a:p>
          <a:p>
            <a:pPr indent="-228600"/>
            <a:r>
              <a:rPr lang="en-US" sz="1100" b="1" i="1" dirty="0">
                <a:solidFill>
                  <a:schemeClr val="accent3">
                    <a:lumMod val="50000"/>
                  </a:schemeClr>
                </a:solidFill>
              </a:rPr>
              <a:t>Chief Entrepreneur</a:t>
            </a:r>
            <a:endParaRPr lang="en-US" sz="1100" dirty="0">
              <a:solidFill>
                <a:schemeClr val="accent3">
                  <a:lumMod val="50000"/>
                </a:schemeClr>
              </a:solidFill>
            </a:endParaRPr>
          </a:p>
        </p:txBody>
      </p:sp>
      <p:sp>
        <p:nvSpPr>
          <p:cNvPr id="6" name="Slide Number Placeholder 5"/>
          <p:cNvSpPr>
            <a:spLocks noGrp="1"/>
          </p:cNvSpPr>
          <p:nvPr>
            <p:ph type="sldNum" sz="quarter" idx="12"/>
          </p:nvPr>
        </p:nvSpPr>
        <p:spPr/>
        <p:txBody>
          <a:bodyPr/>
          <a:lstStyle/>
          <a:p>
            <a:fld id="{A88EBE9D-EF06-9E49-9451-B427DBD8C0F9}" type="slidenum">
              <a:rPr lang="en-US" smtClean="0"/>
              <a:t>4</a:t>
            </a:fld>
            <a:endParaRPr lang="en-US"/>
          </a:p>
        </p:txBody>
      </p:sp>
      <p:pic>
        <p:nvPicPr>
          <p:cNvPr id="10" name="Picture 9">
            <a:extLst>
              <a:ext uri="{FF2B5EF4-FFF2-40B4-BE49-F238E27FC236}">
                <a16:creationId xmlns:a16="http://schemas.microsoft.com/office/drawing/2014/main" id="{4F8B8665-939C-47E7-A30F-D19803DF60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949" y="2819761"/>
            <a:ext cx="1476158" cy="1476158"/>
          </a:xfrm>
          <a:prstGeom prst="rect">
            <a:avLst/>
          </a:prstGeom>
        </p:spPr>
      </p:pic>
      <p:pic>
        <p:nvPicPr>
          <p:cNvPr id="7" name="Picture 6">
            <a:extLst>
              <a:ext uri="{FF2B5EF4-FFF2-40B4-BE49-F238E27FC236}">
                <a16:creationId xmlns:a16="http://schemas.microsoft.com/office/drawing/2014/main" id="{D1900620-2A49-42C5-B5A9-3BBFC683F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pic>
        <p:nvPicPr>
          <p:cNvPr id="11" name="Picture 10">
            <a:extLst>
              <a:ext uri="{FF2B5EF4-FFF2-40B4-BE49-F238E27FC236}">
                <a16:creationId xmlns:a16="http://schemas.microsoft.com/office/drawing/2014/main" id="{C683902F-8999-4808-87D8-DF5F310FE3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148" y="5573339"/>
            <a:ext cx="1476158" cy="1687769"/>
          </a:xfrm>
          <a:prstGeom prst="rect">
            <a:avLst/>
          </a:prstGeom>
        </p:spPr>
      </p:pic>
      <p:sp>
        <p:nvSpPr>
          <p:cNvPr id="13" name="TextBox 12">
            <a:extLst>
              <a:ext uri="{FF2B5EF4-FFF2-40B4-BE49-F238E27FC236}">
                <a16:creationId xmlns:a16="http://schemas.microsoft.com/office/drawing/2014/main" id="{D0261CC1-ECA1-4ADC-8935-5D19F561D211}"/>
              </a:ext>
            </a:extLst>
          </p:cNvPr>
          <p:cNvSpPr txBox="1"/>
          <p:nvPr/>
        </p:nvSpPr>
        <p:spPr>
          <a:xfrm>
            <a:off x="450278" y="7261108"/>
            <a:ext cx="1802422" cy="477054"/>
          </a:xfrm>
          <a:prstGeom prst="rect">
            <a:avLst/>
          </a:prstGeom>
          <a:noFill/>
        </p:spPr>
        <p:txBody>
          <a:bodyPr wrap="square" rtlCol="0">
            <a:spAutoFit/>
          </a:bodyPr>
          <a:lstStyle/>
          <a:p>
            <a:pPr indent="-228600"/>
            <a:r>
              <a:rPr lang="en-US" sz="1400" b="1" i="1" dirty="0" err="1">
                <a:solidFill>
                  <a:schemeClr val="accent3">
                    <a:lumMod val="50000"/>
                  </a:schemeClr>
                </a:solidFill>
              </a:rPr>
              <a:t>Brittania</a:t>
            </a:r>
            <a:r>
              <a:rPr lang="en-US" sz="1400" b="1" i="1" dirty="0">
                <a:solidFill>
                  <a:schemeClr val="accent3">
                    <a:lumMod val="50000"/>
                  </a:schemeClr>
                </a:solidFill>
              </a:rPr>
              <a:t> Dennard</a:t>
            </a:r>
          </a:p>
          <a:p>
            <a:pPr indent="-228600"/>
            <a:r>
              <a:rPr lang="en-US" sz="1100" b="1" i="1" dirty="0">
                <a:solidFill>
                  <a:schemeClr val="accent3">
                    <a:lumMod val="50000"/>
                  </a:schemeClr>
                </a:solidFill>
              </a:rPr>
              <a:t>Real Estate Consultant</a:t>
            </a:r>
            <a:endParaRPr lang="en-US" sz="1100" dirty="0">
              <a:solidFill>
                <a:schemeClr val="accent3">
                  <a:lumMod val="50000"/>
                </a:schemeClr>
              </a:solidFill>
            </a:endParaRPr>
          </a:p>
        </p:txBody>
      </p:sp>
      <p:sp>
        <p:nvSpPr>
          <p:cNvPr id="14" name="Content Placeholder 2">
            <a:extLst>
              <a:ext uri="{FF2B5EF4-FFF2-40B4-BE49-F238E27FC236}">
                <a16:creationId xmlns:a16="http://schemas.microsoft.com/office/drawing/2014/main" id="{2CDE1B3C-5091-4465-9076-695EDC9694DE}"/>
              </a:ext>
            </a:extLst>
          </p:cNvPr>
          <p:cNvSpPr txBox="1">
            <a:spLocks/>
          </p:cNvSpPr>
          <p:nvPr/>
        </p:nvSpPr>
        <p:spPr>
          <a:xfrm>
            <a:off x="450278" y="1198512"/>
            <a:ext cx="5933534" cy="147615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0"/>
              </a:spcBef>
            </a:pPr>
            <a:r>
              <a:rPr lang="en-US" dirty="0">
                <a:solidFill>
                  <a:schemeClr val="accent3">
                    <a:lumMod val="50000"/>
                  </a:schemeClr>
                </a:solidFill>
              </a:rPr>
              <a:t>Buy Sell Rent Property Solutions </a:t>
            </a:r>
            <a:r>
              <a:rPr lang="en-US" dirty="0"/>
              <a:t>is a product of the Premier National Property Investment Training company Fortune Builders.  Fortune Builders has been recognized as one of the top 50 Professional Training organizations in the country. Our team is highly motivated, knowledgeable, ethical and resourceful. Qualified to handle any real estate transaction, we are committed to helping people with their real estate needs and making successful deals happen. Our team of professionals has the integrity to follow up on our promises, and the expertise to navigate any transaction to ensure you’re fully informed for making the best decision possible. </a:t>
            </a:r>
          </a:p>
        </p:txBody>
      </p:sp>
    </p:spTree>
    <p:extLst>
      <p:ext uri="{BB962C8B-B14F-4D97-AF65-F5344CB8AC3E}">
        <p14:creationId xmlns:p14="http://schemas.microsoft.com/office/powerpoint/2010/main" val="26520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normAutofit/>
          </a:bodyPr>
          <a:lstStyle/>
          <a:p>
            <a:pPr algn="r"/>
            <a:r>
              <a:rPr lang="en-US" sz="2800" dirty="0">
                <a:solidFill>
                  <a:schemeClr val="accent3">
                    <a:lumMod val="50000"/>
                  </a:schemeClr>
                </a:solidFill>
              </a:rPr>
              <a:t>   Sales &amp; Acquisition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5</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Renee Adams</a:t>
            </a:r>
          </a:p>
          <a:p>
            <a:pPr indent="-228600"/>
            <a:r>
              <a:rPr lang="en-US" sz="1400" b="1" i="1" dirty="0">
                <a:solidFill>
                  <a:schemeClr val="accent3">
                    <a:lumMod val="50000"/>
                  </a:schemeClr>
                </a:solidFill>
              </a:rPr>
              <a:t>Keller Williams</a:t>
            </a:r>
          </a:p>
          <a:p>
            <a:pPr indent="-228600"/>
            <a:r>
              <a:rPr lang="en-US" sz="1100" b="1" i="1" dirty="0">
                <a:solidFill>
                  <a:schemeClr val="accent3">
                    <a:lumMod val="50000"/>
                  </a:schemeClr>
                </a:solidFill>
              </a:rPr>
              <a:t>Realtor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72039" y="5490447"/>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Nancy Wasdin</a:t>
            </a:r>
          </a:p>
          <a:p>
            <a:pPr indent="-228600"/>
            <a:r>
              <a:rPr lang="en-US" sz="1400" b="1" i="1" dirty="0">
                <a:solidFill>
                  <a:schemeClr val="accent3">
                    <a:lumMod val="50000"/>
                  </a:schemeClr>
                </a:solidFill>
              </a:rPr>
              <a:t>GA Closing Co.</a:t>
            </a:r>
          </a:p>
          <a:p>
            <a:pPr indent="-228600"/>
            <a:r>
              <a:rPr lang="en-US" sz="1100" b="1" i="1" dirty="0">
                <a:solidFill>
                  <a:schemeClr val="accent3">
                    <a:lumMod val="50000"/>
                  </a:schemeClr>
                </a:solidFill>
              </a:rPr>
              <a:t>Attorney</a:t>
            </a:r>
          </a:p>
        </p:txBody>
      </p:sp>
      <p:pic>
        <p:nvPicPr>
          <p:cNvPr id="21" name="Picture 20" descr="https://docs.google.com/uc?export=download&amp;id=1iXVI7gKJyXn3n5w_nNsroBJ9c4rqU3Y6&amp;revid=0B0mhfZPI1CKlTWx4N1FXdFhTR3FBcFErblNmc2EyandrWTZNPQ">
            <a:extLst>
              <a:ext uri="{FF2B5EF4-FFF2-40B4-BE49-F238E27FC236}">
                <a16:creationId xmlns:a16="http://schemas.microsoft.com/office/drawing/2014/main" id="{A84682B7-D184-4132-A43D-F44129861565}"/>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18810" y="1257208"/>
            <a:ext cx="1244761" cy="1692074"/>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C63276B-3ACB-455D-8212-A328C03F67CE}"/>
              </a:ext>
            </a:extLst>
          </p:cNvPr>
          <p:cNvSpPr/>
          <p:nvPr/>
        </p:nvSpPr>
        <p:spPr>
          <a:xfrm>
            <a:off x="1846675" y="1228754"/>
            <a:ext cx="4750895" cy="9510296"/>
          </a:xfrm>
          <a:prstGeom prst="rect">
            <a:avLst/>
          </a:prstGeom>
        </p:spPr>
        <p:txBody>
          <a:bodyPr wrap="square">
            <a:spAutoFit/>
          </a:bodyPr>
          <a:lstStyle/>
          <a:p>
            <a:r>
              <a:rPr lang="en-US" sz="1200" dirty="0"/>
              <a:t>Renee has put her degree in Hospitality and Tourism Management from Virginia Tech to work with Keller Williams Realty for the past seven years. 2019 marks her third year serving on the Agent Leadership Council and assists in the training and development of newer agents. In today's competitive and ever-changing market, Renee's average days on market is 6 with a 98% sales to list price ratio and consistently ranks in the top 20% of Keller Williams Realty. Outside of Real Estate, Renee has been a member of the Junior League of Gwinnett and North Fulton Counties since 2011 and has served on the Board of Directors for the past 4 years. Renee lives in Historic Buford with her two children and crazy dog. She enjoys reading, yoga, travel and hiking.</a:t>
            </a:r>
          </a:p>
          <a:p>
            <a:endParaRPr lang="en-US" sz="1200" dirty="0"/>
          </a:p>
          <a:p>
            <a:endParaRPr lang="en-US" sz="1200" dirty="0"/>
          </a:p>
          <a:p>
            <a:r>
              <a:rPr lang="en-US" sz="1200" dirty="0"/>
              <a:t>Nancy has been practicing law for over 14 years. Experienced in both real estate and estate planning matters, she has helped many clients with ranges of legal matters from real estate closings to probate assistance. It is important to Nancy that her clients understand the process and feel empowered in their decisions, while providing excellent legal service to back it up.  Nancy earned her Bachelor's degree in Marketing from Penn State University and her Juris Doctor from Georgia State University.  She lives in Johns Creek with her husband and two sons.  She also volunteers in the community and is an AFAA certified group fitness instructor.  Providing excellent service to real estate professionals is a passion of hers. </a:t>
            </a:r>
          </a:p>
          <a:p>
            <a:endParaRPr lang="en-US" sz="1200" dirty="0"/>
          </a:p>
          <a:p>
            <a:endParaRPr lang="en-US" sz="1200" dirty="0"/>
          </a:p>
          <a:p>
            <a:r>
              <a:rPr lang="en-US" sz="1200" dirty="0"/>
              <a:t>Susan is a Certified Home Stager and </a:t>
            </a:r>
            <a:r>
              <a:rPr lang="en-US" sz="1200" dirty="0" err="1"/>
              <a:t>Redesigner</a:t>
            </a:r>
            <a:r>
              <a:rPr lang="en-US" sz="1200" dirty="0"/>
              <a:t>. She obtained her Home Staging and Redesign Certification from Home Staging Resources (HSR), has a Bachelor's in Business with Interior Design courses, and an MBA. She is also Color Certified by HSR. Susan is a member of the American Society of Home Stagers and </a:t>
            </a:r>
            <a:r>
              <a:rPr lang="en-US" sz="1200" dirty="0" err="1"/>
              <a:t>Redesigners</a:t>
            </a:r>
            <a:r>
              <a:rPr lang="en-US" sz="1200" dirty="0"/>
              <a:t>. Susan does Home Staging and Design services for various real estate agents, homeowners, and investors in the Atlanta area. She is an entrepreneur and founder of Anew Home Staging &amp; Design. Vacant home staging is her main passion and interest, but she also enjoys choosing design </a:t>
            </a:r>
            <a:r>
              <a:rPr lang="en-US" sz="1200" dirty="0" err="1"/>
              <a:t>finishings</a:t>
            </a:r>
            <a:r>
              <a:rPr lang="en-US" sz="1200" dirty="0"/>
              <a:t> from bathrooms, kitchens, and furniture.  Layout, </a:t>
            </a:r>
            <a:r>
              <a:rPr lang="en-US" sz="1200" dirty="0" err="1"/>
              <a:t>spacial</a:t>
            </a:r>
            <a:r>
              <a:rPr lang="en-US" sz="1200" dirty="0"/>
              <a:t> planning, and color are her expertise.  She takes great pride in choosing and purchasing all of the furniture and accessories that are used for home staging vacant homes. "My clients' interests are number one to me.  I enjoy consulting about each unique home and customizing a design to bring out the best of each home."  </a:t>
            </a:r>
          </a:p>
          <a:p>
            <a:endParaRPr lang="en-US" sz="1200" dirty="0"/>
          </a:p>
          <a:p>
            <a:endParaRPr lang="en-US" sz="1200" dirty="0"/>
          </a:p>
          <a:p>
            <a:r>
              <a:rPr lang="en-US" sz="12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4" name="TextBox 13">
            <a:extLst>
              <a:ext uri="{FF2B5EF4-FFF2-40B4-BE49-F238E27FC236}">
                <a16:creationId xmlns:a16="http://schemas.microsoft.com/office/drawing/2014/main" id="{CB4B293F-9B5A-46F2-BE93-C3F4FBB8212A}"/>
              </a:ext>
            </a:extLst>
          </p:cNvPr>
          <p:cNvSpPr txBox="1"/>
          <p:nvPr/>
        </p:nvSpPr>
        <p:spPr>
          <a:xfrm>
            <a:off x="372039" y="7915246"/>
            <a:ext cx="1918058" cy="861774"/>
          </a:xfrm>
          <a:prstGeom prst="rect">
            <a:avLst/>
          </a:prstGeom>
          <a:noFill/>
        </p:spPr>
        <p:txBody>
          <a:bodyPr wrap="square" rtlCol="0">
            <a:spAutoFit/>
          </a:bodyPr>
          <a:lstStyle/>
          <a:p>
            <a:pPr indent="-228600"/>
            <a:r>
              <a:rPr lang="en-US" sz="1400" b="1" i="1" dirty="0">
                <a:solidFill>
                  <a:schemeClr val="accent3">
                    <a:lumMod val="50000"/>
                  </a:schemeClr>
                </a:solidFill>
              </a:rPr>
              <a:t>Susan Kilkelly</a:t>
            </a:r>
          </a:p>
          <a:p>
            <a:pPr indent="-228600"/>
            <a:r>
              <a:rPr lang="en-US" sz="1200" b="1" i="1" dirty="0">
                <a:solidFill>
                  <a:schemeClr val="accent3">
                    <a:lumMod val="50000"/>
                  </a:schemeClr>
                </a:solidFill>
              </a:rPr>
              <a:t>A New Home Design</a:t>
            </a:r>
          </a:p>
          <a:p>
            <a:pPr indent="-228600"/>
            <a:r>
              <a:rPr lang="en-US" sz="1200" b="1" i="1" dirty="0">
                <a:solidFill>
                  <a:schemeClr val="accent3">
                    <a:lumMod val="50000"/>
                  </a:schemeClr>
                </a:solidFill>
              </a:rPr>
              <a:t>Interior Design/Staging</a:t>
            </a:r>
          </a:p>
          <a:p>
            <a:pPr indent="-228600"/>
            <a:endParaRPr lang="en-US" sz="1200" b="1" i="1" dirty="0">
              <a:solidFill>
                <a:schemeClr val="accent3">
                  <a:lumMod val="50000"/>
                </a:schemeClr>
              </a:solidFill>
            </a:endParaRPr>
          </a:p>
        </p:txBody>
      </p:sp>
      <p:pic>
        <p:nvPicPr>
          <p:cNvPr id="10" name="Picture 9">
            <a:extLst>
              <a:ext uri="{FF2B5EF4-FFF2-40B4-BE49-F238E27FC236}">
                <a16:creationId xmlns:a16="http://schemas.microsoft.com/office/drawing/2014/main" id="{51E6E92A-2E44-48AA-B2A8-86CB281B1A6F}"/>
              </a:ext>
            </a:extLst>
          </p:cNvPr>
          <p:cNvPicPr>
            <a:picLocks noChangeAspect="1"/>
          </p:cNvPicPr>
          <p:nvPr/>
        </p:nvPicPr>
        <p:blipFill>
          <a:blip r:embed="rId4"/>
          <a:stretch>
            <a:fillRect/>
          </a:stretch>
        </p:blipFill>
        <p:spPr>
          <a:xfrm>
            <a:off x="390344" y="6182944"/>
            <a:ext cx="1273227" cy="1731589"/>
          </a:xfrm>
          <a:prstGeom prst="rect">
            <a:avLst/>
          </a:prstGeom>
        </p:spPr>
      </p:pic>
      <p:pic>
        <p:nvPicPr>
          <p:cNvPr id="11" name="Picture 10">
            <a:extLst>
              <a:ext uri="{FF2B5EF4-FFF2-40B4-BE49-F238E27FC236}">
                <a16:creationId xmlns:a16="http://schemas.microsoft.com/office/drawing/2014/main" id="{C99DC02C-AB64-43CE-B98E-1730F08ACAAB}"/>
              </a:ext>
            </a:extLst>
          </p:cNvPr>
          <p:cNvPicPr>
            <a:picLocks noChangeAspect="1"/>
          </p:cNvPicPr>
          <p:nvPr/>
        </p:nvPicPr>
        <p:blipFill>
          <a:blip r:embed="rId5"/>
          <a:stretch>
            <a:fillRect/>
          </a:stretch>
        </p:blipFill>
        <p:spPr>
          <a:xfrm>
            <a:off x="418810" y="3652406"/>
            <a:ext cx="1244761" cy="1867141"/>
          </a:xfrm>
          <a:prstGeom prst="rect">
            <a:avLst/>
          </a:prstGeom>
        </p:spPr>
      </p:pic>
    </p:spTree>
    <p:extLst>
      <p:ext uri="{BB962C8B-B14F-4D97-AF65-F5344CB8AC3E}">
        <p14:creationId xmlns:p14="http://schemas.microsoft.com/office/powerpoint/2010/main" val="117609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Passive Income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6</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819472"/>
            <a:ext cx="1976336" cy="661720"/>
          </a:xfrm>
          <a:prstGeom prst="rect">
            <a:avLst/>
          </a:prstGeom>
          <a:noFill/>
        </p:spPr>
        <p:txBody>
          <a:bodyPr wrap="square" rtlCol="0">
            <a:spAutoFit/>
          </a:bodyPr>
          <a:lstStyle/>
          <a:p>
            <a:pPr indent="-228600"/>
            <a:r>
              <a:rPr lang="en-US" sz="1400" b="1" i="1" dirty="0">
                <a:solidFill>
                  <a:schemeClr val="accent3">
                    <a:lumMod val="50000"/>
                  </a:schemeClr>
                </a:solidFill>
              </a:rPr>
              <a:t>Donna </a:t>
            </a:r>
            <a:r>
              <a:rPr lang="en-US" sz="1400" b="1" i="1" dirty="0" err="1">
                <a:solidFill>
                  <a:schemeClr val="accent3">
                    <a:lumMod val="50000"/>
                  </a:schemeClr>
                </a:solidFill>
              </a:rPr>
              <a:t>Hesketh</a:t>
            </a:r>
            <a:endParaRPr lang="en-US" sz="1400" b="1" i="1" dirty="0">
              <a:solidFill>
                <a:schemeClr val="accent3">
                  <a:lumMod val="50000"/>
                </a:schemeClr>
              </a:solidFill>
            </a:endParaRPr>
          </a:p>
          <a:p>
            <a:pPr indent="-228600"/>
            <a:r>
              <a:rPr lang="en-US" sz="1200" b="1" i="1" dirty="0">
                <a:solidFill>
                  <a:schemeClr val="accent3">
                    <a:lumMod val="50000"/>
                  </a:schemeClr>
                </a:solidFill>
              </a:rPr>
              <a:t>Atlanta Partners Prop Mgt</a:t>
            </a:r>
          </a:p>
          <a:p>
            <a:pPr indent="-228600"/>
            <a:r>
              <a:rPr lang="en-US" sz="1100" b="1" i="1" dirty="0">
                <a:solidFill>
                  <a:schemeClr val="accent3">
                    <a:lumMod val="50000"/>
                  </a:schemeClr>
                </a:solidFill>
              </a:rPr>
              <a:t>Director Property Mgt</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72039" y="5490447"/>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Katy Moore</a:t>
            </a:r>
          </a:p>
          <a:p>
            <a:pPr indent="-228600"/>
            <a:r>
              <a:rPr lang="en-US" sz="1400" b="1" i="1" dirty="0">
                <a:solidFill>
                  <a:schemeClr val="accent3">
                    <a:lumMod val="50000"/>
                  </a:schemeClr>
                </a:solidFill>
              </a:rPr>
              <a:t>Keller Mortgage</a:t>
            </a:r>
          </a:p>
          <a:p>
            <a:pPr indent="-228600"/>
            <a:r>
              <a:rPr lang="en-US" sz="1100" b="1" i="1" dirty="0">
                <a:solidFill>
                  <a:schemeClr val="accent3">
                    <a:lumMod val="50000"/>
                  </a:schemeClr>
                </a:solidFill>
              </a:rPr>
              <a:t>Senior Loan Officer</a:t>
            </a:r>
          </a:p>
        </p:txBody>
      </p:sp>
      <p:sp>
        <p:nvSpPr>
          <p:cNvPr id="3" name="Rectangle 2">
            <a:extLst>
              <a:ext uri="{FF2B5EF4-FFF2-40B4-BE49-F238E27FC236}">
                <a16:creationId xmlns:a16="http://schemas.microsoft.com/office/drawing/2014/main" id="{FC63276B-3ACB-455D-8212-A328C03F67CE}"/>
              </a:ext>
            </a:extLst>
          </p:cNvPr>
          <p:cNvSpPr/>
          <p:nvPr/>
        </p:nvSpPr>
        <p:spPr>
          <a:xfrm>
            <a:off x="1846675" y="1228754"/>
            <a:ext cx="4668425" cy="9140964"/>
          </a:xfrm>
          <a:prstGeom prst="rect">
            <a:avLst/>
          </a:prstGeom>
        </p:spPr>
        <p:txBody>
          <a:bodyPr wrap="square">
            <a:spAutoFit/>
          </a:bodyPr>
          <a:lstStyle/>
          <a:p>
            <a:r>
              <a:rPr lang="en-US" sz="1200" dirty="0"/>
              <a:t>Donna brings extensive real estate knowledge and customer care to her clients. Since earning her Georgia Real Estate License in 2006, Donna has displayed a deep commitment to become adept in areas of new construction, general residential resale, residential leasing/property management, and brokerage leadership. Donna’s has grown business through profitability and unit growth nearly double in 2019. Donna is passionate about helping entrepreneurs develop their businesses, and is dedicated to assisting property owners and investors grow the value of their portfolios. In her spare time, she has volunteered for Adopt a Golden Atlanta, Canine Assistance, Kares4Kids, and The Place of Forsyth County. She enjoys her Zumba classes and time at the gym and has a good eye for interior design.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a:t>
            </a:r>
          </a:p>
          <a:p>
            <a:endParaRPr lang="en-US" sz="1200" dirty="0"/>
          </a:p>
          <a:p>
            <a:endParaRPr lang="en-US" sz="1200" dirty="0"/>
          </a:p>
          <a:p>
            <a:endParaRPr lang="en-US" sz="1200" dirty="0"/>
          </a:p>
          <a:p>
            <a:endParaRPr lang="en-US" sz="1200" dirty="0"/>
          </a:p>
        </p:txBody>
      </p:sp>
      <p:sp>
        <p:nvSpPr>
          <p:cNvPr id="14" name="TextBox 13">
            <a:extLst>
              <a:ext uri="{FF2B5EF4-FFF2-40B4-BE49-F238E27FC236}">
                <a16:creationId xmlns:a16="http://schemas.microsoft.com/office/drawing/2014/main" id="{CB4B293F-9B5A-46F2-BE93-C3F4FBB8212A}"/>
              </a:ext>
            </a:extLst>
          </p:cNvPr>
          <p:cNvSpPr txBox="1"/>
          <p:nvPr/>
        </p:nvSpPr>
        <p:spPr>
          <a:xfrm>
            <a:off x="372039" y="7915246"/>
            <a:ext cx="1918058" cy="677108"/>
          </a:xfrm>
          <a:prstGeom prst="rect">
            <a:avLst/>
          </a:prstGeom>
          <a:noFill/>
        </p:spPr>
        <p:txBody>
          <a:bodyPr wrap="square" rtlCol="0">
            <a:spAutoFit/>
          </a:bodyPr>
          <a:lstStyle/>
          <a:p>
            <a:pPr indent="-228600"/>
            <a:r>
              <a:rPr lang="en-US" sz="1400" b="1" i="1" dirty="0">
                <a:solidFill>
                  <a:schemeClr val="accent3">
                    <a:lumMod val="50000"/>
                  </a:schemeClr>
                </a:solidFill>
              </a:rPr>
              <a:t>TBD</a:t>
            </a:r>
          </a:p>
          <a:p>
            <a:pPr indent="-228600"/>
            <a:r>
              <a:rPr lang="en-US" sz="1200" b="1" i="1" dirty="0">
                <a:solidFill>
                  <a:schemeClr val="accent3">
                    <a:lumMod val="50000"/>
                  </a:schemeClr>
                </a:solidFill>
              </a:rPr>
              <a:t>Company</a:t>
            </a:r>
          </a:p>
          <a:p>
            <a:pPr indent="-228600"/>
            <a:endParaRPr lang="en-US" sz="1200" b="1" i="1" dirty="0">
              <a:solidFill>
                <a:schemeClr val="accent3">
                  <a:lumMod val="50000"/>
                </a:schemeClr>
              </a:solidFill>
            </a:endParaRPr>
          </a:p>
        </p:txBody>
      </p:sp>
      <p:pic>
        <p:nvPicPr>
          <p:cNvPr id="5" name="Picture 4">
            <a:extLst>
              <a:ext uri="{FF2B5EF4-FFF2-40B4-BE49-F238E27FC236}">
                <a16:creationId xmlns:a16="http://schemas.microsoft.com/office/drawing/2014/main" id="{6A809122-EBA0-4071-83C3-E334CB6A879A}"/>
              </a:ext>
            </a:extLst>
          </p:cNvPr>
          <p:cNvPicPr>
            <a:picLocks noChangeAspect="1"/>
          </p:cNvPicPr>
          <p:nvPr/>
        </p:nvPicPr>
        <p:blipFill>
          <a:blip r:embed="rId3"/>
          <a:stretch>
            <a:fillRect/>
          </a:stretch>
        </p:blipFill>
        <p:spPr>
          <a:xfrm>
            <a:off x="400969" y="3727709"/>
            <a:ext cx="1266825" cy="1703582"/>
          </a:xfrm>
          <a:prstGeom prst="rect">
            <a:avLst/>
          </a:prstGeom>
        </p:spPr>
      </p:pic>
      <p:pic>
        <p:nvPicPr>
          <p:cNvPr id="7" name="Picture 6">
            <a:extLst>
              <a:ext uri="{FF2B5EF4-FFF2-40B4-BE49-F238E27FC236}">
                <a16:creationId xmlns:a16="http://schemas.microsoft.com/office/drawing/2014/main" id="{B60DF8C6-1EA7-48E9-98D7-50BEC04B192C}"/>
              </a:ext>
            </a:extLst>
          </p:cNvPr>
          <p:cNvPicPr>
            <a:picLocks noChangeAspect="1"/>
          </p:cNvPicPr>
          <p:nvPr/>
        </p:nvPicPr>
        <p:blipFill>
          <a:blip r:embed="rId4"/>
          <a:stretch>
            <a:fillRect/>
          </a:stretch>
        </p:blipFill>
        <p:spPr>
          <a:xfrm>
            <a:off x="400969" y="1314407"/>
            <a:ext cx="1254125" cy="1550100"/>
          </a:xfrm>
          <a:prstGeom prst="rect">
            <a:avLst/>
          </a:prstGeom>
        </p:spPr>
      </p:pic>
    </p:spTree>
    <p:extLst>
      <p:ext uri="{BB962C8B-B14F-4D97-AF65-F5344CB8AC3E}">
        <p14:creationId xmlns:p14="http://schemas.microsoft.com/office/powerpoint/2010/main" val="156408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Lending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7</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17191" y="7857446"/>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endParaRPr lang="en-US" sz="1400" b="1" i="1" dirty="0">
              <a:solidFill>
                <a:schemeClr val="accent3">
                  <a:lumMod val="50000"/>
                </a:schemeClr>
              </a:solidFill>
            </a:endParaRPr>
          </a:p>
          <a:p>
            <a:pPr indent="-228600"/>
            <a:r>
              <a:rPr lang="en-US" sz="1100" b="1" i="1" dirty="0">
                <a:solidFill>
                  <a:schemeClr val="accent3">
                    <a:lumMod val="50000"/>
                  </a:schemeClr>
                </a:solidFill>
              </a:rPr>
              <a:t>Private Money Lender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17191" y="3012359"/>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Jennifer Moates</a:t>
            </a:r>
          </a:p>
          <a:p>
            <a:pPr indent="-228600"/>
            <a:r>
              <a:rPr lang="en-US" sz="1400" b="1" i="1" dirty="0">
                <a:solidFill>
                  <a:schemeClr val="accent3">
                    <a:lumMod val="50000"/>
                  </a:schemeClr>
                </a:solidFill>
              </a:rPr>
              <a:t>Civic Financial </a:t>
            </a:r>
          </a:p>
          <a:p>
            <a:pPr indent="-228600"/>
            <a:r>
              <a:rPr lang="en-US" sz="1100" b="1" i="1" dirty="0">
                <a:solidFill>
                  <a:schemeClr val="accent3">
                    <a:lumMod val="50000"/>
                  </a:schemeClr>
                </a:solidFill>
              </a:rPr>
              <a:t>Hard Money Lender</a:t>
            </a:r>
          </a:p>
        </p:txBody>
      </p:sp>
      <p:sp>
        <p:nvSpPr>
          <p:cNvPr id="3" name="Rectangle 2">
            <a:extLst>
              <a:ext uri="{FF2B5EF4-FFF2-40B4-BE49-F238E27FC236}">
                <a16:creationId xmlns:a16="http://schemas.microsoft.com/office/drawing/2014/main" id="{FC63276B-3ACB-455D-8212-A328C03F67CE}"/>
              </a:ext>
            </a:extLst>
          </p:cNvPr>
          <p:cNvSpPr/>
          <p:nvPr/>
        </p:nvSpPr>
        <p:spPr>
          <a:xfrm>
            <a:off x="1846675" y="1228754"/>
            <a:ext cx="4592515" cy="7294305"/>
          </a:xfrm>
          <a:prstGeom prst="rect">
            <a:avLst/>
          </a:prstGeom>
        </p:spPr>
        <p:txBody>
          <a:bodyPr wrap="square">
            <a:spAutoFit/>
          </a:bodyPr>
          <a:lstStyle/>
          <a:p>
            <a:r>
              <a:rPr lang="en-US" sz="1200" dirty="0"/>
              <a:t>Bio</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a:t>
            </a:r>
          </a:p>
        </p:txBody>
      </p:sp>
      <p:sp>
        <p:nvSpPr>
          <p:cNvPr id="14" name="TextBox 13">
            <a:extLst>
              <a:ext uri="{FF2B5EF4-FFF2-40B4-BE49-F238E27FC236}">
                <a16:creationId xmlns:a16="http://schemas.microsoft.com/office/drawing/2014/main" id="{CB4B293F-9B5A-46F2-BE93-C3F4FBB8212A}"/>
              </a:ext>
            </a:extLst>
          </p:cNvPr>
          <p:cNvSpPr txBox="1"/>
          <p:nvPr/>
        </p:nvSpPr>
        <p:spPr>
          <a:xfrm>
            <a:off x="317191" y="5439143"/>
            <a:ext cx="1918058" cy="692497"/>
          </a:xfrm>
          <a:prstGeom prst="rect">
            <a:avLst/>
          </a:prstGeom>
          <a:noFill/>
        </p:spPr>
        <p:txBody>
          <a:bodyPr wrap="square" rtlCol="0">
            <a:spAutoFit/>
          </a:bodyPr>
          <a:lstStyle/>
          <a:p>
            <a:pPr indent="-228600"/>
            <a:r>
              <a:rPr lang="en-US" sz="1400" b="1" i="1" dirty="0">
                <a:solidFill>
                  <a:schemeClr val="accent3">
                    <a:lumMod val="50000"/>
                  </a:schemeClr>
                </a:solidFill>
              </a:rPr>
              <a:t>Peter </a:t>
            </a:r>
            <a:r>
              <a:rPr lang="en-US" sz="1400" b="1" i="1" dirty="0" err="1">
                <a:solidFill>
                  <a:schemeClr val="accent3">
                    <a:lumMod val="50000"/>
                  </a:schemeClr>
                </a:solidFill>
              </a:rPr>
              <a:t>Vekselman</a:t>
            </a:r>
            <a:endParaRPr lang="en-US" sz="1400" b="1" i="1" dirty="0">
              <a:solidFill>
                <a:schemeClr val="accent3">
                  <a:lumMod val="50000"/>
                </a:schemeClr>
              </a:solidFill>
            </a:endParaRPr>
          </a:p>
          <a:p>
            <a:pPr indent="-228600"/>
            <a:r>
              <a:rPr lang="en-US" sz="1400" b="1" i="1" dirty="0">
                <a:solidFill>
                  <a:schemeClr val="accent3">
                    <a:lumMod val="50000"/>
                  </a:schemeClr>
                </a:solidFill>
              </a:rPr>
              <a:t>Partner Driven</a:t>
            </a:r>
          </a:p>
          <a:p>
            <a:pPr indent="-228600"/>
            <a:r>
              <a:rPr lang="en-US" sz="1100" b="1" i="1" dirty="0">
                <a:solidFill>
                  <a:schemeClr val="accent3">
                    <a:lumMod val="50000"/>
                  </a:schemeClr>
                </a:solidFill>
              </a:rPr>
              <a:t>Private Money Lender</a:t>
            </a:r>
          </a:p>
        </p:txBody>
      </p:sp>
      <p:pic>
        <p:nvPicPr>
          <p:cNvPr id="4" name="Picture 3">
            <a:extLst>
              <a:ext uri="{FF2B5EF4-FFF2-40B4-BE49-F238E27FC236}">
                <a16:creationId xmlns:a16="http://schemas.microsoft.com/office/drawing/2014/main" id="{41CC2CB5-CE5D-4106-8400-568FFB51A181}"/>
              </a:ext>
            </a:extLst>
          </p:cNvPr>
          <p:cNvPicPr>
            <a:picLocks noChangeAspect="1"/>
          </p:cNvPicPr>
          <p:nvPr/>
        </p:nvPicPr>
        <p:blipFill>
          <a:blip r:embed="rId3"/>
          <a:stretch>
            <a:fillRect/>
          </a:stretch>
        </p:blipFill>
        <p:spPr>
          <a:xfrm>
            <a:off x="372039" y="1323031"/>
            <a:ext cx="1276433" cy="1674008"/>
          </a:xfrm>
          <a:prstGeom prst="rect">
            <a:avLst/>
          </a:prstGeom>
        </p:spPr>
      </p:pic>
      <p:pic>
        <p:nvPicPr>
          <p:cNvPr id="8" name="Picture 7">
            <a:extLst>
              <a:ext uri="{FF2B5EF4-FFF2-40B4-BE49-F238E27FC236}">
                <a16:creationId xmlns:a16="http://schemas.microsoft.com/office/drawing/2014/main" id="{530731FA-B352-4AFE-A772-747D423714C8}"/>
              </a:ext>
            </a:extLst>
          </p:cNvPr>
          <p:cNvPicPr>
            <a:picLocks noChangeAspect="1"/>
          </p:cNvPicPr>
          <p:nvPr/>
        </p:nvPicPr>
        <p:blipFill>
          <a:blip r:embed="rId4"/>
          <a:stretch>
            <a:fillRect/>
          </a:stretch>
        </p:blipFill>
        <p:spPr>
          <a:xfrm>
            <a:off x="372039" y="3758624"/>
            <a:ext cx="1244761" cy="1626751"/>
          </a:xfrm>
          <a:prstGeom prst="rect">
            <a:avLst/>
          </a:prstGeom>
        </p:spPr>
      </p:pic>
    </p:spTree>
    <p:extLst>
      <p:ext uri="{BB962C8B-B14F-4D97-AF65-F5344CB8AC3E}">
        <p14:creationId xmlns:p14="http://schemas.microsoft.com/office/powerpoint/2010/main" val="245508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8</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Joel Doyle</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Atlanta North</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5378063"/>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Travis LeMay</a:t>
            </a:r>
          </a:p>
          <a:p>
            <a:pPr indent="-228600"/>
            <a:r>
              <a:rPr lang="en-US" sz="1100" b="1" i="1" dirty="0">
                <a:solidFill>
                  <a:schemeClr val="accent3">
                    <a:lumMod val="50000"/>
                  </a:schemeClr>
                </a:solidFill>
              </a:rPr>
              <a:t>Contractor </a:t>
            </a:r>
          </a:p>
          <a:p>
            <a:pPr indent="-228600"/>
            <a:r>
              <a:rPr lang="en-US" sz="1100" b="1" i="1" dirty="0">
                <a:solidFill>
                  <a:schemeClr val="accent3">
                    <a:lumMod val="50000"/>
                  </a:schemeClr>
                </a:solidFill>
              </a:rPr>
              <a:t>Atlanta South</a:t>
            </a:r>
          </a:p>
        </p:txBody>
      </p:sp>
      <p:sp>
        <p:nvSpPr>
          <p:cNvPr id="3" name="Rectangle 2">
            <a:extLst>
              <a:ext uri="{FF2B5EF4-FFF2-40B4-BE49-F238E27FC236}">
                <a16:creationId xmlns:a16="http://schemas.microsoft.com/office/drawing/2014/main" id="{FC63276B-3ACB-455D-8212-A328C03F67CE}"/>
              </a:ext>
            </a:extLst>
          </p:cNvPr>
          <p:cNvSpPr/>
          <p:nvPr/>
        </p:nvSpPr>
        <p:spPr>
          <a:xfrm>
            <a:off x="1873377" y="1305091"/>
            <a:ext cx="4592515" cy="4893647"/>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Travis has 30 years of construction experience and built over 300 homes from Newnan to Fayetteville, GA and Henry county.  He opened a roofing and renovation company in January of 2000 and within 6 months was roofing an average of 40 houses per week for multiple Atlanta area builders and had 80 employees.  After the real estate crash of 2008, they reroofed over 800 homes between Coweta, Fayette, and Henry county.  Currently, his company does an average of 150-300 reroofs every year.  In addition, they average 50-74 remodels and additions each year.  To complement their construction business, Travis is also a licensed insurance adjuster. </a:t>
            </a:r>
          </a:p>
          <a:p>
            <a:endParaRPr lang="en-US" sz="1200" dirty="0"/>
          </a:p>
          <a:p>
            <a:endParaRPr lang="en-US" sz="1200" dirty="0">
              <a:solidFill>
                <a:schemeClr val="accent2"/>
              </a:solidFill>
            </a:endParaRPr>
          </a:p>
          <a:p>
            <a:r>
              <a:rPr lang="en-US" sz="1200" dirty="0"/>
              <a:t> </a:t>
            </a:r>
          </a:p>
        </p:txBody>
      </p:sp>
      <p:pic>
        <p:nvPicPr>
          <p:cNvPr id="7" name="Picture 6">
            <a:extLst>
              <a:ext uri="{FF2B5EF4-FFF2-40B4-BE49-F238E27FC236}">
                <a16:creationId xmlns:a16="http://schemas.microsoft.com/office/drawing/2014/main" id="{7DD739B0-C5F1-4F17-BEE8-1A97793039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108" y="3659629"/>
            <a:ext cx="1276350" cy="1681607"/>
          </a:xfrm>
          <a:prstGeom prst="rect">
            <a:avLst/>
          </a:prstGeom>
        </p:spPr>
      </p:pic>
      <p:sp>
        <p:nvSpPr>
          <p:cNvPr id="11" name="TextBox 10">
            <a:extLst>
              <a:ext uri="{FF2B5EF4-FFF2-40B4-BE49-F238E27FC236}">
                <a16:creationId xmlns:a16="http://schemas.microsoft.com/office/drawing/2014/main" id="{24DADAFC-59F8-48F4-BFA8-38FCDB557B79}"/>
              </a:ext>
            </a:extLst>
          </p:cNvPr>
          <p:cNvSpPr txBox="1"/>
          <p:nvPr/>
        </p:nvSpPr>
        <p:spPr>
          <a:xfrm>
            <a:off x="342900" y="7767117"/>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Greg </a:t>
            </a:r>
            <a:r>
              <a:rPr lang="en-US" sz="1400" b="1" i="1" dirty="0" err="1">
                <a:solidFill>
                  <a:schemeClr val="accent3">
                    <a:lumMod val="50000"/>
                  </a:schemeClr>
                </a:solidFill>
              </a:rPr>
              <a:t>Bedgood</a:t>
            </a:r>
            <a:endParaRPr lang="en-US" sz="1400" b="1" i="1" dirty="0">
              <a:solidFill>
                <a:schemeClr val="accent3">
                  <a:lumMod val="50000"/>
                </a:schemeClr>
              </a:solidFill>
            </a:endParaRPr>
          </a:p>
          <a:p>
            <a:pPr indent="-228600"/>
            <a:r>
              <a:rPr lang="en-US" sz="1100" b="1" i="1" dirty="0">
                <a:solidFill>
                  <a:schemeClr val="accent3">
                    <a:lumMod val="50000"/>
                  </a:schemeClr>
                </a:solidFill>
              </a:rPr>
              <a:t>Contractor </a:t>
            </a:r>
          </a:p>
          <a:p>
            <a:pPr indent="-228600"/>
            <a:r>
              <a:rPr lang="en-US" sz="1100" b="1" i="1" dirty="0">
                <a:solidFill>
                  <a:schemeClr val="accent3">
                    <a:lumMod val="50000"/>
                  </a:schemeClr>
                </a:solidFill>
              </a:rPr>
              <a:t>Atlanta East</a:t>
            </a:r>
          </a:p>
        </p:txBody>
      </p:sp>
    </p:spTree>
    <p:extLst>
      <p:ext uri="{BB962C8B-B14F-4D97-AF65-F5344CB8AC3E}">
        <p14:creationId xmlns:p14="http://schemas.microsoft.com/office/powerpoint/2010/main" val="295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9</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Robert Theroux</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Atlanta West</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7930403"/>
            <a:ext cx="1976336" cy="815608"/>
          </a:xfrm>
          <a:prstGeom prst="rect">
            <a:avLst/>
          </a:prstGeom>
          <a:noFill/>
        </p:spPr>
        <p:txBody>
          <a:bodyPr wrap="square" rtlCol="0">
            <a:spAutoFit/>
          </a:bodyPr>
          <a:lstStyle/>
          <a:p>
            <a:pPr indent="-228600"/>
            <a:r>
              <a:rPr lang="en-US" sz="1400" b="1" i="1" dirty="0">
                <a:solidFill>
                  <a:schemeClr val="accent3">
                    <a:lumMod val="50000"/>
                  </a:schemeClr>
                </a:solidFill>
              </a:rPr>
              <a:t>Sam Torres</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North GA</a:t>
            </a:r>
          </a:p>
          <a:p>
            <a:pPr indent="-228600"/>
            <a:endParaRPr lang="en-US" sz="1100" b="1" i="1" dirty="0">
              <a:solidFill>
                <a:schemeClr val="accent3">
                  <a:lumMod val="50000"/>
                </a:schemeClr>
              </a:solidFill>
            </a:endParaRP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550132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Christopher Riley</a:t>
            </a:r>
          </a:p>
          <a:p>
            <a:pPr indent="-228600"/>
            <a:r>
              <a:rPr lang="en-US" sz="1200" b="1" i="1" dirty="0">
                <a:solidFill>
                  <a:schemeClr val="accent3">
                    <a:lumMod val="50000"/>
                  </a:schemeClr>
                </a:solidFill>
              </a:rPr>
              <a:t>Contractor</a:t>
            </a:r>
          </a:p>
          <a:p>
            <a:pPr indent="-228600"/>
            <a:r>
              <a:rPr lang="en-US" sz="1200" b="1" i="1" dirty="0" err="1">
                <a:solidFill>
                  <a:schemeClr val="accent3">
                    <a:lumMod val="50000"/>
                  </a:schemeClr>
                </a:solidFill>
              </a:rPr>
              <a:t>Atl</a:t>
            </a:r>
            <a:r>
              <a:rPr lang="en-US" sz="1200" b="1" i="1" dirty="0">
                <a:solidFill>
                  <a:schemeClr val="accent3">
                    <a:lumMod val="50000"/>
                  </a:schemeClr>
                </a:solidFill>
              </a:rPr>
              <a:t> Inside Perimeter</a:t>
            </a:r>
          </a:p>
        </p:txBody>
      </p:sp>
      <p:pic>
        <p:nvPicPr>
          <p:cNvPr id="11" name="Picture 10">
            <a:extLst>
              <a:ext uri="{FF2B5EF4-FFF2-40B4-BE49-F238E27FC236}">
                <a16:creationId xmlns:a16="http://schemas.microsoft.com/office/drawing/2014/main" id="{72EAE29E-5659-4593-BDA3-A49799004E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8430" y="3837994"/>
            <a:ext cx="1231131" cy="1670667"/>
          </a:xfrm>
          <a:prstGeom prst="rect">
            <a:avLst/>
          </a:prstGeom>
        </p:spPr>
      </p:pic>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9694962"/>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Custom Renovation Design Build has been working with homeowners and has a team with over 20 years combined experience in the remodeling trade. Christopher and his team service homeowners in Metro Atlanta.  Our company is in the business of helping homeowners realize the true potential of their property through renovations that match their tastes, lifestyles &amp; budget. We specialize in period homes from 1890's to modern new construction. We stand committed to getting the job done with the highest quality workmanship a priority. We pride ourselves also on the quality and reliability of our work and feel that open communication with the homeowner is the best way to exceed your expectations.  We provide several references and invite all clients to visit our current and past projects. We do it right the first time because we know in the long run, your unconditional satisfaction is really all that matters.</a:t>
            </a:r>
          </a:p>
          <a:p>
            <a:endParaRPr lang="en-US" sz="1200" dirty="0"/>
          </a:p>
          <a:p>
            <a:r>
              <a:rPr lang="en-US" sz="1200" dirty="0"/>
              <a:t>Sam is the Owner of Torres Homes LLC construction and remodeling company which has provided high-quality building construction services since 1983. It has become recognized as one of the area's most experienced building and remodeling companies.  Sam is an accomplished construction leader with expertise in remodeling, offering a wide range of services from concrete to roofing and everything in between. They work regularly with many designers, architects, and engineers as consultants towards each project and provide start-to-finish advice and expertise to enhance and complete any project, regardless of size.  Sam is located in Gainesville uniquely situated for easy access to locations throughout Hall, Lumpkin, White, Dawson, Forsyth, and Gwinnett County’s.</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14" name="Picture 13">
            <a:extLst>
              <a:ext uri="{FF2B5EF4-FFF2-40B4-BE49-F238E27FC236}">
                <a16:creationId xmlns:a16="http://schemas.microsoft.com/office/drawing/2014/main" id="{F629377F-9ABB-4842-ACC1-EBC50C0A3D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396" y="6251063"/>
            <a:ext cx="1265288" cy="1708555"/>
          </a:xfrm>
          <a:prstGeom prst="rect">
            <a:avLst/>
          </a:prstGeom>
        </p:spPr>
      </p:pic>
    </p:spTree>
    <p:extLst>
      <p:ext uri="{BB962C8B-B14F-4D97-AF65-F5344CB8AC3E}">
        <p14:creationId xmlns:p14="http://schemas.microsoft.com/office/powerpoint/2010/main" val="3507267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26943</TotalTime>
  <Words>8918</Words>
  <Application>Microsoft Office PowerPoint</Application>
  <PresentationFormat>On-screen Show (4:3)</PresentationFormat>
  <Paragraphs>1375</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Avenir Book</vt:lpstr>
      <vt:lpstr>Calibri</vt:lpstr>
      <vt:lpstr>Californian FB</vt:lpstr>
      <vt:lpstr>Cambria</vt:lpstr>
      <vt:lpstr>Constantia</vt:lpstr>
      <vt:lpstr>Corbel</vt:lpstr>
      <vt:lpstr>Times New Roman</vt:lpstr>
      <vt:lpstr>Office Theme</vt:lpstr>
      <vt:lpstr>PowerPoint Presentation</vt:lpstr>
      <vt:lpstr>Table of Contents</vt:lpstr>
      <vt:lpstr>Who Are We? </vt:lpstr>
      <vt:lpstr>Our Story</vt:lpstr>
      <vt:lpstr>   Sales &amp; Acquisition Team </vt:lpstr>
      <vt:lpstr>   Passive Income Team </vt:lpstr>
      <vt:lpstr>   Lending Team </vt:lpstr>
      <vt:lpstr>   Contractor Team </vt:lpstr>
      <vt:lpstr>   Contractor Team </vt:lpstr>
      <vt:lpstr>   Contractor Team </vt:lpstr>
      <vt:lpstr>   Commercial Team </vt:lpstr>
      <vt:lpstr>   Preferred Vendors </vt:lpstr>
      <vt:lpstr>Our Mission</vt:lpstr>
      <vt:lpstr>Short &amp; Long Term Renovation Goals</vt:lpstr>
      <vt:lpstr>Short &amp; Long Term Renovation Goals</vt:lpstr>
      <vt:lpstr>Why Contractors Love Working With Us</vt:lpstr>
      <vt:lpstr>Why Contractors Love Working With Us</vt:lpstr>
      <vt:lpstr>Sample Scope of Work</vt:lpstr>
      <vt:lpstr>Sample Scope of Work</vt:lpstr>
      <vt:lpstr>Sample Scope of Work</vt:lpstr>
      <vt:lpstr>Sample Scope of Work</vt:lpstr>
      <vt:lpstr>Sample Scope of Work</vt:lpstr>
      <vt:lpstr>Type of Contractor We’re Looking For</vt:lpstr>
      <vt:lpstr>Type of Contractor We’re Looking For</vt:lpstr>
      <vt:lpstr>How We Operate</vt:lpstr>
      <vt:lpstr>How We Operate</vt:lpstr>
      <vt:lpstr>How We Operate</vt:lpstr>
      <vt:lpstr>How We Operate</vt:lpstr>
      <vt:lpstr>How We Operate</vt:lpstr>
      <vt:lpstr>How We Operate</vt:lpstr>
      <vt:lpstr>How We Operate</vt:lpstr>
      <vt:lpstr>How We Operate</vt:lpstr>
      <vt:lpstr>How We Operate</vt:lpstr>
      <vt:lpstr>Taking the Next Steps</vt:lpstr>
      <vt:lpstr>Past Projects</vt:lpstr>
      <vt:lpstr>Past Projects</vt:lpstr>
      <vt:lpstr>Past Projects</vt:lpstr>
      <vt:lpstr>Contractor Success Stories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Keisha</dc:creator>
  <cp:lastModifiedBy>Winenger</cp:lastModifiedBy>
  <cp:revision>119</cp:revision>
  <cp:lastPrinted>2016-02-25T21:15:01Z</cp:lastPrinted>
  <dcterms:created xsi:type="dcterms:W3CDTF">2015-04-07T19:57:54Z</dcterms:created>
  <dcterms:modified xsi:type="dcterms:W3CDTF">2020-01-09T07:44:37Z</dcterms:modified>
</cp:coreProperties>
</file>