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9"/>
  </p:notesMasterIdLst>
  <p:handoutMasterIdLst>
    <p:handoutMasterId r:id="rId40"/>
  </p:handoutMasterIdLst>
  <p:sldIdLst>
    <p:sldId id="262" r:id="rId2"/>
    <p:sldId id="256" r:id="rId3"/>
    <p:sldId id="316" r:id="rId4"/>
    <p:sldId id="336" r:id="rId5"/>
    <p:sldId id="337" r:id="rId6"/>
    <p:sldId id="350" r:id="rId7"/>
    <p:sldId id="346" r:id="rId8"/>
    <p:sldId id="339" r:id="rId9"/>
    <p:sldId id="340" r:id="rId10"/>
    <p:sldId id="349" r:id="rId11"/>
    <p:sldId id="345" r:id="rId12"/>
    <p:sldId id="347" r:id="rId13"/>
    <p:sldId id="258" r:id="rId14"/>
    <p:sldId id="279" r:id="rId15"/>
    <p:sldId id="323" r:id="rId16"/>
    <p:sldId id="280" r:id="rId17"/>
    <p:sldId id="281" r:id="rId18"/>
    <p:sldId id="282" r:id="rId19"/>
    <p:sldId id="324" r:id="rId20"/>
    <p:sldId id="325" r:id="rId21"/>
    <p:sldId id="326" r:id="rId22"/>
    <p:sldId id="327" r:id="rId23"/>
    <p:sldId id="328" r:id="rId24"/>
    <p:sldId id="329" r:id="rId25"/>
    <p:sldId id="330" r:id="rId26"/>
    <p:sldId id="331" r:id="rId27"/>
    <p:sldId id="332" r:id="rId28"/>
    <p:sldId id="333" r:id="rId29"/>
    <p:sldId id="334" r:id="rId30"/>
    <p:sldId id="344" r:id="rId31"/>
    <p:sldId id="318" r:id="rId32"/>
    <p:sldId id="319" r:id="rId33"/>
    <p:sldId id="320" r:id="rId34"/>
    <p:sldId id="321" r:id="rId35"/>
    <p:sldId id="322" r:id="rId36"/>
    <p:sldId id="261" r:id="rId37"/>
    <p:sldId id="335" r:id="rId3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F5F5F5"/>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9834" autoAdjust="0"/>
  </p:normalViewPr>
  <p:slideViewPr>
    <p:cSldViewPr snapToGrid="0" snapToObjects="1">
      <p:cViewPr varScale="1">
        <p:scale>
          <a:sx n="66" d="100"/>
          <a:sy n="66" d="100"/>
        </p:scale>
        <p:origin x="1632" y="38"/>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E31414-AB42-1649-94E0-8C916BBB52B9}" type="datetime1">
              <a:rPr lang="en-US" smtClean="0"/>
              <a:t>1/9/2020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030D795-1483-A043-8BCE-2C0579DF1E66}" type="slidenum">
              <a:rPr lang="en-US" smtClean="0"/>
              <a:t>‹#›</a:t>
            </a:fld>
            <a:endParaRPr lang="en-US"/>
          </a:p>
        </p:txBody>
      </p:sp>
    </p:spTree>
    <p:extLst>
      <p:ext uri="{BB962C8B-B14F-4D97-AF65-F5344CB8AC3E}">
        <p14:creationId xmlns:p14="http://schemas.microsoft.com/office/powerpoint/2010/main" val="37951539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F32C89-EF5F-214B-8A9E-E6C098F489AE}" type="datetime1">
              <a:rPr lang="en-US" smtClean="0"/>
              <a:t>1/9/2020</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9ACE4-EE94-9740-8D39-DCACEAB8F8A6}" type="slidenum">
              <a:rPr lang="en-US" smtClean="0"/>
              <a:t>‹#›</a:t>
            </a:fld>
            <a:endParaRPr lang="en-US"/>
          </a:p>
        </p:txBody>
      </p:sp>
    </p:spTree>
    <p:extLst>
      <p:ext uri="{BB962C8B-B14F-4D97-AF65-F5344CB8AC3E}">
        <p14:creationId xmlns:p14="http://schemas.microsoft.com/office/powerpoint/2010/main" val="57486409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19ACE4-EE94-9740-8D39-DCACEAB8F8A6}" type="slidenum">
              <a:rPr lang="en-US" smtClean="0"/>
              <a:t>1</a:t>
            </a:fld>
            <a:endParaRPr lang="en-US"/>
          </a:p>
        </p:txBody>
      </p:sp>
    </p:spTree>
    <p:extLst>
      <p:ext uri="{BB962C8B-B14F-4D97-AF65-F5344CB8AC3E}">
        <p14:creationId xmlns:p14="http://schemas.microsoft.com/office/powerpoint/2010/main" val="78880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CD55542-7E50-F248-9B48-531379AE6AED}"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03099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C599B8-0176-9A4D-816A-203F37E73837}"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2411101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1A0A02-C788-2E4A-9E0D-3D33C1C023A0}"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572032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A742BB-047C-9447-840C-A64B9DF4AB5E}"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420476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19C09D-7E9D-084F-A224-E0E90B4AC336}" type="datetime1">
              <a:rPr lang="en-US" smtClean="0"/>
              <a:t>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41759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C155C0-FD5A-4A46-A0FC-15774DCFBA09}"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2853777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97DBE6-8A04-6349-8437-6FC56FA8E98C}" type="datetime1">
              <a:rPr lang="en-US" smtClean="0"/>
              <a:t>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862055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D0FDA4-11BB-1A4E-9BB6-8F5EDB7D6A86}" type="datetime1">
              <a:rPr lang="en-US" smtClean="0"/>
              <a:t>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384230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42A44-13AB-D343-A62D-58DB75D4C14C}" type="datetime1">
              <a:rPr lang="en-US" smtClean="0"/>
              <a:t>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99489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B2F503-7C37-E141-A2AE-31BB5FD572D8}"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44469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E8E7C4-3884-C44C-80C6-2072893620E9}" type="datetime1">
              <a:rPr lang="en-US" smtClean="0"/>
              <a:t>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EBE9D-EF06-9E49-9451-B427DBD8C0F9}" type="slidenum">
              <a:rPr lang="en-US" smtClean="0"/>
              <a:t>‹#›</a:t>
            </a:fld>
            <a:endParaRPr lang="en-US"/>
          </a:p>
        </p:txBody>
      </p:sp>
    </p:spTree>
    <p:extLst>
      <p:ext uri="{BB962C8B-B14F-4D97-AF65-F5344CB8AC3E}">
        <p14:creationId xmlns:p14="http://schemas.microsoft.com/office/powerpoint/2010/main" val="1231500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39333"/>
            <a:ext cx="6172200" cy="885673"/>
          </a:xfrm>
          <a:prstGeom prst="rect">
            <a:avLst/>
          </a:prstGeom>
        </p:spPr>
        <p:txBody>
          <a:bodyPr vert="horz" lIns="91440" tIns="45720" rIns="91440" bIns="45720" rtlCol="0" anchor="ctr">
            <a:normAutofit/>
          </a:bodyPr>
          <a:lstStyle/>
          <a:p>
            <a:r>
              <a:rPr lang="en-US" dirty="0"/>
              <a:t>Click to edit Master title style		</a:t>
            </a:r>
          </a:p>
        </p:txBody>
      </p:sp>
      <p:sp>
        <p:nvSpPr>
          <p:cNvPr id="3" name="Text Placeholder 2"/>
          <p:cNvSpPr>
            <a:spLocks noGrp="1"/>
          </p:cNvSpPr>
          <p:nvPr>
            <p:ph type="body" idx="1"/>
          </p:nvPr>
        </p:nvSpPr>
        <p:spPr>
          <a:xfrm>
            <a:off x="450278" y="1499792"/>
            <a:ext cx="5933534" cy="6668427"/>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90D6D1E-F977-7C4C-99F8-4958D292C589}" type="datetime1">
              <a:rPr lang="en-US" smtClean="0"/>
              <a:t>1/9/2020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88EBE9D-EF06-9E49-9451-B427DBD8C0F9}" type="slidenum">
              <a:rPr lang="en-US" smtClean="0"/>
              <a:t>‹#›</a:t>
            </a:fld>
            <a:endParaRPr lang="en-US"/>
          </a:p>
        </p:txBody>
      </p:sp>
      <p:cxnSp>
        <p:nvCxnSpPr>
          <p:cNvPr id="8" name="Straight Connector 7"/>
          <p:cNvCxnSpPr/>
          <p:nvPr userDrawn="1"/>
        </p:nvCxnSpPr>
        <p:spPr>
          <a:xfrm>
            <a:off x="515086" y="1159076"/>
            <a:ext cx="5806006" cy="0"/>
          </a:xfrm>
          <a:prstGeom prst="line">
            <a:avLst/>
          </a:prstGeom>
          <a:ln w="952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09748" y="8584273"/>
            <a:ext cx="5974064" cy="0"/>
          </a:xfrm>
          <a:prstGeom prst="line">
            <a:avLst/>
          </a:prstGeom>
          <a:ln w="9525" cmpd="sng">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754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000" b="1" i="1" u="none" kern="1200">
          <a:solidFill>
            <a:srgbClr val="376092"/>
          </a:solidFill>
          <a:latin typeface="+mj-lt"/>
          <a:ea typeface="+mj-ea"/>
          <a:cs typeface="+mj-cs"/>
        </a:defRPr>
      </a:lvl1pPr>
    </p:titleStyle>
    <p:body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7" name="Rectangle 6"/>
          <p:cNvSpPr/>
          <p:nvPr/>
        </p:nvSpPr>
        <p:spPr>
          <a:xfrm>
            <a:off x="0" y="0"/>
            <a:ext cx="6876674" cy="6685835"/>
          </a:xfrm>
          <a:prstGeom prst="rect">
            <a:avLst/>
          </a:prstGeom>
          <a:solidFill>
            <a:srgbClr val="F8F8F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 Box 265"/>
          <p:cNvSpPr txBox="1">
            <a:spLocks noChangeArrowheads="1"/>
          </p:cNvSpPr>
          <p:nvPr/>
        </p:nvSpPr>
        <p:spPr bwMode="auto">
          <a:xfrm>
            <a:off x="588963" y="5919788"/>
            <a:ext cx="6667500" cy="176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rgbClr val="FFFFFF"/>
              </a:solidFill>
              <a:effectLst/>
              <a:latin typeface="Californian FB"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4500" b="1" i="0" u="none" strike="noStrike" cap="none" normalizeH="0" baseline="0" dirty="0">
                <a:ln>
                  <a:noFill/>
                </a:ln>
                <a:solidFill>
                  <a:srgbClr val="FFFFFF"/>
                </a:solidFill>
                <a:effectLst/>
                <a:latin typeface="Corbel" charset="0"/>
                <a:ea typeface="ÇlÇr ñæí©" charset="0"/>
              </a:rPr>
              <a:t>Home Selling Guide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pic>
        <p:nvPicPr>
          <p:cNvPr id="6" name="Picture 1"/>
          <p:cNvPicPr>
            <a:picLocks noChangeAspect="1"/>
          </p:cNvPicPr>
          <p:nvPr/>
        </p:nvPicPr>
        <p:blipFill>
          <a:blip r:embed="rId3" cstate="email">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bwMode="auto">
          <a:xfrm>
            <a:off x="0" y="2178890"/>
            <a:ext cx="6876674" cy="7002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265"/>
          <p:cNvSpPr txBox="1">
            <a:spLocks noChangeArrowheads="1"/>
          </p:cNvSpPr>
          <p:nvPr/>
        </p:nvSpPr>
        <p:spPr bwMode="auto">
          <a:xfrm>
            <a:off x="227520" y="6522475"/>
            <a:ext cx="6402960" cy="14111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bg1"/>
              </a:solidFill>
              <a:effectLst/>
              <a:latin typeface="Californian FB" charset="0"/>
              <a:ea typeface="ÇlÇr ñæí©" charset="0"/>
            </a:endParaRPr>
          </a:p>
          <a:p>
            <a:pPr lvl="0" algn="ctr" defTabSz="914400"/>
            <a:r>
              <a:rPr lang="en-US" sz="3200" b="1" dirty="0">
                <a:solidFill>
                  <a:schemeClr val="bg1"/>
                </a:solidFill>
                <a:latin typeface="Corbel" charset="0"/>
                <a:ea typeface="ÇlÇr ñæí©" charset="0"/>
              </a:rPr>
              <a:t>A Real Estate Solutions Company</a:t>
            </a:r>
          </a:p>
          <a:p>
            <a:pPr lvl="0" algn="ctr" defTabSz="914400"/>
            <a:r>
              <a:rPr lang="en-US" sz="2000" b="1" dirty="0">
                <a:solidFill>
                  <a:schemeClr val="bg1"/>
                </a:solidFill>
                <a:latin typeface="Corbel" charset="0"/>
              </a:rPr>
              <a:t>www.buysellrentpropertysolutions.com</a:t>
            </a:r>
            <a:endParaRPr lang="en-US" sz="2000" dirty="0">
              <a:solidFill>
                <a:schemeClr val="bg1"/>
              </a:solidFill>
            </a:endParaRPr>
          </a:p>
        </p:txBody>
      </p:sp>
      <p:pic>
        <p:nvPicPr>
          <p:cNvPr id="9" name="Picture 8">
            <a:extLst>
              <a:ext uri="{FF2B5EF4-FFF2-40B4-BE49-F238E27FC236}">
                <a16:creationId xmlns:a16="http://schemas.microsoft.com/office/drawing/2014/main" id="{57ED0937-A9A5-42D3-8587-2B182D6742D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88963" y="1588009"/>
            <a:ext cx="3434397" cy="1836261"/>
          </a:xfrm>
          <a:prstGeom prst="rect">
            <a:avLst/>
          </a:prstGeom>
          <a:noFill/>
          <a:ln>
            <a:noFill/>
          </a:ln>
        </p:spPr>
      </p:pic>
      <p:sp>
        <p:nvSpPr>
          <p:cNvPr id="10" name="Text Box 265">
            <a:extLst>
              <a:ext uri="{FF2B5EF4-FFF2-40B4-BE49-F238E27FC236}">
                <a16:creationId xmlns:a16="http://schemas.microsoft.com/office/drawing/2014/main" id="{1D8CDAD8-D78F-4F68-A65A-C178C1CA6B43}"/>
              </a:ext>
            </a:extLst>
          </p:cNvPr>
          <p:cNvSpPr txBox="1">
            <a:spLocks noChangeArrowheads="1"/>
          </p:cNvSpPr>
          <p:nvPr/>
        </p:nvSpPr>
        <p:spPr bwMode="auto">
          <a:xfrm>
            <a:off x="399327" y="7946845"/>
            <a:ext cx="6231153" cy="8160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lvl="0" algn="ctr" defTabSz="914400"/>
            <a:r>
              <a:rPr lang="en-US" sz="4800" b="1" dirty="0">
                <a:solidFill>
                  <a:schemeClr val="bg1"/>
                </a:solidFill>
                <a:latin typeface="Corbel" charset="0"/>
                <a:ea typeface="ÇlÇr ñæí©" charset="0"/>
              </a:rPr>
              <a:t>Lender Presentation</a:t>
            </a:r>
            <a:endParaRPr lang="en-US" sz="4800" dirty="0">
              <a:solidFill>
                <a:schemeClr val="bg1"/>
              </a:solidFill>
            </a:endParaRPr>
          </a:p>
        </p:txBody>
      </p:sp>
    </p:spTree>
    <p:extLst>
      <p:ext uri="{BB962C8B-B14F-4D97-AF65-F5344CB8AC3E}">
        <p14:creationId xmlns:p14="http://schemas.microsoft.com/office/powerpoint/2010/main" val="379728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10</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Luis Peralta</a:t>
            </a:r>
          </a:p>
          <a:p>
            <a:pPr indent="-228600"/>
            <a:r>
              <a:rPr lang="en-US" sz="1100" b="1" i="1" dirty="0">
                <a:solidFill>
                  <a:schemeClr val="accent3">
                    <a:lumMod val="50000"/>
                  </a:schemeClr>
                </a:solidFill>
              </a:rPr>
              <a:t>Contractor</a:t>
            </a:r>
          </a:p>
          <a:p>
            <a:pPr indent="-228600"/>
            <a:r>
              <a:rPr lang="en-US" sz="1100" b="1" i="1" dirty="0" err="1">
                <a:solidFill>
                  <a:schemeClr val="accent3">
                    <a:lumMod val="50000"/>
                  </a:schemeClr>
                </a:solidFill>
              </a:rPr>
              <a:t>Atl</a:t>
            </a:r>
            <a:r>
              <a:rPr lang="en-US" sz="1100" b="1" i="1" dirty="0">
                <a:solidFill>
                  <a:schemeClr val="accent3">
                    <a:lumMod val="50000"/>
                  </a:schemeClr>
                </a:solidFill>
              </a:rPr>
              <a:t> Inside Perimeter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7930403"/>
            <a:ext cx="1976336" cy="815608"/>
          </a:xfrm>
          <a:prstGeom prst="rect">
            <a:avLst/>
          </a:prstGeom>
          <a:noFill/>
        </p:spPr>
        <p:txBody>
          <a:bodyPr wrap="square" rtlCol="0">
            <a:spAutoFit/>
          </a:bodyPr>
          <a:lstStyle/>
          <a:p>
            <a:pPr indent="-228600"/>
            <a:r>
              <a:rPr lang="en-US" sz="1400" b="1" i="1" dirty="0">
                <a:solidFill>
                  <a:schemeClr val="accent3">
                    <a:lumMod val="50000"/>
                  </a:schemeClr>
                </a:solidFill>
              </a:rPr>
              <a:t>Russell Lowry</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North GA</a:t>
            </a:r>
          </a:p>
          <a:p>
            <a:pPr indent="-228600"/>
            <a:endParaRPr lang="en-US" sz="1100" b="1" i="1" dirty="0">
              <a:solidFill>
                <a:schemeClr val="accent3">
                  <a:lumMod val="50000"/>
                </a:schemeClr>
              </a:solidFill>
            </a:endParaRP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550132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Contractor</a:t>
            </a:r>
          </a:p>
          <a:p>
            <a:pPr indent="-228600"/>
            <a:r>
              <a:rPr lang="en-US" sz="1200" b="1" i="1" dirty="0">
                <a:solidFill>
                  <a:schemeClr val="accent3">
                    <a:lumMod val="50000"/>
                  </a:schemeClr>
                </a:solidFill>
              </a:rPr>
              <a:t>Location</a:t>
            </a:r>
          </a:p>
        </p:txBody>
      </p:sp>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8217634"/>
          </a:xfrm>
          <a:prstGeom prst="rect">
            <a:avLst/>
          </a:prstGeom>
        </p:spPr>
        <p:txBody>
          <a:bodyPr wrap="square">
            <a:spAutoFit/>
          </a:bodyPr>
          <a:lstStyle/>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Russell is a retired fireman and officer with a stellar 26-year service record as part of the Gwinnett County Fire Department. He has spent more than 20 years in the construction and remodeling business, focused on rehabbing homes and roof repair in the North GA market.   He is also a trained appraiser for residential real estate and brings a wealth of knowledge in assessing home value and ARV.</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15" name="Picture 14">
            <a:extLst>
              <a:ext uri="{FF2B5EF4-FFF2-40B4-BE49-F238E27FC236}">
                <a16:creationId xmlns:a16="http://schemas.microsoft.com/office/drawing/2014/main" id="{C64E481D-42D5-48BA-BE1E-405943B52677}"/>
              </a:ext>
            </a:extLst>
          </p:cNvPr>
          <p:cNvPicPr>
            <a:picLocks noChangeAspect="1"/>
          </p:cNvPicPr>
          <p:nvPr/>
        </p:nvPicPr>
        <p:blipFill>
          <a:blip r:embed="rId3"/>
          <a:stretch>
            <a:fillRect/>
          </a:stretch>
        </p:blipFill>
        <p:spPr>
          <a:xfrm>
            <a:off x="423033" y="6239617"/>
            <a:ext cx="1244761" cy="1703582"/>
          </a:xfrm>
          <a:prstGeom prst="rect">
            <a:avLst/>
          </a:prstGeom>
        </p:spPr>
      </p:pic>
    </p:spTree>
    <p:extLst>
      <p:ext uri="{BB962C8B-B14F-4D97-AF65-F5344CB8AC3E}">
        <p14:creationId xmlns:p14="http://schemas.microsoft.com/office/powerpoint/2010/main" val="3209057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a:t>
            </a:r>
            <a:r>
              <a:rPr lang="en-US" sz="2800" dirty="0">
                <a:solidFill>
                  <a:schemeClr val="accent3">
                    <a:lumMod val="50000"/>
                  </a:schemeClr>
                </a:solidFill>
              </a:rPr>
              <a:t>Commercial Team</a:t>
            </a:r>
            <a:r>
              <a:rPr lang="en-US" dirty="0">
                <a:solidFill>
                  <a:schemeClr val="accent3">
                    <a:lumMod val="50000"/>
                  </a:schemeClr>
                </a:solidFill>
              </a:rPr>
              <a:t>	</a:t>
            </a:r>
          </a:p>
        </p:txBody>
      </p:sp>
      <p:sp>
        <p:nvSpPr>
          <p:cNvPr id="2" name="Slide Number Placeholder 1"/>
          <p:cNvSpPr>
            <a:spLocks noGrp="1"/>
          </p:cNvSpPr>
          <p:nvPr>
            <p:ph type="sldNum" sz="quarter" idx="12"/>
          </p:nvPr>
        </p:nvSpPr>
        <p:spPr/>
        <p:txBody>
          <a:bodyPr/>
          <a:lstStyle/>
          <a:p>
            <a:fld id="{A88EBE9D-EF06-9E49-9451-B427DBD8C0F9}" type="slidenum">
              <a:rPr lang="en-US" smtClean="0"/>
              <a:t>11</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Volesta Autry</a:t>
            </a:r>
          </a:p>
          <a:p>
            <a:pPr indent="-228600"/>
            <a:r>
              <a:rPr lang="en-US" sz="1100" b="1" i="1" dirty="0">
                <a:solidFill>
                  <a:schemeClr val="accent3">
                    <a:lumMod val="50000"/>
                  </a:schemeClr>
                </a:solidFill>
              </a:rPr>
              <a:t>Commercial Real Estate Broker, </a:t>
            </a:r>
            <a:r>
              <a:rPr lang="en-US" sz="1100" b="1" i="1" dirty="0" err="1">
                <a:solidFill>
                  <a:schemeClr val="accent3">
                    <a:lumMod val="50000"/>
                  </a:schemeClr>
                </a:solidFill>
              </a:rPr>
              <a:t>Treadstone</a:t>
            </a:r>
            <a:r>
              <a:rPr lang="en-US" sz="1100" b="1" i="1" dirty="0">
                <a:solidFill>
                  <a:schemeClr val="accent3">
                    <a:lumMod val="50000"/>
                  </a:schemeClr>
                </a:solidFill>
              </a:rPr>
              <a:t> </a:t>
            </a:r>
          </a:p>
        </p:txBody>
      </p:sp>
      <p:sp>
        <p:nvSpPr>
          <p:cNvPr id="14" name="Rectangle 13">
            <a:extLst>
              <a:ext uri="{FF2B5EF4-FFF2-40B4-BE49-F238E27FC236}">
                <a16:creationId xmlns:a16="http://schemas.microsoft.com/office/drawing/2014/main" id="{A472B7B1-B77B-4E73-B7F2-E6B18DFBF8AA}"/>
              </a:ext>
            </a:extLst>
          </p:cNvPr>
          <p:cNvSpPr/>
          <p:nvPr/>
        </p:nvSpPr>
        <p:spPr>
          <a:xfrm>
            <a:off x="1922585" y="1207047"/>
            <a:ext cx="4531096" cy="7294305"/>
          </a:xfrm>
          <a:prstGeom prst="rect">
            <a:avLst/>
          </a:prstGeom>
        </p:spPr>
        <p:txBody>
          <a:bodyPr wrap="square">
            <a:spAutoFit/>
          </a:bodyPr>
          <a:lstStyle/>
          <a:p>
            <a:r>
              <a:rPr lang="en-US" sz="1200" dirty="0"/>
              <a:t>With over 35 years in the commercial real estate industry, Volesta Autry has extensive experience in leasing, property management, asset management, marketing, budgeting and directing commercial property operations for retail, industrial, office and multi-family properties throughout the country.  She was promoted rapidly throughout her career based upon success in improving bottom-line financial results, strengthening management and leasing performance, and solving problems.  Volesta is a licensed real estate broker in Georgia, Alabama, and Florida and has a wide range of knowledge and experience in land brokerage, site selection, and consulting for commercial property owners and developers.</a:t>
            </a:r>
          </a:p>
          <a:p>
            <a:endParaRPr lang="en-US" sz="1200" dirty="0"/>
          </a:p>
          <a:p>
            <a:endParaRPr lang="en-US" sz="1200" dirty="0"/>
          </a:p>
          <a:p>
            <a:r>
              <a:rPr lang="en-US" sz="1200" dirty="0"/>
              <a:t>A seasoned, high-energy leader with a strong record of success in building marketing and sales organizations, cultivating key account relationships, developing sales skills in new hires, and delivering revenue results. Highly regarded for exceptional business acumen and outstanding consultative sales skills with C-suite prospects at Fortune 500 companies…specializing in multi-unit Apartment Complexes.  Excels at educating the marketplace on the value of implementing complex, robust technology products offering substantial ROI benefits. Decisive and engaging with a fierce determination to succeed; proven success in empowering and leading teams that meet and exceed goals.</a:t>
            </a:r>
          </a:p>
          <a:p>
            <a:endParaRPr lang="en-US" sz="1200" dirty="0"/>
          </a:p>
          <a:p>
            <a:endParaRPr lang="en-US" sz="1200" dirty="0"/>
          </a:p>
          <a:p>
            <a:endParaRPr lang="en-US" sz="1200" dirty="0"/>
          </a:p>
          <a:p>
            <a:r>
              <a:rPr lang="en-US" sz="1200" dirty="0"/>
              <a:t>Emily is ready to get to work to find the right home for you! She is a licensed real estate agent with Ansley Atlanta helping buyers and sellers in their real estate journey – whether you’re looking to buy a condo in a hip, intown neighborhood or sell a more traditional family home OTP.  She loves her home and wants you to love yours too! Contact me to discuss your unique needs.</a:t>
            </a:r>
          </a:p>
          <a:p>
            <a:endParaRPr lang="en-US" sz="1200" dirty="0"/>
          </a:p>
          <a:p>
            <a:endParaRPr lang="en-US" sz="1200" dirty="0"/>
          </a:p>
          <a:p>
            <a:endParaRPr lang="en-US" sz="1200" dirty="0"/>
          </a:p>
          <a:p>
            <a:endParaRPr lang="en-US" sz="1200" dirty="0"/>
          </a:p>
          <a:p>
            <a:endParaRPr lang="en-US" sz="1200" dirty="0"/>
          </a:p>
        </p:txBody>
      </p:sp>
      <p:pic>
        <p:nvPicPr>
          <p:cNvPr id="4" name="Picture 3">
            <a:extLst>
              <a:ext uri="{FF2B5EF4-FFF2-40B4-BE49-F238E27FC236}">
                <a16:creationId xmlns:a16="http://schemas.microsoft.com/office/drawing/2014/main" id="{12BC7455-E5B5-4C08-A0B1-5FE2FD8A86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319" y="1266025"/>
            <a:ext cx="1341443" cy="1722984"/>
          </a:xfrm>
          <a:prstGeom prst="rect">
            <a:avLst/>
          </a:prstGeom>
        </p:spPr>
      </p:pic>
      <p:sp>
        <p:nvSpPr>
          <p:cNvPr id="11" name="TextBox 10">
            <a:extLst>
              <a:ext uri="{FF2B5EF4-FFF2-40B4-BE49-F238E27FC236}">
                <a16:creationId xmlns:a16="http://schemas.microsoft.com/office/drawing/2014/main" id="{2D9F7F70-1F83-4B29-9963-B5C07103C936}"/>
              </a:ext>
            </a:extLst>
          </p:cNvPr>
          <p:cNvSpPr txBox="1"/>
          <p:nvPr/>
        </p:nvSpPr>
        <p:spPr>
          <a:xfrm>
            <a:off x="342899" y="7963127"/>
            <a:ext cx="2110933" cy="646331"/>
          </a:xfrm>
          <a:prstGeom prst="rect">
            <a:avLst/>
          </a:prstGeom>
          <a:noFill/>
        </p:spPr>
        <p:txBody>
          <a:bodyPr wrap="square" rtlCol="0">
            <a:spAutoFit/>
          </a:bodyPr>
          <a:lstStyle/>
          <a:p>
            <a:pPr indent="-228600"/>
            <a:r>
              <a:rPr lang="en-US" sz="1400" b="1" i="1" dirty="0">
                <a:solidFill>
                  <a:schemeClr val="accent3">
                    <a:lumMod val="50000"/>
                  </a:schemeClr>
                </a:solidFill>
              </a:rPr>
              <a:t>Emily Wheeler</a:t>
            </a:r>
          </a:p>
          <a:p>
            <a:pPr indent="-228600"/>
            <a:r>
              <a:rPr lang="en-US" sz="1100" b="1" i="1" dirty="0">
                <a:solidFill>
                  <a:schemeClr val="accent3">
                    <a:lumMod val="50000"/>
                  </a:schemeClr>
                </a:solidFill>
              </a:rPr>
              <a:t>Realtor, Off-Market &amp; </a:t>
            </a:r>
          </a:p>
          <a:p>
            <a:pPr indent="-228600"/>
            <a:r>
              <a:rPr lang="en-US" sz="1100" b="1" i="1" dirty="0">
                <a:solidFill>
                  <a:schemeClr val="accent3">
                    <a:lumMod val="50000"/>
                  </a:schemeClr>
                </a:solidFill>
              </a:rPr>
              <a:t>Wholesale Specialist</a:t>
            </a:r>
          </a:p>
        </p:txBody>
      </p:sp>
      <p:sp>
        <p:nvSpPr>
          <p:cNvPr id="15" name="TextBox 14">
            <a:extLst>
              <a:ext uri="{FF2B5EF4-FFF2-40B4-BE49-F238E27FC236}">
                <a16:creationId xmlns:a16="http://schemas.microsoft.com/office/drawing/2014/main" id="{76C86908-EE8C-4F8F-A53B-B18B789109E5}"/>
              </a:ext>
            </a:extLst>
          </p:cNvPr>
          <p:cNvSpPr txBox="1"/>
          <p:nvPr/>
        </p:nvSpPr>
        <p:spPr>
          <a:xfrm>
            <a:off x="342900" y="5436539"/>
            <a:ext cx="2110933" cy="646331"/>
          </a:xfrm>
          <a:prstGeom prst="rect">
            <a:avLst/>
          </a:prstGeom>
          <a:noFill/>
        </p:spPr>
        <p:txBody>
          <a:bodyPr wrap="square" rtlCol="0">
            <a:spAutoFit/>
          </a:bodyPr>
          <a:lstStyle/>
          <a:p>
            <a:pPr indent="-228600"/>
            <a:r>
              <a:rPr lang="en-US" sz="1400" b="1" i="1" dirty="0">
                <a:solidFill>
                  <a:schemeClr val="accent3">
                    <a:lumMod val="50000"/>
                  </a:schemeClr>
                </a:solidFill>
              </a:rPr>
              <a:t>Mary Beth Breen</a:t>
            </a:r>
          </a:p>
          <a:p>
            <a:pPr indent="-228600"/>
            <a:r>
              <a:rPr lang="en-US" sz="1100" b="1" i="1" dirty="0">
                <a:solidFill>
                  <a:schemeClr val="accent3">
                    <a:lumMod val="50000"/>
                  </a:schemeClr>
                </a:solidFill>
              </a:rPr>
              <a:t>Passive Income-</a:t>
            </a:r>
          </a:p>
          <a:p>
            <a:pPr indent="-228600"/>
            <a:r>
              <a:rPr lang="en-US" sz="1100" b="1" i="1" dirty="0">
                <a:solidFill>
                  <a:schemeClr val="accent3">
                    <a:lumMod val="50000"/>
                  </a:schemeClr>
                </a:solidFill>
              </a:rPr>
              <a:t>Multi-Unit Specialist</a:t>
            </a:r>
          </a:p>
        </p:txBody>
      </p:sp>
      <p:pic>
        <p:nvPicPr>
          <p:cNvPr id="8" name="Picture 7">
            <a:extLst>
              <a:ext uri="{FF2B5EF4-FFF2-40B4-BE49-F238E27FC236}">
                <a16:creationId xmlns:a16="http://schemas.microsoft.com/office/drawing/2014/main" id="{3DE9A66B-9FD0-48C5-AA4E-A93E1A7196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047" y="3741142"/>
            <a:ext cx="1351599" cy="1686795"/>
          </a:xfrm>
          <a:prstGeom prst="rect">
            <a:avLst/>
          </a:prstGeom>
        </p:spPr>
      </p:pic>
      <p:pic>
        <p:nvPicPr>
          <p:cNvPr id="3" name="Picture 2">
            <a:extLst>
              <a:ext uri="{FF2B5EF4-FFF2-40B4-BE49-F238E27FC236}">
                <a16:creationId xmlns:a16="http://schemas.microsoft.com/office/drawing/2014/main" id="{DCCEF8F4-A0C0-4FFD-9BFB-0572F5D903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810" y="6233930"/>
            <a:ext cx="1367983" cy="1654244"/>
          </a:xfrm>
          <a:prstGeom prst="rect">
            <a:avLst/>
          </a:prstGeom>
        </p:spPr>
      </p:pic>
    </p:spTree>
    <p:extLst>
      <p:ext uri="{BB962C8B-B14F-4D97-AF65-F5344CB8AC3E}">
        <p14:creationId xmlns:p14="http://schemas.microsoft.com/office/powerpoint/2010/main" val="339647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Preferred Vendors	</a:t>
            </a:r>
          </a:p>
        </p:txBody>
      </p:sp>
      <p:sp>
        <p:nvSpPr>
          <p:cNvPr id="2" name="Slide Number Placeholder 1"/>
          <p:cNvSpPr>
            <a:spLocks noGrp="1"/>
          </p:cNvSpPr>
          <p:nvPr>
            <p:ph type="sldNum" sz="quarter" idx="12"/>
          </p:nvPr>
        </p:nvSpPr>
        <p:spPr/>
        <p:txBody>
          <a:bodyPr/>
          <a:lstStyle/>
          <a:p>
            <a:fld id="{A88EBE9D-EF06-9E49-9451-B427DBD8C0F9}" type="slidenum">
              <a:rPr lang="en-US" smtClean="0"/>
              <a:t>12</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1278158"/>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Dave Hess</a:t>
            </a:r>
          </a:p>
          <a:p>
            <a:pPr indent="-228600"/>
            <a:r>
              <a:rPr lang="en-US" sz="1100" b="1" i="1" dirty="0">
                <a:solidFill>
                  <a:schemeClr val="accent3">
                    <a:lumMod val="50000"/>
                  </a:schemeClr>
                </a:solidFill>
              </a:rPr>
              <a:t>Pro Manager</a:t>
            </a:r>
          </a:p>
          <a:p>
            <a:pPr indent="-228600"/>
            <a:r>
              <a:rPr lang="en-US" sz="1100" b="1" i="1" dirty="0">
                <a:solidFill>
                  <a:schemeClr val="accent3">
                    <a:lumMod val="50000"/>
                  </a:schemeClr>
                </a:solidFill>
              </a:rPr>
              <a:t>Home Depot</a:t>
            </a: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4245649"/>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James</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10433625"/>
          </a:xfrm>
          <a:prstGeom prst="rect">
            <a:avLst/>
          </a:prstGeom>
        </p:spPr>
        <p:txBody>
          <a:bodyPr wrap="square">
            <a:spAutoFit/>
          </a:bodyPr>
          <a:lstStyle/>
          <a:p>
            <a:r>
              <a:rPr lang="en-US" sz="1200" dirty="0">
                <a:solidFill>
                  <a:srgbClr val="FF0000"/>
                </a:solidFill>
              </a:rPr>
              <a:t>Home Depot - Hardware and Supplies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Paint</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Landscape</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Retaining Walls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Countertops</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Flooring</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Siding</a:t>
            </a:r>
          </a:p>
          <a:p>
            <a:endParaRPr lang="en-US" sz="1200" dirty="0"/>
          </a:p>
          <a:p>
            <a:endParaRPr lang="en-US" sz="1200" dirty="0"/>
          </a:p>
          <a:p>
            <a:endParaRPr lang="en-US" sz="1200" dirty="0"/>
          </a:p>
          <a:p>
            <a:endParaRPr lang="en-US" sz="1200" dirty="0"/>
          </a:p>
          <a:p>
            <a:r>
              <a:rPr lang="en-US" sz="1200" dirty="0">
                <a:solidFill>
                  <a:srgbClr val="FF0000"/>
                </a:solidFill>
              </a:rPr>
              <a:t>Roof</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r>
              <a:rPr lang="en-US" sz="1200" dirty="0">
                <a:solidFill>
                  <a:srgbClr val="FF0000"/>
                </a:solidFill>
              </a:rPr>
              <a:t>Drywall</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5" name="TextBox 14">
            <a:extLst>
              <a:ext uri="{FF2B5EF4-FFF2-40B4-BE49-F238E27FC236}">
                <a16:creationId xmlns:a16="http://schemas.microsoft.com/office/drawing/2014/main" id="{7DBA80A5-FE06-48C6-9E96-E8A7301A7FBE}"/>
              </a:ext>
            </a:extLst>
          </p:cNvPr>
          <p:cNvSpPr txBox="1"/>
          <p:nvPr/>
        </p:nvSpPr>
        <p:spPr>
          <a:xfrm>
            <a:off x="342900" y="1985166"/>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Sun</a:t>
            </a:r>
          </a:p>
          <a:p>
            <a:pPr indent="-228600"/>
            <a:r>
              <a:rPr lang="en-US" sz="1100" b="1" i="1" dirty="0">
                <a:solidFill>
                  <a:schemeClr val="accent3">
                    <a:lumMod val="50000"/>
                  </a:schemeClr>
                </a:solidFill>
              </a:rPr>
              <a:t>Sales</a:t>
            </a:r>
          </a:p>
          <a:p>
            <a:pPr indent="-228600"/>
            <a:r>
              <a:rPr lang="en-US" sz="1100" b="1" i="1" dirty="0">
                <a:solidFill>
                  <a:schemeClr val="accent3">
                    <a:lumMod val="50000"/>
                  </a:schemeClr>
                </a:solidFill>
              </a:rPr>
              <a:t>Sherwin Williams</a:t>
            </a:r>
          </a:p>
        </p:txBody>
      </p:sp>
      <p:sp>
        <p:nvSpPr>
          <p:cNvPr id="16" name="TextBox 15">
            <a:extLst>
              <a:ext uri="{FF2B5EF4-FFF2-40B4-BE49-F238E27FC236}">
                <a16:creationId xmlns:a16="http://schemas.microsoft.com/office/drawing/2014/main" id="{46A340FA-FF20-4507-B69F-79B22EE1885B}"/>
              </a:ext>
            </a:extLst>
          </p:cNvPr>
          <p:cNvSpPr txBox="1"/>
          <p:nvPr/>
        </p:nvSpPr>
        <p:spPr>
          <a:xfrm>
            <a:off x="342900" y="2731417"/>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Eddie Lee</a:t>
            </a:r>
          </a:p>
          <a:p>
            <a:pPr indent="-228600"/>
            <a:r>
              <a:rPr lang="en-US" sz="1100" b="1" i="1" dirty="0">
                <a:solidFill>
                  <a:schemeClr val="accent3">
                    <a:lumMod val="50000"/>
                  </a:schemeClr>
                </a:solidFill>
              </a:rPr>
              <a:t>Owner</a:t>
            </a:r>
          </a:p>
          <a:p>
            <a:pPr indent="-228600"/>
            <a:r>
              <a:rPr lang="en-US" sz="1100" b="1" i="1" dirty="0">
                <a:solidFill>
                  <a:schemeClr val="accent3">
                    <a:lumMod val="50000"/>
                  </a:schemeClr>
                </a:solidFill>
              </a:rPr>
              <a:t>Lawn Ninja</a:t>
            </a:r>
          </a:p>
        </p:txBody>
      </p:sp>
      <p:sp>
        <p:nvSpPr>
          <p:cNvPr id="17" name="TextBox 16">
            <a:extLst>
              <a:ext uri="{FF2B5EF4-FFF2-40B4-BE49-F238E27FC236}">
                <a16:creationId xmlns:a16="http://schemas.microsoft.com/office/drawing/2014/main" id="{F2240276-21BA-4AF7-A0AA-4829FEE0920D}"/>
              </a:ext>
            </a:extLst>
          </p:cNvPr>
          <p:cNvSpPr txBox="1"/>
          <p:nvPr/>
        </p:nvSpPr>
        <p:spPr>
          <a:xfrm>
            <a:off x="342900" y="3488533"/>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Justino </a:t>
            </a:r>
            <a:r>
              <a:rPr lang="en-US" sz="1400" b="1" i="1" dirty="0" err="1">
                <a:solidFill>
                  <a:schemeClr val="accent3">
                    <a:lumMod val="50000"/>
                  </a:schemeClr>
                </a:solidFill>
              </a:rPr>
              <a:t>Castanon</a:t>
            </a:r>
            <a:endParaRPr lang="en-US" sz="1400" b="1" i="1" dirty="0">
              <a:solidFill>
                <a:schemeClr val="accent3">
                  <a:lumMod val="50000"/>
                </a:schemeClr>
              </a:solidFill>
            </a:endParaRPr>
          </a:p>
          <a:p>
            <a:pPr indent="-228600"/>
            <a:r>
              <a:rPr lang="en-US" sz="1100" b="1" i="1" dirty="0">
                <a:solidFill>
                  <a:schemeClr val="accent3">
                    <a:lumMod val="50000"/>
                  </a:schemeClr>
                </a:solidFill>
              </a:rPr>
              <a:t>Owner</a:t>
            </a:r>
          </a:p>
          <a:p>
            <a:pPr indent="-228600"/>
            <a:r>
              <a:rPr lang="en-US" sz="1100" b="1" i="1" dirty="0">
                <a:solidFill>
                  <a:schemeClr val="accent3">
                    <a:lumMod val="50000"/>
                  </a:schemeClr>
                </a:solidFill>
              </a:rPr>
              <a:t>Stone Co.</a:t>
            </a:r>
          </a:p>
        </p:txBody>
      </p:sp>
      <p:sp>
        <p:nvSpPr>
          <p:cNvPr id="20" name="TextBox 19">
            <a:extLst>
              <a:ext uri="{FF2B5EF4-FFF2-40B4-BE49-F238E27FC236}">
                <a16:creationId xmlns:a16="http://schemas.microsoft.com/office/drawing/2014/main" id="{8992227A-8A0C-448E-B6C0-AA7AC4F9BF71}"/>
              </a:ext>
            </a:extLst>
          </p:cNvPr>
          <p:cNvSpPr txBox="1"/>
          <p:nvPr/>
        </p:nvSpPr>
        <p:spPr>
          <a:xfrm>
            <a:off x="333234" y="5755388"/>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1" name="TextBox 20">
            <a:extLst>
              <a:ext uri="{FF2B5EF4-FFF2-40B4-BE49-F238E27FC236}">
                <a16:creationId xmlns:a16="http://schemas.microsoft.com/office/drawing/2014/main" id="{8ABCC721-D265-4692-9F17-63EE63A5C490}"/>
              </a:ext>
            </a:extLst>
          </p:cNvPr>
          <p:cNvSpPr txBox="1"/>
          <p:nvPr/>
        </p:nvSpPr>
        <p:spPr>
          <a:xfrm>
            <a:off x="342900" y="654240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2" name="TextBox 21">
            <a:extLst>
              <a:ext uri="{FF2B5EF4-FFF2-40B4-BE49-F238E27FC236}">
                <a16:creationId xmlns:a16="http://schemas.microsoft.com/office/drawing/2014/main" id="{203D8062-79D9-4933-8958-6C15F1DE5600}"/>
              </a:ext>
            </a:extLst>
          </p:cNvPr>
          <p:cNvSpPr txBox="1"/>
          <p:nvPr/>
        </p:nvSpPr>
        <p:spPr>
          <a:xfrm>
            <a:off x="342900" y="7323591"/>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
        <p:nvSpPr>
          <p:cNvPr id="23" name="TextBox 22">
            <a:extLst>
              <a:ext uri="{FF2B5EF4-FFF2-40B4-BE49-F238E27FC236}">
                <a16:creationId xmlns:a16="http://schemas.microsoft.com/office/drawing/2014/main" id="{6C3BCCC6-840F-4B96-9597-BA81BFA16663}"/>
              </a:ext>
            </a:extLst>
          </p:cNvPr>
          <p:cNvSpPr txBox="1"/>
          <p:nvPr/>
        </p:nvSpPr>
        <p:spPr>
          <a:xfrm>
            <a:off x="333234" y="5009137"/>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r>
              <a:rPr lang="en-US" sz="1200" b="1" i="1" dirty="0">
                <a:solidFill>
                  <a:schemeClr val="accent3">
                    <a:lumMod val="50000"/>
                  </a:schemeClr>
                </a:solidFill>
              </a:rPr>
              <a:t>Owner</a:t>
            </a:r>
          </a:p>
          <a:p>
            <a:pPr indent="-228600"/>
            <a:r>
              <a:rPr lang="en-US" sz="1200" b="1" i="1" dirty="0">
                <a:solidFill>
                  <a:schemeClr val="accent3">
                    <a:lumMod val="50000"/>
                  </a:schemeClr>
                </a:solidFill>
              </a:rPr>
              <a:t>Pro Countertops</a:t>
            </a:r>
          </a:p>
        </p:txBody>
      </p:sp>
    </p:spTree>
    <p:extLst>
      <p:ext uri="{BB962C8B-B14F-4D97-AF65-F5344CB8AC3E}">
        <p14:creationId xmlns:p14="http://schemas.microsoft.com/office/powerpoint/2010/main" val="305144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56181" cy="885673"/>
          </a:xfrm>
        </p:spPr>
        <p:txBody>
          <a:bodyPr/>
          <a:lstStyle/>
          <a:p>
            <a:pPr algn="r"/>
            <a:r>
              <a:rPr lang="en-US" dirty="0">
                <a:solidFill>
                  <a:schemeClr val="accent3">
                    <a:lumMod val="50000"/>
                  </a:schemeClr>
                </a:solidFill>
              </a:rPr>
              <a:t>Our Business Model</a:t>
            </a:r>
          </a:p>
        </p:txBody>
      </p:sp>
      <p:sp>
        <p:nvSpPr>
          <p:cNvPr id="3" name="Content Placeholder 2"/>
          <p:cNvSpPr>
            <a:spLocks noGrp="1"/>
          </p:cNvSpPr>
          <p:nvPr>
            <p:ph idx="1"/>
          </p:nvPr>
        </p:nvSpPr>
        <p:spPr>
          <a:xfrm>
            <a:off x="461228" y="2426578"/>
            <a:ext cx="3138837" cy="1508275"/>
          </a:xfrm>
        </p:spPr>
        <p:txBody>
          <a:bodyPr>
            <a:noAutofit/>
          </a:bodyPr>
          <a:lstStyle/>
          <a:p>
            <a:pPr algn="just">
              <a:lnSpc>
                <a:spcPct val="110000"/>
              </a:lnSpc>
              <a:spcBef>
                <a:spcPts val="0"/>
              </a:spcBef>
            </a:pPr>
            <a:r>
              <a:rPr lang="en-US" dirty="0">
                <a:solidFill>
                  <a:srgbClr val="000000"/>
                </a:solidFill>
                <a:latin typeface="Calibri"/>
                <a:cs typeface="Calibri"/>
              </a:rPr>
              <a:t>At </a:t>
            </a:r>
            <a:r>
              <a:rPr lang="en-US" dirty="0">
                <a:solidFill>
                  <a:schemeClr val="accent3">
                    <a:lumMod val="50000"/>
                  </a:schemeClr>
                </a:solidFill>
                <a:latin typeface="Calibri"/>
                <a:cs typeface="Calibri"/>
              </a:rPr>
              <a:t>Buy Sell Rent Property Solutions</a:t>
            </a:r>
            <a:r>
              <a:rPr lang="en-US" dirty="0">
                <a:solidFill>
                  <a:srgbClr val="000000"/>
                </a:solidFill>
                <a:latin typeface="Calibri"/>
                <a:cs typeface="Calibri"/>
              </a:rPr>
              <a:t>, we pride ourselves on having a strong foundation of real estate knowledge and training. Our focus is on providing SOLUTIONS for homeowners and finding VALUE for our buyers and investors by locating ugly, vacant homes that are eye sores and we put them back into use after renovation.</a:t>
            </a:r>
            <a:endParaRPr lang="en-US" dirty="0">
              <a:solidFill>
                <a:srgbClr val="000000"/>
              </a:solidFill>
            </a:endParaRPr>
          </a:p>
          <a:p>
            <a:r>
              <a:rPr lang="en-US" b="1" dirty="0"/>
              <a:t> </a:t>
            </a:r>
          </a:p>
          <a:p>
            <a:endParaRPr lang="en-US" dirty="0"/>
          </a:p>
          <a:p>
            <a:r>
              <a:rPr lang="en-US" b="1" dirty="0"/>
              <a:t> </a:t>
            </a:r>
            <a:endParaRPr lang="en-US" dirty="0"/>
          </a:p>
          <a:p>
            <a:endParaRPr lang="en-US" dirty="0"/>
          </a:p>
        </p:txBody>
      </p:sp>
      <p:sp>
        <p:nvSpPr>
          <p:cNvPr id="5" name="Text Box 33"/>
          <p:cNvSpPr txBox="1">
            <a:spLocks noChangeArrowheads="1"/>
          </p:cNvSpPr>
          <p:nvPr/>
        </p:nvSpPr>
        <p:spPr bwMode="auto">
          <a:xfrm>
            <a:off x="559765" y="5622108"/>
            <a:ext cx="5637206" cy="2709847"/>
          </a:xfrm>
          <a:prstGeom prst="rect">
            <a:avLst/>
          </a:prstGeom>
          <a:solidFill>
            <a:schemeClr val="accent3">
              <a:lumMod val="50000"/>
            </a:schemeClr>
          </a:solidFill>
          <a:ln w="9525">
            <a:solidFill>
              <a:srgbClr val="D9D9D9"/>
            </a:solidFill>
            <a:miter lim="800000"/>
            <a:headEnd/>
            <a:tailEnd/>
          </a:ln>
        </p:spPr>
        <p:txBody>
          <a:bodyPr vert="horz" wrap="square" lIns="182880" tIns="13716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0" lang="en-US" sz="1100" b="1" i="1" u="none" strike="noStrike" cap="none" normalizeH="0" baseline="0" dirty="0">
                <a:ln>
                  <a:noFill/>
                </a:ln>
                <a:solidFill>
                  <a:schemeClr val="bg1"/>
                </a:solidFill>
                <a:effectLst/>
                <a:latin typeface="Constantia" charset="0"/>
                <a:ea typeface="ÇlÇr ñæí©" charset="0"/>
              </a:rPr>
              <a:t>We Follow A Strict Due Diligence Process</a:t>
            </a:r>
          </a:p>
          <a:p>
            <a:pPr marL="0" marR="0" lvl="0" indent="0" algn="l" defTabSz="914400" rtl="0" eaLnBrk="1" fontAlgn="base" latinLnBrk="0" hangingPunct="1">
              <a:spcBef>
                <a:spcPct val="0"/>
              </a:spcBef>
              <a:spcAft>
                <a:spcPts val="600"/>
              </a:spcAft>
              <a:buClrTx/>
              <a:buSzTx/>
              <a:buFontTx/>
              <a:buNone/>
              <a:tabLst/>
            </a:pPr>
            <a:r>
              <a:rPr kumimoji="0" lang="en-US" sz="1000" b="0" i="0" u="none" strike="noStrike" cap="none" normalizeH="0" baseline="0" dirty="0">
                <a:ln>
                  <a:noFill/>
                </a:ln>
                <a:solidFill>
                  <a:schemeClr val="bg1"/>
                </a:solidFill>
                <a:effectLst/>
                <a:latin typeface="Times New Roman"/>
                <a:ea typeface="ÇlÇr ñæí©" charset="0"/>
                <a:cs typeface="Times New Roman"/>
              </a:rPr>
              <a:t>We have a systematic and disciplined approach when purchasing investment properties, putting each potential investment through a strict due diligence process. This rigorous set of criteria includes, but is not limited to, the following:</a:t>
            </a:r>
          </a:p>
          <a:p>
            <a:pPr marL="265176" indent="-171450" defTabSz="914400">
              <a:spcBef>
                <a:spcPts val="200"/>
              </a:spcBef>
              <a:buFont typeface="Arial"/>
              <a:buChar char="•"/>
            </a:pPr>
            <a:r>
              <a:rPr kumimoji="0" lang="en-US" sz="1000" b="0" i="0" u="none" strike="noStrike" cap="none" normalizeH="0" baseline="0" dirty="0">
                <a:ln>
                  <a:noFill/>
                </a:ln>
                <a:solidFill>
                  <a:schemeClr val="bg1"/>
                </a:solidFill>
                <a:effectLst/>
                <a:latin typeface="Times New Roman"/>
                <a:ea typeface="SimSun" charset="0"/>
                <a:cs typeface="Times New Roman"/>
              </a:rPr>
              <a:t>Comparable property analysis and examination by a certified, independent appraiser</a:t>
            </a:r>
          </a:p>
          <a:p>
            <a:pPr marL="265176" indent="-171450" defTabSz="914400">
              <a:spcBef>
                <a:spcPts val="200"/>
              </a:spcBef>
              <a:buFont typeface="Arial"/>
              <a:buChar char="•"/>
            </a:pPr>
            <a:r>
              <a:rPr kumimoji="0" lang="en-US" sz="1000" b="0" i="0" u="none" strike="noStrike" cap="none" normalizeH="0" baseline="0" dirty="0">
                <a:ln>
                  <a:noFill/>
                </a:ln>
                <a:solidFill>
                  <a:schemeClr val="bg1"/>
                </a:solidFill>
                <a:effectLst/>
                <a:latin typeface="Times New Roman"/>
                <a:ea typeface="SimSun" charset="0"/>
                <a:cs typeface="Times New Roman"/>
              </a:rPr>
              <a:t>An economic study of the neighborhood, city planning and development</a:t>
            </a:r>
          </a:p>
          <a:p>
            <a:pPr marL="265176" indent="-171450" defTabSz="914400">
              <a:spcBef>
                <a:spcPts val="200"/>
              </a:spcBef>
              <a:buFont typeface="Arial"/>
              <a:buChar char="•"/>
            </a:pPr>
            <a:r>
              <a:rPr kumimoji="0" lang="en-US" sz="1000" b="0" i="0" u="none" strike="noStrike" cap="none" normalizeH="0" baseline="0" dirty="0">
                <a:ln>
                  <a:noFill/>
                </a:ln>
                <a:solidFill>
                  <a:schemeClr val="bg1"/>
                </a:solidFill>
                <a:effectLst/>
                <a:latin typeface="Times New Roman"/>
                <a:ea typeface="SimSun" charset="0"/>
                <a:cs typeface="Times New Roman"/>
              </a:rPr>
              <a:t>Demographics of area, marketability, and growth potential</a:t>
            </a:r>
          </a:p>
          <a:p>
            <a:pPr marL="265176" indent="-171450" defTabSz="914400">
              <a:spcBef>
                <a:spcPts val="200"/>
              </a:spcBef>
              <a:buFont typeface="Arial"/>
              <a:buChar char="•"/>
            </a:pPr>
            <a:r>
              <a:rPr kumimoji="0" lang="en-US" sz="1000" b="0" i="0" u="none" strike="noStrike" cap="none" normalizeH="0" baseline="0" dirty="0">
                <a:ln>
                  <a:noFill/>
                </a:ln>
                <a:solidFill>
                  <a:schemeClr val="bg1"/>
                </a:solidFill>
                <a:effectLst/>
                <a:latin typeface="Times New Roman"/>
                <a:ea typeface="SimSun" charset="0"/>
                <a:cs typeface="Times New Roman"/>
              </a:rPr>
              <a:t>Statistics on the crime rate</a:t>
            </a:r>
          </a:p>
          <a:p>
            <a:pPr marL="265176" indent="-171450" defTabSz="914400">
              <a:spcBef>
                <a:spcPts val="200"/>
              </a:spcBef>
              <a:buFont typeface="Arial"/>
              <a:buChar char="•"/>
            </a:pPr>
            <a:r>
              <a:rPr kumimoji="0" lang="en-US" sz="1000" b="0" i="0" u="none" strike="noStrike" cap="none" normalizeH="0" baseline="0" dirty="0">
                <a:ln>
                  <a:noFill/>
                </a:ln>
                <a:solidFill>
                  <a:schemeClr val="bg1"/>
                </a:solidFill>
                <a:effectLst/>
                <a:latin typeface="Times New Roman"/>
                <a:ea typeface="SimSun" charset="0"/>
                <a:cs typeface="Times New Roman"/>
              </a:rPr>
              <a:t>Public transportation and schools</a:t>
            </a:r>
          </a:p>
          <a:p>
            <a:pPr marL="265176" indent="-171450" defTabSz="914400">
              <a:spcBef>
                <a:spcPts val="200"/>
              </a:spcBef>
              <a:buFont typeface="Arial"/>
              <a:buChar char="•"/>
            </a:pPr>
            <a:r>
              <a:rPr kumimoji="0" lang="en-US" sz="1000" b="0" i="0" u="none" strike="noStrike" cap="none" normalizeH="0" baseline="0" dirty="0">
                <a:ln>
                  <a:noFill/>
                </a:ln>
                <a:solidFill>
                  <a:schemeClr val="bg1"/>
                </a:solidFill>
                <a:effectLst/>
                <a:latin typeface="Times New Roman"/>
                <a:ea typeface="SimSun" charset="0"/>
                <a:cs typeface="Times New Roman"/>
              </a:rPr>
              <a:t>Overall condition of the property, including heating and air, plumbing, electrical, roof and structural condition</a:t>
            </a:r>
            <a:endParaRPr kumimoji="0" lang="en-US" b="0" i="0" u="none" strike="noStrike" cap="none" normalizeH="0" baseline="0" dirty="0">
              <a:ln>
                <a:noFill/>
              </a:ln>
              <a:solidFill>
                <a:schemeClr val="bg1"/>
              </a:solidFill>
              <a:effectLst/>
              <a:latin typeface="Times New Roman"/>
              <a:cs typeface="Times New Roman"/>
            </a:endParaRPr>
          </a:p>
        </p:txBody>
      </p:sp>
      <p:sp>
        <p:nvSpPr>
          <p:cNvPr id="4" name="Text Box 33"/>
          <p:cNvSpPr txBox="1">
            <a:spLocks noChangeAspect="1" noChangeArrowheads="1"/>
          </p:cNvSpPr>
          <p:nvPr/>
        </p:nvSpPr>
        <p:spPr bwMode="auto">
          <a:xfrm>
            <a:off x="3758561" y="2352884"/>
            <a:ext cx="2424300" cy="1407670"/>
          </a:xfrm>
          <a:prstGeom prst="rect">
            <a:avLst/>
          </a:prstGeom>
          <a:solidFill>
            <a:schemeClr val="accent3">
              <a:lumMod val="50000"/>
            </a:schemeClr>
          </a:solidFill>
          <a:ln>
            <a:noFill/>
          </a:ln>
          <a:effectLst>
            <a:outerShdw blurRad="63500" dist="63500" dir="2700000" algn="tl" rotWithShape="0">
              <a:srgbClr val="00000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defTabSz="914400" rtl="0" eaLnBrk="1" fontAlgn="base" latinLnBrk="0" hangingPunct="1">
              <a:lnSpc>
                <a:spcPct val="100000"/>
              </a:lnSpc>
              <a:spcBef>
                <a:spcPct val="0"/>
              </a:spcBef>
              <a:spcAft>
                <a:spcPts val="200"/>
              </a:spcAft>
              <a:buClrTx/>
              <a:buSzTx/>
              <a:buFontTx/>
              <a:buNone/>
              <a:tabLst/>
            </a:pPr>
            <a:r>
              <a:rPr kumimoji="0" lang="en-US" sz="1100" b="1" i="0" u="none" strike="noStrike" cap="none" normalizeH="0" baseline="0" dirty="0">
                <a:ln>
                  <a:noFill/>
                </a:ln>
                <a:solidFill>
                  <a:srgbClr val="FFFFFF"/>
                </a:solidFill>
                <a:effectLst/>
                <a:latin typeface="Times New Roman" charset="0"/>
                <a:ea typeface="ÇlÇr ñæí©" charset="0"/>
              </a:rPr>
              <a:t>   </a:t>
            </a:r>
            <a:r>
              <a:rPr kumimoji="0" lang="en-US" sz="1100" b="1" i="1" u="none" strike="noStrike" cap="none" normalizeH="0" baseline="0" dirty="0">
                <a:ln>
                  <a:noFill/>
                </a:ln>
                <a:solidFill>
                  <a:srgbClr val="FFFFFF"/>
                </a:solidFill>
                <a:effectLst/>
                <a:latin typeface="Times New Roman" charset="0"/>
                <a:ea typeface="ÇlÇr ñæí©" charset="0"/>
              </a:rPr>
              <a:t>Our Business Strategy</a:t>
            </a:r>
          </a:p>
          <a:p>
            <a:pPr marL="210312" marR="0" lvl="0" indent="-137160" defTabSz="914400" rtl="0" eaLnBrk="1" fontAlgn="base" latinLnBrk="0" hangingPunct="1">
              <a:lnSpc>
                <a:spcPct val="100000"/>
              </a:lnSpc>
              <a:spcBef>
                <a:spcPts val="300"/>
              </a:spcBef>
              <a:spcAft>
                <a:spcPts val="600"/>
              </a:spcAft>
              <a:buClrTx/>
              <a:buSzTx/>
              <a:buFont typeface="Arial"/>
              <a:buChar char="•"/>
              <a:tabLst/>
            </a:pPr>
            <a:r>
              <a:rPr kumimoji="0" lang="en-US" sz="1000" b="0" i="0" u="none" strike="noStrike" cap="none" normalizeH="0" baseline="0" dirty="0">
                <a:ln>
                  <a:noFill/>
                </a:ln>
                <a:solidFill>
                  <a:srgbClr val="FFFFFF"/>
                </a:solidFill>
                <a:effectLst/>
                <a:latin typeface="Times New Roman" charset="0"/>
                <a:ea typeface="SimSun" charset="0"/>
              </a:rPr>
              <a:t>We purchase distressed residential properties 30%-50% below current market value</a:t>
            </a:r>
          </a:p>
          <a:p>
            <a:pPr marL="210312" marR="0" lvl="0" indent="-137160" defTabSz="914400" rtl="0" eaLnBrk="1" fontAlgn="base" latinLnBrk="0" hangingPunct="1">
              <a:lnSpc>
                <a:spcPct val="100000"/>
              </a:lnSpc>
              <a:spcBef>
                <a:spcPct val="0"/>
              </a:spcBef>
              <a:spcAft>
                <a:spcPct val="0"/>
              </a:spcAft>
              <a:buClrTx/>
              <a:buSzTx/>
              <a:buFont typeface="Arial"/>
              <a:buChar char="•"/>
              <a:tabLst/>
            </a:pPr>
            <a:r>
              <a:rPr kumimoji="0" lang="en-US" sz="1000" b="0" i="0" u="none" strike="noStrike" cap="none" normalizeH="0" baseline="0" dirty="0">
                <a:ln>
                  <a:noFill/>
                </a:ln>
                <a:solidFill>
                  <a:srgbClr val="FFFFFF"/>
                </a:solidFill>
                <a:effectLst/>
                <a:latin typeface="Times New Roman" charset="0"/>
                <a:ea typeface="SimSun" charset="0"/>
              </a:rPr>
              <a:t>We purchase, renovate and sell these properties to retail buyers and landlords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6" name="Content Placeholder 2"/>
          <p:cNvSpPr txBox="1">
            <a:spLocks/>
          </p:cNvSpPr>
          <p:nvPr/>
        </p:nvSpPr>
        <p:spPr>
          <a:xfrm>
            <a:off x="450277" y="3934854"/>
            <a:ext cx="5856181" cy="1687254"/>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0"/>
              </a:spcBef>
            </a:pPr>
            <a:r>
              <a:rPr lang="en-US" dirty="0">
                <a:latin typeface="Calibri"/>
                <a:ea typeface="Times New Roman"/>
                <a:cs typeface="Calibri"/>
              </a:rPr>
              <a:t>Our core business lies within our systems, education and knowledge of the real estate industry. We did not just buy a CD off the Internet and become a real estate investor overnight. We have spent thousands of dollars to learn how to be successful in this business and do it the right way the first time. Through our affiliation, we are connected with a national network of investors that provide continual support and weekly trainings on changes throughout our industry. This process has allowed us to circumvent many pitfalls most novice investors would make. Learning the hard way is not a phrase in our vocabulary, and we certainly would not ask anyone to invest with us if we weren’t confident enough to invest ourselves!</a:t>
            </a:r>
          </a:p>
          <a:p>
            <a:pPr algn="just"/>
            <a:endParaRPr lang="en-US" dirty="0"/>
          </a:p>
          <a:p>
            <a:r>
              <a:rPr lang="en-US" b="1" dirty="0"/>
              <a:t> </a:t>
            </a:r>
          </a:p>
          <a:p>
            <a:endParaRPr lang="en-US" dirty="0"/>
          </a:p>
          <a:p>
            <a:r>
              <a:rPr lang="en-US" b="1" dirty="0"/>
              <a:t> </a:t>
            </a:r>
            <a:endParaRPr lang="en-US" dirty="0"/>
          </a:p>
          <a:p>
            <a:endParaRPr lang="en-US" dirty="0"/>
          </a:p>
        </p:txBody>
      </p:sp>
      <p:sp>
        <p:nvSpPr>
          <p:cNvPr id="7" name="Content Placeholder 2"/>
          <p:cNvSpPr txBox="1">
            <a:spLocks/>
          </p:cNvSpPr>
          <p:nvPr/>
        </p:nvSpPr>
        <p:spPr>
          <a:xfrm>
            <a:off x="461227" y="1397451"/>
            <a:ext cx="5735744" cy="102912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800"/>
              </a:spcAft>
            </a:pPr>
            <a:r>
              <a:rPr lang="en-US" sz="1400" b="1" cap="all" dirty="0">
                <a:solidFill>
                  <a:schemeClr val="accent3">
                    <a:lumMod val="50000"/>
                  </a:schemeClr>
                </a:solidFill>
              </a:rPr>
              <a:t>OVERALL INVESTMENT APPROACH </a:t>
            </a:r>
            <a:r>
              <a:rPr lang="en-US" b="1" dirty="0"/>
              <a:t>	</a:t>
            </a:r>
            <a:r>
              <a:rPr lang="en-US" sz="1300" b="1" dirty="0">
                <a:solidFill>
                  <a:srgbClr val="FF0000"/>
                </a:solidFill>
              </a:rPr>
              <a:t> </a:t>
            </a:r>
          </a:p>
          <a:p>
            <a:pPr algn="just">
              <a:lnSpc>
                <a:spcPct val="110000"/>
              </a:lnSpc>
              <a:spcBef>
                <a:spcPts val="0"/>
              </a:spcBef>
            </a:pPr>
            <a:r>
              <a:rPr lang="en-US" dirty="0">
                <a:latin typeface="Calibri"/>
                <a:cs typeface="Calibri"/>
              </a:rPr>
              <a:t>Our overall investment strategy and specialty is to purchase distressed properties at a deep discount – usually 30% to 50% below market value, and renovate and sell those properties to retail homebuyers and landlords.</a:t>
            </a:r>
            <a:endParaRPr lang="en-US" dirty="0"/>
          </a:p>
        </p:txBody>
      </p:sp>
      <p:sp>
        <p:nvSpPr>
          <p:cNvPr id="8" name="Slide Number Placeholder 7"/>
          <p:cNvSpPr>
            <a:spLocks noGrp="1"/>
          </p:cNvSpPr>
          <p:nvPr>
            <p:ph type="sldNum" sz="quarter" idx="12"/>
          </p:nvPr>
        </p:nvSpPr>
        <p:spPr/>
        <p:txBody>
          <a:bodyPr/>
          <a:lstStyle/>
          <a:p>
            <a:fld id="{A88EBE9D-EF06-9E49-9451-B427DBD8C0F9}" type="slidenum">
              <a:rPr lang="en-US" smtClean="0"/>
              <a:t>13</a:t>
            </a:fld>
            <a:endParaRPr lang="en-US"/>
          </a:p>
        </p:txBody>
      </p:sp>
      <p:pic>
        <p:nvPicPr>
          <p:cNvPr id="9" name="Picture 8">
            <a:extLst>
              <a:ext uri="{FF2B5EF4-FFF2-40B4-BE49-F238E27FC236}">
                <a16:creationId xmlns:a16="http://schemas.microsoft.com/office/drawing/2014/main" id="{88BF9C92-0087-448C-913F-4B31DCEDF6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383745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2800" dirty="0">
                <a:solidFill>
                  <a:schemeClr val="accent3">
                    <a:lumMod val="50000"/>
                  </a:schemeClr>
                </a:solidFill>
              </a:rPr>
              <a:t>Our Competitive Advantage</a:t>
            </a:r>
          </a:p>
        </p:txBody>
      </p:sp>
      <p:sp>
        <p:nvSpPr>
          <p:cNvPr id="3" name="Content Placeholder 2"/>
          <p:cNvSpPr>
            <a:spLocks noGrp="1"/>
          </p:cNvSpPr>
          <p:nvPr>
            <p:ph idx="1"/>
          </p:nvPr>
        </p:nvSpPr>
        <p:spPr>
          <a:xfrm>
            <a:off x="463988" y="1803002"/>
            <a:ext cx="3012787" cy="3294760"/>
          </a:xfrm>
        </p:spPr>
        <p:txBody>
          <a:bodyPr>
            <a:noAutofit/>
          </a:bodyPr>
          <a:lstStyle/>
          <a:p>
            <a:pPr algn="just">
              <a:spcAft>
                <a:spcPts val="600"/>
              </a:spcAft>
            </a:pPr>
            <a:r>
              <a:rPr lang="en-US" dirty="0"/>
              <a:t>Most homeowners have no idea what options are available to them beyond listing a house with a real estate agent or just trying to sell the house on their own, and hope for the best. We provide homeowners with a unique alternative to listing their house on their own or with a real estate agent. Our “out of the box” creative approach to real estate investing is a cut above the rest.</a:t>
            </a:r>
          </a:p>
          <a:p>
            <a:pPr algn="just">
              <a:spcBef>
                <a:spcPts val="0"/>
              </a:spcBef>
            </a:pPr>
            <a:endParaRPr lang="en-US" dirty="0"/>
          </a:p>
          <a:p>
            <a:pPr algn="just">
              <a:spcBef>
                <a:spcPts val="0"/>
              </a:spcBef>
            </a:pPr>
            <a:r>
              <a:rPr lang="en-US" dirty="0"/>
              <a:t>Our company can acquire great deals on properties because we have the ability to act quickly and can close with CASH on the seller’s timeline. This is why we can buy properties at such a discount, sometimes in a matter of days. We have a competitive advantage over other investors who sometimes take weeks to purchase properties, and can create extremely fast and hassle-free transactions. </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6" name="Text Box 1159"/>
          <p:cNvSpPr txBox="1">
            <a:spLocks noChangeAspect="1" noChangeArrowheads="1"/>
          </p:cNvSpPr>
          <p:nvPr/>
        </p:nvSpPr>
        <p:spPr bwMode="auto">
          <a:xfrm>
            <a:off x="3665851" y="1909879"/>
            <a:ext cx="2548691" cy="2854984"/>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45720" rIns="182880" bIns="137160" anchor="t" anchorCtr="0" upright="1">
            <a:noAutofit/>
          </a:bodyPr>
          <a:lstStyle/>
          <a:p>
            <a:pPr marL="137160" marR="0" indent="-137160" algn="ctr">
              <a:lnSpc>
                <a:spcPct val="115000"/>
              </a:lnSpc>
              <a:spcBef>
                <a:spcPts val="0"/>
              </a:spcBef>
              <a:spcAft>
                <a:spcPts val="0"/>
              </a:spcAft>
            </a:pPr>
            <a:r>
              <a:rPr lang="en-US" sz="500" b="1" dirty="0">
                <a:solidFill>
                  <a:srgbClr val="FFFFFF"/>
                </a:solidFill>
                <a:effectLst/>
                <a:latin typeface="Constantia"/>
                <a:ea typeface="Cambria"/>
                <a:cs typeface="TimesNewRomanPS-BoldMT"/>
              </a:rPr>
              <a:t> </a:t>
            </a:r>
            <a:endParaRPr lang="en-US" sz="1100" dirty="0">
              <a:effectLst/>
              <a:latin typeface="Cambria"/>
              <a:ea typeface="Cambria"/>
              <a:cs typeface="Times New Roman"/>
            </a:endParaRPr>
          </a:p>
          <a:p>
            <a:pPr algn="ctr"/>
            <a:r>
              <a:rPr lang="en-US" sz="1000" b="1" i="1" dirty="0">
                <a:solidFill>
                  <a:schemeClr val="bg1"/>
                </a:solidFill>
                <a:latin typeface="Constantia"/>
                <a:cs typeface="Constantia"/>
              </a:rPr>
              <a:t>Advantages to Working With Us</a:t>
            </a:r>
            <a:endParaRPr lang="en-US" sz="1000" dirty="0">
              <a:solidFill>
                <a:schemeClr val="bg1"/>
              </a:solidFill>
              <a:latin typeface="Constantia"/>
              <a:cs typeface="Constantia"/>
            </a:endParaRPr>
          </a:p>
          <a:p>
            <a:pPr marL="182880" lvl="0" indent="-137160">
              <a:spcBef>
                <a:spcPts val="500"/>
              </a:spcBef>
              <a:buFont typeface="Arial"/>
              <a:buChar char="•"/>
            </a:pPr>
            <a:r>
              <a:rPr lang="en-US" sz="900" dirty="0">
                <a:solidFill>
                  <a:schemeClr val="bg1"/>
                </a:solidFill>
                <a:latin typeface="Times New Roman"/>
                <a:cs typeface="Times New Roman"/>
              </a:rPr>
              <a:t>We have the business systems and knowledge to purchase properties QUICKLY and with CASH</a:t>
            </a:r>
          </a:p>
          <a:p>
            <a:pPr marL="182880" lvl="0" indent="-137160">
              <a:spcBef>
                <a:spcPts val="500"/>
              </a:spcBef>
              <a:buFont typeface="Arial"/>
              <a:buChar char="•"/>
            </a:pPr>
            <a:r>
              <a:rPr lang="en-US" sz="900" dirty="0">
                <a:solidFill>
                  <a:schemeClr val="bg1"/>
                </a:solidFill>
                <a:latin typeface="Times New Roman"/>
                <a:cs typeface="Times New Roman"/>
              </a:rPr>
              <a:t>We create value by finding ugly, vacant homes and putting them back into use after renovation</a:t>
            </a:r>
          </a:p>
          <a:p>
            <a:pPr marL="182880" indent="-137160">
              <a:spcBef>
                <a:spcPts val="500"/>
              </a:spcBef>
              <a:buFont typeface="Arial"/>
              <a:buChar char="•"/>
            </a:pPr>
            <a:r>
              <a:rPr lang="en-US" sz="900" dirty="0">
                <a:solidFill>
                  <a:schemeClr val="bg1"/>
                </a:solidFill>
                <a:latin typeface="Times New Roman"/>
                <a:cs typeface="Times New Roman"/>
              </a:rPr>
              <a:t>We have a creative marketing system to find and purchase properties before they’re ever listed</a:t>
            </a:r>
          </a:p>
          <a:p>
            <a:pPr marL="182880" lvl="0" indent="-137160">
              <a:spcBef>
                <a:spcPts val="500"/>
              </a:spcBef>
              <a:buFont typeface="Arial"/>
              <a:buChar char="•"/>
            </a:pPr>
            <a:r>
              <a:rPr lang="en-US" sz="900" dirty="0">
                <a:solidFill>
                  <a:schemeClr val="bg1"/>
                </a:solidFill>
                <a:latin typeface="Times New Roman"/>
                <a:cs typeface="Times New Roman"/>
              </a:rPr>
              <a:t>We pay wholesale prices to all contractors and typically get bulk discounts on all materials</a:t>
            </a:r>
          </a:p>
          <a:p>
            <a:pPr marL="182880" indent="-137160">
              <a:spcBef>
                <a:spcPts val="500"/>
              </a:spcBef>
              <a:buFont typeface="Arial"/>
              <a:buChar char="•"/>
            </a:pPr>
            <a:r>
              <a:rPr lang="en-US" sz="900" dirty="0">
                <a:solidFill>
                  <a:schemeClr val="bg1"/>
                </a:solidFill>
                <a:latin typeface="Times New Roman"/>
                <a:cs typeface="Times New Roman"/>
              </a:rPr>
              <a:t>We find our own buyers quickly, allowing us to secure a strong sales price and save on sales commissions </a:t>
            </a:r>
            <a:r>
              <a:rPr lang="en-US" sz="900" dirty="0">
                <a:solidFill>
                  <a:schemeClr val="bg1"/>
                </a:solidFill>
                <a:effectLst/>
                <a:latin typeface="Constantia"/>
                <a:ea typeface="Cambria"/>
                <a:cs typeface="Constantia"/>
              </a:rPr>
              <a:t> </a:t>
            </a:r>
          </a:p>
        </p:txBody>
      </p:sp>
      <p:sp>
        <p:nvSpPr>
          <p:cNvPr id="5" name="Rectangle 4"/>
          <p:cNvSpPr/>
          <p:nvPr/>
        </p:nvSpPr>
        <p:spPr>
          <a:xfrm>
            <a:off x="463988" y="5085432"/>
            <a:ext cx="5834435" cy="2123658"/>
          </a:xfrm>
          <a:prstGeom prst="rect">
            <a:avLst/>
          </a:prstGeom>
        </p:spPr>
        <p:txBody>
          <a:bodyPr wrap="square">
            <a:spAutoFit/>
          </a:bodyPr>
          <a:lstStyle/>
          <a:p>
            <a:pPr algn="just">
              <a:spcBef>
                <a:spcPts val="0"/>
              </a:spcBef>
            </a:pPr>
            <a:r>
              <a:rPr lang="en-US" sz="1100" dirty="0"/>
              <a:t>We have an aggressive TEAM approach, and a top-notch ability to expand our client base through our knowledge of deal structuring and advanced real estate techniques.</a:t>
            </a:r>
          </a:p>
          <a:p>
            <a:pPr algn="just">
              <a:spcBef>
                <a:spcPts val="0"/>
              </a:spcBef>
            </a:pPr>
            <a:endParaRPr lang="en-US" sz="1100" dirty="0"/>
          </a:p>
          <a:p>
            <a:pPr algn="just">
              <a:spcBef>
                <a:spcPts val="0"/>
              </a:spcBef>
            </a:pPr>
            <a:r>
              <a:rPr lang="en-US" sz="1100" dirty="0"/>
              <a:t>We also employ marketing strategies as soon as we purchase a home – giving us a fair advantage over a real estate agent. Typically, many agents don’t spend time or money on marketing or lead generation strategies. As a result, it can sometimes take months to attract potential buyers. Often times, we are able to find our own buyers, allowing us to secure a strong sales price and save on sales commissions. </a:t>
            </a:r>
          </a:p>
          <a:p>
            <a:pPr algn="just">
              <a:spcBef>
                <a:spcPts val="0"/>
              </a:spcBef>
            </a:pPr>
            <a:endParaRPr lang="en-US" sz="1100" dirty="0"/>
          </a:p>
          <a:p>
            <a:pPr algn="just">
              <a:spcBef>
                <a:spcPts val="0"/>
              </a:spcBef>
            </a:pPr>
            <a:r>
              <a:rPr lang="en-US" sz="1100" dirty="0"/>
              <a:t>Our renovation process is also down to a science with handpicked and proven construction crews who know we are not retail clients. We pay wholesale prices to all contractors and typically get bulk discounts on all materials. </a:t>
            </a:r>
          </a:p>
        </p:txBody>
      </p:sp>
      <p:sp>
        <p:nvSpPr>
          <p:cNvPr id="8" name="Rectangle 7"/>
          <p:cNvSpPr/>
          <p:nvPr/>
        </p:nvSpPr>
        <p:spPr>
          <a:xfrm>
            <a:off x="444614" y="1421245"/>
            <a:ext cx="3429000" cy="307777"/>
          </a:xfrm>
          <a:prstGeom prst="rect">
            <a:avLst/>
          </a:prstGeom>
        </p:spPr>
        <p:txBody>
          <a:bodyPr>
            <a:spAutoFit/>
          </a:bodyPr>
          <a:lstStyle/>
          <a:p>
            <a:pPr>
              <a:spcAft>
                <a:spcPts val="600"/>
              </a:spcAft>
            </a:pPr>
            <a:r>
              <a:rPr lang="en-US" sz="1400" b="1" cap="all" dirty="0">
                <a:solidFill>
                  <a:schemeClr val="accent3">
                    <a:lumMod val="50000"/>
                  </a:schemeClr>
                </a:solidFill>
              </a:rPr>
              <a:t>What’s our competitive advantage?</a:t>
            </a:r>
            <a:endParaRPr lang="en-US" sz="14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14</a:t>
            </a:fld>
            <a:endParaRPr lang="en-US"/>
          </a:p>
        </p:txBody>
      </p:sp>
      <p:pic>
        <p:nvPicPr>
          <p:cNvPr id="10" name="Picture 9">
            <a:extLst>
              <a:ext uri="{FF2B5EF4-FFF2-40B4-BE49-F238E27FC236}">
                <a16:creationId xmlns:a16="http://schemas.microsoft.com/office/drawing/2014/main" id="{30AF5608-5366-43FB-B4DB-6D16B9F3FB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2616" y="7161208"/>
            <a:ext cx="3751384" cy="1292964"/>
          </a:xfrm>
          <a:prstGeom prst="rect">
            <a:avLst/>
          </a:prstGeom>
        </p:spPr>
      </p:pic>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3072757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5993362" cy="885673"/>
          </a:xfrm>
        </p:spPr>
        <p:txBody>
          <a:bodyPr>
            <a:normAutofit/>
          </a:bodyPr>
          <a:lstStyle/>
          <a:p>
            <a:pPr algn="r"/>
            <a:r>
              <a:rPr lang="en-US" sz="2400" dirty="0">
                <a:solidFill>
                  <a:schemeClr val="accent3">
                    <a:lumMod val="50000"/>
                  </a:schemeClr>
                </a:solidFill>
              </a:rPr>
              <a:t>Traditional versus Private Lending</a:t>
            </a:r>
          </a:p>
        </p:txBody>
      </p:sp>
      <p:sp>
        <p:nvSpPr>
          <p:cNvPr id="3" name="Content Placeholder 2"/>
          <p:cNvSpPr>
            <a:spLocks noGrp="1"/>
          </p:cNvSpPr>
          <p:nvPr>
            <p:ph idx="1"/>
          </p:nvPr>
        </p:nvSpPr>
        <p:spPr>
          <a:xfrm>
            <a:off x="456778" y="1394026"/>
            <a:ext cx="5752112" cy="3698836"/>
          </a:xfrm>
        </p:spPr>
        <p:txBody>
          <a:bodyPr>
            <a:noAutofit/>
          </a:bodyPr>
          <a:lstStyle/>
          <a:p>
            <a:pPr>
              <a:spcAft>
                <a:spcPts val="600"/>
              </a:spcAft>
            </a:pPr>
            <a:r>
              <a:rPr lang="en-US" sz="1400" b="1" cap="all" dirty="0">
                <a:solidFill>
                  <a:schemeClr val="accent3">
                    <a:lumMod val="50000"/>
                  </a:schemeClr>
                </a:solidFill>
              </a:rPr>
              <a:t>Buy Sell Rent versus traditional buyer</a:t>
            </a:r>
            <a:r>
              <a:rPr lang="en-US" sz="1050" b="1" dirty="0"/>
              <a:t>	</a:t>
            </a:r>
            <a:r>
              <a:rPr lang="en-US" sz="1050" b="1" dirty="0">
                <a:solidFill>
                  <a:srgbClr val="FF0000"/>
                </a:solidFill>
              </a:rPr>
              <a:t> </a:t>
            </a:r>
          </a:p>
          <a:p>
            <a:pPr algn="just">
              <a:lnSpc>
                <a:spcPct val="110000"/>
              </a:lnSpc>
            </a:pPr>
            <a:r>
              <a:rPr lang="en-US" dirty="0"/>
              <a:t>Here are a few benefits sellers have when working with us to sell their home:</a:t>
            </a:r>
          </a:p>
          <a:p>
            <a:pPr algn="just">
              <a:lnSpc>
                <a:spcPct val="110000"/>
              </a:lnSpc>
            </a:pPr>
            <a:endParaRPr lang="en-US" dirty="0"/>
          </a:p>
          <a:p>
            <a:pPr algn="ctr">
              <a:lnSpc>
                <a:spcPct val="110000"/>
              </a:lnSpc>
            </a:pPr>
            <a:r>
              <a:rPr lang="en-US" b="1" dirty="0">
                <a:solidFill>
                  <a:schemeClr val="accent3">
                    <a:lumMod val="50000"/>
                  </a:schemeClr>
                </a:solidFill>
              </a:rPr>
              <a:t>CASH OFFER</a:t>
            </a:r>
          </a:p>
          <a:p>
            <a:pPr algn="ctr">
              <a:lnSpc>
                <a:spcPct val="110000"/>
              </a:lnSpc>
            </a:pPr>
            <a:r>
              <a:rPr lang="en-US" b="1" dirty="0">
                <a:solidFill>
                  <a:schemeClr val="accent3">
                    <a:lumMod val="50000"/>
                  </a:schemeClr>
                </a:solidFill>
              </a:rPr>
              <a:t>NO COMMISSION</a:t>
            </a:r>
          </a:p>
          <a:p>
            <a:pPr algn="ctr">
              <a:lnSpc>
                <a:spcPct val="110000"/>
              </a:lnSpc>
            </a:pPr>
            <a:r>
              <a:rPr lang="en-US" b="1" dirty="0">
                <a:solidFill>
                  <a:schemeClr val="accent3">
                    <a:lumMod val="50000"/>
                  </a:schemeClr>
                </a:solidFill>
              </a:rPr>
              <a:t>QUICK CLOSE</a:t>
            </a:r>
          </a:p>
          <a:p>
            <a:pPr algn="ctr">
              <a:lnSpc>
                <a:spcPct val="110000"/>
              </a:lnSpc>
            </a:pPr>
            <a:r>
              <a:rPr lang="en-US" b="1" dirty="0">
                <a:solidFill>
                  <a:schemeClr val="accent3">
                    <a:lumMod val="50000"/>
                  </a:schemeClr>
                </a:solidFill>
              </a:rPr>
              <a:t>NO FEES</a:t>
            </a:r>
          </a:p>
          <a:p>
            <a:pPr algn="ctr">
              <a:lnSpc>
                <a:spcPct val="110000"/>
              </a:lnSpc>
            </a:pPr>
            <a:r>
              <a:rPr lang="en-US" b="1" dirty="0">
                <a:solidFill>
                  <a:schemeClr val="accent3">
                    <a:lumMod val="50000"/>
                  </a:schemeClr>
                </a:solidFill>
              </a:rPr>
              <a:t>PAY NO CLOSING COSTS</a:t>
            </a:r>
          </a:p>
          <a:p>
            <a:pPr algn="ctr">
              <a:lnSpc>
                <a:spcPct val="110000"/>
              </a:lnSpc>
            </a:pPr>
            <a:r>
              <a:rPr lang="en-US" b="1" dirty="0">
                <a:solidFill>
                  <a:schemeClr val="accent3">
                    <a:lumMod val="50000"/>
                  </a:schemeClr>
                </a:solidFill>
              </a:rPr>
              <a:t>BUY THE HOUSE AS-IS</a:t>
            </a:r>
          </a:p>
          <a:p>
            <a:pPr algn="ctr">
              <a:lnSpc>
                <a:spcPct val="110000"/>
              </a:lnSpc>
            </a:pPr>
            <a:r>
              <a:rPr lang="en-US" b="1" dirty="0">
                <a:solidFill>
                  <a:schemeClr val="accent3">
                    <a:lumMod val="50000"/>
                  </a:schemeClr>
                </a:solidFill>
              </a:rPr>
              <a:t>NO APPRAISAL</a:t>
            </a:r>
          </a:p>
          <a:p>
            <a:pPr algn="ctr">
              <a:lnSpc>
                <a:spcPct val="110000"/>
              </a:lnSpc>
            </a:pPr>
            <a:r>
              <a:rPr lang="en-US" b="1" dirty="0">
                <a:solidFill>
                  <a:schemeClr val="accent3">
                    <a:lumMod val="50000"/>
                  </a:schemeClr>
                </a:solidFill>
              </a:rPr>
              <a:t>NO LENDING RESTRICTIONS</a:t>
            </a:r>
          </a:p>
          <a:p>
            <a:pPr algn="just">
              <a:lnSpc>
                <a:spcPct val="110000"/>
              </a:lnSpc>
            </a:pPr>
            <a:r>
              <a:rPr lang="en-US" dirty="0"/>
              <a:t> </a:t>
            </a:r>
          </a:p>
          <a:p>
            <a:r>
              <a:rPr lang="en-US" dirty="0"/>
              <a:t>When we work directly with a home seller, what we provide can not only make for a smooth transaction, but it can also add up to thousands of dollars in savings as compared to selling a home through traditional means.  Our “out of the box” creative approach to real estate investing is a cut above the rest.</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sz="500" dirty="0"/>
          </a:p>
          <a:p>
            <a:pPr algn="ctr"/>
            <a:endParaRPr lang="en-US" sz="1200" b="1" dirty="0">
              <a:solidFill>
                <a:schemeClr val="accent1"/>
              </a:solidFill>
            </a:endParaRPr>
          </a:p>
          <a:p>
            <a:endParaRPr lang="en-US" dirty="0"/>
          </a:p>
          <a:p>
            <a:endParaRPr lang="en-US" dirty="0"/>
          </a:p>
          <a:p>
            <a:endParaRPr lang="en-US" dirty="0"/>
          </a:p>
          <a:p>
            <a:endParaRPr lang="en-US" sz="1300" dirty="0"/>
          </a:p>
        </p:txBody>
      </p:sp>
      <p:graphicFrame>
        <p:nvGraphicFramePr>
          <p:cNvPr id="7" name="Table 6"/>
          <p:cNvGraphicFramePr>
            <a:graphicFrameLocks noGrp="1"/>
          </p:cNvGraphicFramePr>
          <p:nvPr>
            <p:extLst>
              <p:ext uri="{D42A27DB-BD31-4B8C-83A1-F6EECF244321}">
                <p14:modId xmlns:p14="http://schemas.microsoft.com/office/powerpoint/2010/main" val="1738759328"/>
              </p:ext>
            </p:extLst>
          </p:nvPr>
        </p:nvGraphicFramePr>
        <p:xfrm>
          <a:off x="653758" y="5261881"/>
          <a:ext cx="5550483" cy="2488093"/>
        </p:xfrm>
        <a:graphic>
          <a:graphicData uri="http://schemas.openxmlformats.org/drawingml/2006/table">
            <a:tbl>
              <a:tblPr firstRow="1" bandRow="1">
                <a:tableStyleId>{073A0DAA-6AF3-43AB-8588-CEC1D06C72B9}</a:tableStyleId>
              </a:tblPr>
              <a:tblGrid>
                <a:gridCol w="1796784">
                  <a:extLst>
                    <a:ext uri="{9D8B030D-6E8A-4147-A177-3AD203B41FA5}">
                      <a16:colId xmlns:a16="http://schemas.microsoft.com/office/drawing/2014/main" val="20000"/>
                    </a:ext>
                  </a:extLst>
                </a:gridCol>
                <a:gridCol w="1548804">
                  <a:extLst>
                    <a:ext uri="{9D8B030D-6E8A-4147-A177-3AD203B41FA5}">
                      <a16:colId xmlns:a16="http://schemas.microsoft.com/office/drawing/2014/main" val="20001"/>
                    </a:ext>
                  </a:extLst>
                </a:gridCol>
                <a:gridCol w="2204895">
                  <a:extLst>
                    <a:ext uri="{9D8B030D-6E8A-4147-A177-3AD203B41FA5}">
                      <a16:colId xmlns:a16="http://schemas.microsoft.com/office/drawing/2014/main" val="20002"/>
                    </a:ext>
                  </a:extLst>
                </a:gridCol>
              </a:tblGrid>
              <a:tr h="273791">
                <a:tc>
                  <a:txBody>
                    <a:bodyPr/>
                    <a:lstStyle/>
                    <a:p>
                      <a:pPr marL="137160" marR="0" indent="-137160">
                        <a:spcBef>
                          <a:spcPts val="0"/>
                        </a:spcBef>
                        <a:spcAft>
                          <a:spcPts val="0"/>
                        </a:spcAft>
                      </a:pP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b="1" dirty="0">
                          <a:effectLst/>
                          <a:latin typeface="+mn-lt"/>
                          <a:ea typeface="Cambria"/>
                          <a:cs typeface="Times New Roman"/>
                        </a:rPr>
                        <a:t>Traditional </a:t>
                      </a:r>
                      <a:r>
                        <a:rPr lang="en-US" sz="1000" b="1" dirty="0">
                          <a:effectLst/>
                          <a:latin typeface="Calibri"/>
                          <a:ea typeface="Cambria"/>
                          <a:cs typeface="Times New Roman"/>
                        </a:rPr>
                        <a:t>Buyer</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panose="020F0502020204030204" pitchFamily="34" charset="0"/>
                          <a:ea typeface="Cambria"/>
                          <a:cs typeface="Calibri" panose="020F0502020204030204" pitchFamily="34" charset="0"/>
                        </a:rPr>
                        <a:t>Buy Sell Rent Property Solutions</a:t>
                      </a:r>
                    </a:p>
                  </a:txBody>
                  <a:tcPr marL="73025" marR="73025" marT="8890" marB="8890" anchor="ctr"/>
                </a:tc>
                <a:extLst>
                  <a:ext uri="{0D108BD9-81ED-4DB2-BD59-A6C34878D82A}">
                    <a16:rowId xmlns:a16="http://schemas.microsoft.com/office/drawing/2014/main" val="10000"/>
                  </a:ext>
                </a:extLst>
              </a:tr>
              <a:tr h="275157">
                <a:tc>
                  <a:txBody>
                    <a:bodyPr/>
                    <a:lstStyle/>
                    <a:p>
                      <a:pPr marL="137160" marR="0" indent="-137160">
                        <a:spcBef>
                          <a:spcPts val="0"/>
                        </a:spcBef>
                        <a:spcAft>
                          <a:spcPts val="0"/>
                        </a:spcAft>
                      </a:pPr>
                      <a:r>
                        <a:rPr lang="en-US" sz="1000" dirty="0">
                          <a:effectLst/>
                          <a:latin typeface="Calibri"/>
                          <a:ea typeface="Cambria"/>
                          <a:cs typeface="Times New Roman"/>
                        </a:rPr>
                        <a:t>METHOD OF PAYMENT</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Bank Financing</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Cash</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1"/>
                  </a:ext>
                </a:extLst>
              </a:tr>
              <a:tr h="275157">
                <a:tc>
                  <a:txBody>
                    <a:bodyPr/>
                    <a:lstStyle/>
                    <a:p>
                      <a:pPr marL="137160" marR="0" indent="-137160">
                        <a:spcBef>
                          <a:spcPts val="0"/>
                        </a:spcBef>
                        <a:spcAft>
                          <a:spcPts val="0"/>
                        </a:spcAft>
                      </a:pPr>
                      <a:r>
                        <a:rPr lang="en-US" sz="1000" dirty="0">
                          <a:effectLst/>
                          <a:latin typeface="Calibri"/>
                          <a:ea typeface="Cambria"/>
                          <a:cs typeface="Times New Roman"/>
                        </a:rPr>
                        <a:t>REPAIRS</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1-8% of Home Value</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Nothing….Sold as is</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2"/>
                  </a:ext>
                </a:extLst>
              </a:tr>
              <a:tr h="275157">
                <a:tc>
                  <a:txBody>
                    <a:bodyPr/>
                    <a:lstStyle/>
                    <a:p>
                      <a:pPr marL="137160" marR="0" indent="-137160">
                        <a:spcBef>
                          <a:spcPts val="0"/>
                        </a:spcBef>
                        <a:spcAft>
                          <a:spcPts val="0"/>
                        </a:spcAft>
                      </a:pPr>
                      <a:r>
                        <a:rPr lang="en-US" sz="1000" dirty="0">
                          <a:effectLst/>
                          <a:latin typeface="Calibri"/>
                          <a:ea typeface="Cambria"/>
                          <a:cs typeface="Times New Roman"/>
                        </a:rPr>
                        <a:t>CLOSING TIMEFRAME</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45+ days</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10-14 days if necessary</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3"/>
                  </a:ext>
                </a:extLst>
              </a:tr>
              <a:tr h="275157">
                <a:tc>
                  <a:txBody>
                    <a:bodyPr/>
                    <a:lstStyle/>
                    <a:p>
                      <a:pPr marL="137160" marR="0" indent="-137160">
                        <a:spcBef>
                          <a:spcPts val="0"/>
                        </a:spcBef>
                        <a:spcAft>
                          <a:spcPts val="0"/>
                        </a:spcAft>
                      </a:pPr>
                      <a:r>
                        <a:rPr lang="en-US" sz="1000" dirty="0">
                          <a:effectLst/>
                          <a:latin typeface="Calibri"/>
                          <a:ea typeface="Cambria"/>
                          <a:cs typeface="Times New Roman"/>
                        </a:rPr>
                        <a:t>COMMISSIONS</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6% of sales price</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None</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4"/>
                  </a:ext>
                </a:extLst>
              </a:tr>
              <a:tr h="275157">
                <a:tc>
                  <a:txBody>
                    <a:bodyPr/>
                    <a:lstStyle/>
                    <a:p>
                      <a:pPr marL="137160" marR="0" indent="-137160">
                        <a:spcBef>
                          <a:spcPts val="0"/>
                        </a:spcBef>
                        <a:spcAft>
                          <a:spcPts val="0"/>
                        </a:spcAft>
                      </a:pPr>
                      <a:r>
                        <a:rPr lang="en-US" sz="1000" dirty="0">
                          <a:effectLst/>
                          <a:latin typeface="Calibri"/>
                          <a:ea typeface="Cambria"/>
                          <a:cs typeface="Times New Roman"/>
                        </a:rPr>
                        <a:t>SELLER PAID CLOSING COSTS</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1-6% of the Purchase Price</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mbria"/>
                          <a:ea typeface="Cambria"/>
                          <a:cs typeface="Times New Roman"/>
                        </a:rPr>
                        <a:t>None</a:t>
                      </a:r>
                    </a:p>
                  </a:txBody>
                  <a:tcPr marL="73025" marR="73025" marT="8890" marB="8890" anchor="ctr"/>
                </a:tc>
                <a:extLst>
                  <a:ext uri="{0D108BD9-81ED-4DB2-BD59-A6C34878D82A}">
                    <a16:rowId xmlns:a16="http://schemas.microsoft.com/office/drawing/2014/main" val="10005"/>
                  </a:ext>
                </a:extLst>
              </a:tr>
              <a:tr h="275157">
                <a:tc>
                  <a:txBody>
                    <a:bodyPr/>
                    <a:lstStyle/>
                    <a:p>
                      <a:pPr marL="137160" marR="0" indent="-137160">
                        <a:spcBef>
                          <a:spcPts val="0"/>
                        </a:spcBef>
                        <a:spcAft>
                          <a:spcPts val="0"/>
                        </a:spcAft>
                      </a:pPr>
                      <a:r>
                        <a:rPr lang="en-US" sz="1000" dirty="0">
                          <a:effectLst/>
                          <a:latin typeface="Calibri"/>
                          <a:ea typeface="Cambria"/>
                          <a:cs typeface="Times New Roman"/>
                        </a:rPr>
                        <a:t>APPRAISALS</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Mandatory</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None</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6"/>
                  </a:ext>
                </a:extLst>
              </a:tr>
              <a:tr h="263274">
                <a:tc>
                  <a:txBody>
                    <a:bodyPr/>
                    <a:lstStyle/>
                    <a:p>
                      <a:pPr marL="137160" marR="0" indent="-137160">
                        <a:spcBef>
                          <a:spcPts val="0"/>
                        </a:spcBef>
                        <a:spcAft>
                          <a:spcPts val="0"/>
                        </a:spcAft>
                      </a:pPr>
                      <a:r>
                        <a:rPr lang="en-US" sz="1000" dirty="0">
                          <a:effectLst/>
                          <a:latin typeface="Calibri"/>
                          <a:ea typeface="Cambria"/>
                          <a:cs typeface="Times New Roman"/>
                        </a:rPr>
                        <a:t>LENGTH OF TIME ON MARKET</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100+ Days on the Market</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0 Days</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7"/>
                  </a:ext>
                </a:extLst>
              </a:tr>
              <a:tr h="300086">
                <a:tc>
                  <a:txBody>
                    <a:bodyPr/>
                    <a:lstStyle/>
                    <a:p>
                      <a:pPr marL="137160" marR="0" indent="-137160">
                        <a:spcBef>
                          <a:spcPts val="0"/>
                        </a:spcBef>
                        <a:spcAft>
                          <a:spcPts val="0"/>
                        </a:spcAft>
                      </a:pP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A88EBE9D-EF06-9E49-9451-B427DBD8C0F9}" type="slidenum">
              <a:rPr lang="en-US" smtClean="0"/>
              <a:t>15</a:t>
            </a:fld>
            <a:endParaRPr lang="en-US"/>
          </a:p>
        </p:txBody>
      </p:sp>
      <p:pic>
        <p:nvPicPr>
          <p:cNvPr id="9" name="Picture 8">
            <a:extLst>
              <a:ext uri="{FF2B5EF4-FFF2-40B4-BE49-F238E27FC236}">
                <a16:creationId xmlns:a16="http://schemas.microsoft.com/office/drawing/2014/main" id="{A78B2503-6F5A-42D7-80ED-34656E8B77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938599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2" cy="885673"/>
          </a:xfrm>
        </p:spPr>
        <p:txBody>
          <a:bodyPr/>
          <a:lstStyle/>
          <a:p>
            <a:pPr algn="r"/>
            <a:r>
              <a:rPr lang="en-US" dirty="0">
                <a:solidFill>
                  <a:schemeClr val="accent3">
                    <a:lumMod val="50000"/>
                  </a:schemeClr>
                </a:solidFill>
              </a:rPr>
              <a:t>Our Target Market</a:t>
            </a:r>
          </a:p>
        </p:txBody>
      </p:sp>
      <p:sp>
        <p:nvSpPr>
          <p:cNvPr id="3" name="Content Placeholder 2"/>
          <p:cNvSpPr>
            <a:spLocks noGrp="1"/>
          </p:cNvSpPr>
          <p:nvPr>
            <p:ph idx="1"/>
          </p:nvPr>
        </p:nvSpPr>
        <p:spPr>
          <a:xfrm>
            <a:off x="469106" y="1358856"/>
            <a:ext cx="5860631" cy="4363494"/>
          </a:xfrm>
        </p:spPr>
        <p:txBody>
          <a:bodyPr>
            <a:noAutofit/>
          </a:bodyPr>
          <a:lstStyle/>
          <a:p>
            <a:pPr>
              <a:spcAft>
                <a:spcPts val="600"/>
              </a:spcAft>
            </a:pPr>
            <a:r>
              <a:rPr lang="en-US" sz="1400" b="1" cap="all" dirty="0">
                <a:solidFill>
                  <a:schemeClr val="accent3">
                    <a:lumMod val="50000"/>
                  </a:schemeClr>
                </a:solidFill>
              </a:rPr>
              <a:t>Investment Buying Criteria</a:t>
            </a:r>
            <a:r>
              <a:rPr lang="en-US" sz="1050" b="1" dirty="0"/>
              <a:t>	</a:t>
            </a:r>
            <a:r>
              <a:rPr lang="en-US" sz="1050" b="1" dirty="0">
                <a:solidFill>
                  <a:srgbClr val="FF0000"/>
                </a:solidFill>
              </a:rPr>
              <a:t> </a:t>
            </a:r>
          </a:p>
          <a:p>
            <a:pPr algn="just">
              <a:spcBef>
                <a:spcPts val="0"/>
              </a:spcBef>
            </a:pPr>
            <a:r>
              <a:rPr lang="en-US" dirty="0"/>
              <a:t>Our goal is to purchase distressed homes in stable areas where there is still strong buying demand. Part of our grand vision is to improve the overall quality of living in both urban and suburban neighborhoods. In addition to improving overall quality of life, we are committed to increasing the value of real estate in our community. We are able to target distressed properties and breathe new life back into them with highly-skilled renovations and improvements. By doing so, we are able to create beautiful homes and encourage home ownership.</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r>
              <a:rPr lang="en-US" dirty="0"/>
              <a:t>The ability to identify a wise real estate investment is certainly a learned skill. We have been thoroughly trained and possess this skill - along with the intuition to spot these great investment opportunities in today’s market. </a:t>
            </a:r>
          </a:p>
          <a:p>
            <a:pPr algn="just">
              <a:spcBef>
                <a:spcPts val="0"/>
              </a:spcBef>
            </a:pPr>
            <a:r>
              <a:rPr lang="en-US" dirty="0"/>
              <a:t> </a:t>
            </a:r>
          </a:p>
          <a:p>
            <a:pPr algn="just">
              <a:spcBef>
                <a:spcPts val="0"/>
              </a:spcBef>
            </a:pPr>
            <a:r>
              <a:rPr lang="en-US" dirty="0"/>
              <a:t>Not every opportunity is a “good deal”, and we have built our company on a stable foundation knowing our numbers. Our goal is to be in business for many years and brand a company that will be passed down to our children, which cannot be accomplished by taking uncalculated risks.</a:t>
            </a:r>
          </a:p>
          <a:p>
            <a:pPr algn="just"/>
            <a:endParaRPr lang="en-US" sz="500" dirty="0"/>
          </a:p>
          <a:p>
            <a:pPr algn="ctr"/>
            <a:endParaRPr lang="en-US" sz="1200" b="1" dirty="0">
              <a:solidFill>
                <a:schemeClr val="accent1"/>
              </a:solidFill>
            </a:endParaRPr>
          </a:p>
          <a:p>
            <a:endParaRPr lang="en-US" dirty="0"/>
          </a:p>
          <a:p>
            <a:endParaRPr lang="en-US" dirty="0"/>
          </a:p>
          <a:p>
            <a:endParaRPr lang="en-US" dirty="0"/>
          </a:p>
          <a:p>
            <a:endParaRPr lang="en-US" sz="1300" dirty="0"/>
          </a:p>
        </p:txBody>
      </p:sp>
      <p:sp>
        <p:nvSpPr>
          <p:cNvPr id="5" name="Text Box 33"/>
          <p:cNvSpPr txBox="1">
            <a:spLocks noChangeArrowheads="1"/>
          </p:cNvSpPr>
          <p:nvPr/>
        </p:nvSpPr>
        <p:spPr bwMode="auto">
          <a:xfrm>
            <a:off x="1780807" y="2929488"/>
            <a:ext cx="3150586" cy="1136868"/>
          </a:xfrm>
          <a:prstGeom prst="rect">
            <a:avLst/>
          </a:prstGeom>
          <a:solidFill>
            <a:schemeClr val="accent3">
              <a:lumMod val="50000"/>
            </a:schemeClr>
          </a:solidFill>
          <a:ln>
            <a:noFill/>
          </a:ln>
          <a:effectLst>
            <a:outerShdw blurRad="85725" dist="63500" dir="2700000" algn="tl" rotWithShape="0">
              <a:srgbClr val="00000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lvl="1" defTabSz="914400">
              <a:spcBef>
                <a:spcPts val="300"/>
              </a:spcBef>
              <a:spcAft>
                <a:spcPts val="600"/>
              </a:spcAft>
            </a:pPr>
            <a:r>
              <a:rPr kumimoji="0" lang="en-US" sz="1100" b="1" i="1" u="none" strike="noStrike" cap="none" normalizeH="0" baseline="0" dirty="0">
                <a:ln>
                  <a:noFill/>
                </a:ln>
                <a:solidFill>
                  <a:srgbClr val="FFFFFF"/>
                </a:solidFill>
                <a:effectLst/>
                <a:latin typeface="Constantia" charset="0"/>
                <a:ea typeface="ÇlÇr ñæí©" charset="0"/>
              </a:rPr>
              <a:t>Types of Properties We Target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300" b="1" i="0" u="none" strike="noStrike" cap="none" normalizeH="0" baseline="0" dirty="0">
              <a:ln>
                <a:noFill/>
              </a:ln>
              <a:solidFill>
                <a:srgbClr val="FFFFFF"/>
              </a:solidFill>
              <a:effectLst/>
              <a:latin typeface="Constantia" charset="0"/>
              <a:ea typeface="ÇlÇr ñæí©" charset="0"/>
            </a:endParaRPr>
          </a:p>
          <a:p>
            <a:pPr marL="265176" marR="0" lvl="0" indent="-171450" algn="l" defTabSz="914400" rtl="0" eaLnBrk="1" fontAlgn="base" latinLnBrk="0" hangingPunct="1">
              <a:lnSpc>
                <a:spcPct val="120000"/>
              </a:lnSpc>
              <a:spcBef>
                <a:spcPts val="0"/>
              </a:spcBef>
              <a:spcAft>
                <a:spcPts val="0"/>
              </a:spcAft>
              <a:buClrTx/>
              <a:buSzTx/>
              <a:buFont typeface="Arial"/>
              <a:buChar char="•"/>
              <a:tabLst/>
            </a:pPr>
            <a:r>
              <a:rPr kumimoji="0" lang="en-US" sz="1000" b="0" i="0" u="none" strike="noStrike" cap="none" normalizeH="0" baseline="0" dirty="0">
                <a:ln>
                  <a:noFill/>
                </a:ln>
                <a:solidFill>
                  <a:srgbClr val="FFFFFF"/>
                </a:solidFill>
                <a:effectLst/>
                <a:latin typeface="Times New Roman"/>
                <a:ea typeface="SimSun" charset="0"/>
                <a:cs typeface="Times New Roman"/>
              </a:rPr>
              <a:t>Distressed properties in significant need of repairs</a:t>
            </a:r>
          </a:p>
          <a:p>
            <a:pPr marL="265176" marR="0" lvl="0" indent="-171450" algn="just" defTabSz="914400" rtl="0" eaLnBrk="1" fontAlgn="base" latinLnBrk="0" hangingPunct="1">
              <a:lnSpc>
                <a:spcPct val="120000"/>
              </a:lnSpc>
              <a:spcBef>
                <a:spcPts val="0"/>
              </a:spcBef>
              <a:spcAft>
                <a:spcPts val="0"/>
              </a:spcAft>
              <a:buClrTx/>
              <a:buSzTx/>
              <a:buFont typeface="Arial"/>
              <a:buChar char="•"/>
              <a:tabLst/>
            </a:pPr>
            <a:r>
              <a:rPr kumimoji="0" lang="en-US" sz="1000" b="0" i="0" u="none" strike="noStrike" cap="none" normalizeH="0" baseline="0" dirty="0">
                <a:ln>
                  <a:noFill/>
                </a:ln>
                <a:solidFill>
                  <a:srgbClr val="FFFFFF"/>
                </a:solidFill>
                <a:effectLst/>
                <a:latin typeface="Times New Roman"/>
                <a:ea typeface="SimSun" charset="0"/>
                <a:cs typeface="Times New Roman"/>
              </a:rPr>
              <a:t>Properties where sellers need to sell quickly</a:t>
            </a:r>
          </a:p>
          <a:p>
            <a:pPr marL="265176" marR="0" lvl="0" indent="-171450" algn="just" defTabSz="914400" rtl="0" eaLnBrk="1" fontAlgn="base" latinLnBrk="0" hangingPunct="1">
              <a:lnSpc>
                <a:spcPct val="120000"/>
              </a:lnSpc>
              <a:spcBef>
                <a:spcPts val="0"/>
              </a:spcBef>
              <a:spcAft>
                <a:spcPts val="0"/>
              </a:spcAft>
              <a:buClrTx/>
              <a:buSzTx/>
              <a:buFont typeface="Arial"/>
              <a:buChar char="•"/>
              <a:tabLst/>
            </a:pPr>
            <a:r>
              <a:rPr kumimoji="0" lang="en-US" sz="1000" b="0" i="0" u="none" strike="noStrike" cap="none" normalizeH="0" baseline="0" dirty="0">
                <a:ln>
                  <a:noFill/>
                </a:ln>
                <a:solidFill>
                  <a:srgbClr val="FFFFFF"/>
                </a:solidFill>
                <a:effectLst/>
                <a:latin typeface="Times New Roman"/>
                <a:ea typeface="SimSun" charset="0"/>
                <a:cs typeface="Times New Roman"/>
              </a:rPr>
              <a:t>Properties owned free and clear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16</a:t>
            </a:fld>
            <a:endParaRPr lang="en-US"/>
          </a:p>
        </p:txBody>
      </p:sp>
      <p:pic>
        <p:nvPicPr>
          <p:cNvPr id="8" name="Picture 7">
            <a:extLst>
              <a:ext uri="{FF2B5EF4-FFF2-40B4-BE49-F238E27FC236}">
                <a16:creationId xmlns:a16="http://schemas.microsoft.com/office/drawing/2014/main" id="{7814FF9F-965D-42D2-B2ED-B8886F7566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5828" y="5852339"/>
            <a:ext cx="5883909" cy="2622795"/>
          </a:xfrm>
          <a:prstGeom prst="rect">
            <a:avLst/>
          </a:prstGeom>
        </p:spPr>
      </p:pic>
      <p:pic>
        <p:nvPicPr>
          <p:cNvPr id="7" name="Picture 6">
            <a:extLst>
              <a:ext uri="{FF2B5EF4-FFF2-40B4-BE49-F238E27FC236}">
                <a16:creationId xmlns:a16="http://schemas.microsoft.com/office/drawing/2014/main" id="{44AB9535-965B-4D06-8C0A-AF56E60F52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3903377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5871580" cy="885673"/>
          </a:xfrm>
        </p:spPr>
        <p:txBody>
          <a:bodyPr/>
          <a:lstStyle/>
          <a:p>
            <a:pPr algn="r"/>
            <a:r>
              <a:rPr lang="en-US" dirty="0">
                <a:solidFill>
                  <a:schemeClr val="accent3">
                    <a:lumMod val="50000"/>
                  </a:schemeClr>
                </a:solidFill>
              </a:rPr>
              <a:t>Our Marketing Strategy</a:t>
            </a:r>
          </a:p>
        </p:txBody>
      </p:sp>
      <p:sp>
        <p:nvSpPr>
          <p:cNvPr id="3" name="Content Placeholder 2"/>
          <p:cNvSpPr>
            <a:spLocks noGrp="1"/>
          </p:cNvSpPr>
          <p:nvPr>
            <p:ph idx="1"/>
          </p:nvPr>
        </p:nvSpPr>
        <p:spPr>
          <a:xfrm>
            <a:off x="456778" y="1394025"/>
            <a:ext cx="5752112" cy="4180641"/>
          </a:xfrm>
        </p:spPr>
        <p:txBody>
          <a:bodyPr>
            <a:noAutofit/>
          </a:bodyPr>
          <a:lstStyle/>
          <a:p>
            <a:pPr>
              <a:spcAft>
                <a:spcPts val="600"/>
              </a:spcAft>
            </a:pPr>
            <a:r>
              <a:rPr lang="en-US" sz="1400" b="1" cap="all" dirty="0">
                <a:solidFill>
                  <a:schemeClr val="accent3">
                    <a:lumMod val="50000"/>
                  </a:schemeClr>
                </a:solidFill>
              </a:rPr>
              <a:t>How Do We purchase Homes So Far Below Market Value?</a:t>
            </a:r>
            <a:r>
              <a:rPr lang="en-US" sz="1050" b="1" dirty="0"/>
              <a:t>	</a:t>
            </a:r>
            <a:r>
              <a:rPr lang="en-US" sz="1050" b="1" dirty="0">
                <a:solidFill>
                  <a:srgbClr val="FF0000"/>
                </a:solidFill>
              </a:rPr>
              <a:t> </a:t>
            </a:r>
          </a:p>
          <a:p>
            <a:pPr algn="just">
              <a:lnSpc>
                <a:spcPct val="110000"/>
              </a:lnSpc>
            </a:pPr>
            <a:r>
              <a:rPr lang="en-US" dirty="0">
                <a:solidFill>
                  <a:schemeClr val="accent3">
                    <a:lumMod val="50000"/>
                  </a:schemeClr>
                </a:solidFill>
              </a:rPr>
              <a:t>At Buy Sell Rent Property Solutions</a:t>
            </a:r>
            <a:r>
              <a:rPr lang="en-US" dirty="0">
                <a:solidFill>
                  <a:srgbClr val="000000"/>
                </a:solidFill>
              </a:rPr>
              <a:t>, we </a:t>
            </a:r>
            <a:r>
              <a:rPr lang="en-US" dirty="0"/>
              <a:t>have created a marketing machine that produces a consistent flow of high quality leads. We are very different from our competitors because we don’t just put in offers on MLS properties – we take it to the next level. Our creative marketing strategies allow us to reach the homeowner directly, before the property even goes to a real estate agent to be listed on the MLS; whereas, the purchase price would escalate. </a:t>
            </a:r>
          </a:p>
          <a:p>
            <a:r>
              <a:rPr lang="en-US" dirty="0"/>
              <a:t> </a:t>
            </a:r>
          </a:p>
          <a:p>
            <a:r>
              <a:rPr lang="en-US" dirty="0"/>
              <a:t>These are some of the marketing strategies we use to locate great deals way below market value:</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sz="500" dirty="0"/>
          </a:p>
          <a:p>
            <a:pPr algn="ctr"/>
            <a:endParaRPr lang="en-US" sz="1200" b="1" dirty="0">
              <a:solidFill>
                <a:schemeClr val="accent1"/>
              </a:solidFill>
            </a:endParaRPr>
          </a:p>
          <a:p>
            <a:endParaRPr lang="en-US" dirty="0"/>
          </a:p>
          <a:p>
            <a:endParaRPr lang="en-US" dirty="0"/>
          </a:p>
          <a:p>
            <a:endParaRPr lang="en-US" dirty="0"/>
          </a:p>
          <a:p>
            <a:endParaRPr lang="en-US" sz="1300" dirty="0"/>
          </a:p>
        </p:txBody>
      </p:sp>
      <p:graphicFrame>
        <p:nvGraphicFramePr>
          <p:cNvPr id="7" name="Table 6"/>
          <p:cNvGraphicFramePr>
            <a:graphicFrameLocks noGrp="1"/>
          </p:cNvGraphicFramePr>
          <p:nvPr>
            <p:extLst>
              <p:ext uri="{D42A27DB-BD31-4B8C-83A1-F6EECF244321}">
                <p14:modId xmlns:p14="http://schemas.microsoft.com/office/powerpoint/2010/main" val="2459652795"/>
              </p:ext>
            </p:extLst>
          </p:nvPr>
        </p:nvGraphicFramePr>
        <p:xfrm>
          <a:off x="796412" y="3254091"/>
          <a:ext cx="5115894" cy="1672341"/>
        </p:xfrm>
        <a:graphic>
          <a:graphicData uri="http://schemas.openxmlformats.org/drawingml/2006/table">
            <a:tbl>
              <a:tblPr firstRow="1" bandRow="1">
                <a:tableStyleId>{073A0DAA-6AF3-43AB-8588-CEC1D06C72B9}</a:tableStyleId>
              </a:tblPr>
              <a:tblGrid>
                <a:gridCol w="1656101">
                  <a:extLst>
                    <a:ext uri="{9D8B030D-6E8A-4147-A177-3AD203B41FA5}">
                      <a16:colId xmlns:a16="http://schemas.microsoft.com/office/drawing/2014/main" val="20000"/>
                    </a:ext>
                  </a:extLst>
                </a:gridCol>
                <a:gridCol w="1707999">
                  <a:extLst>
                    <a:ext uri="{9D8B030D-6E8A-4147-A177-3AD203B41FA5}">
                      <a16:colId xmlns:a16="http://schemas.microsoft.com/office/drawing/2014/main" val="20001"/>
                    </a:ext>
                  </a:extLst>
                </a:gridCol>
                <a:gridCol w="1751794">
                  <a:extLst>
                    <a:ext uri="{9D8B030D-6E8A-4147-A177-3AD203B41FA5}">
                      <a16:colId xmlns:a16="http://schemas.microsoft.com/office/drawing/2014/main" val="20002"/>
                    </a:ext>
                  </a:extLst>
                </a:gridCol>
              </a:tblGrid>
              <a:tr h="184026">
                <a:tc>
                  <a:txBody>
                    <a:bodyPr/>
                    <a:lstStyle/>
                    <a:p>
                      <a:pPr marL="137160" marR="0" indent="-137160">
                        <a:spcBef>
                          <a:spcPts val="0"/>
                        </a:spcBef>
                        <a:spcAft>
                          <a:spcPts val="0"/>
                        </a:spcAft>
                      </a:pPr>
                      <a:r>
                        <a:rPr lang="en-US" sz="1000" b="1" dirty="0">
                          <a:effectLst/>
                          <a:latin typeface="Calibri"/>
                          <a:ea typeface="Cambria"/>
                          <a:cs typeface="Times New Roman"/>
                        </a:rPr>
                        <a:t>Internet</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b="1" dirty="0">
                          <a:effectLst/>
                          <a:latin typeface="Calibri"/>
                          <a:ea typeface="Cambria"/>
                          <a:cs typeface="Times New Roman"/>
                        </a:rPr>
                        <a:t>Direct Mail</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b="1" dirty="0">
                          <a:effectLst/>
                          <a:latin typeface="Calibri"/>
                          <a:ea typeface="Cambria"/>
                          <a:cs typeface="Times New Roman"/>
                        </a:rPr>
                        <a:t>Other Strategies</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0"/>
                  </a:ext>
                </a:extLst>
              </a:tr>
              <a:tr h="184943">
                <a:tc>
                  <a:txBody>
                    <a:bodyPr/>
                    <a:lstStyle/>
                    <a:p>
                      <a:pPr marL="137160" marR="0" indent="-137160">
                        <a:spcBef>
                          <a:spcPts val="0"/>
                        </a:spcBef>
                        <a:spcAft>
                          <a:spcPts val="0"/>
                        </a:spcAft>
                      </a:pPr>
                      <a:r>
                        <a:rPr lang="en-US" sz="1000">
                          <a:effectLst/>
                          <a:latin typeface="Calibri"/>
                          <a:ea typeface="Cambria"/>
                          <a:cs typeface="Times New Roman"/>
                        </a:rPr>
                        <a:t>Twitter</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Probate</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Bandit Signs</a:t>
                      </a:r>
                      <a:endParaRPr lang="en-US" sz="100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1"/>
                  </a:ext>
                </a:extLst>
              </a:tr>
              <a:tr h="184943">
                <a:tc>
                  <a:txBody>
                    <a:bodyPr/>
                    <a:lstStyle/>
                    <a:p>
                      <a:pPr marL="137160" marR="0" indent="-137160">
                        <a:spcBef>
                          <a:spcPts val="0"/>
                        </a:spcBef>
                        <a:spcAft>
                          <a:spcPts val="0"/>
                        </a:spcAft>
                      </a:pPr>
                      <a:r>
                        <a:rPr lang="en-US" sz="1000">
                          <a:effectLst/>
                          <a:latin typeface="Calibri"/>
                          <a:ea typeface="Cambria"/>
                          <a:cs typeface="Times New Roman"/>
                        </a:rPr>
                        <a:t>Buyer Squeeze Pages</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Pre-Foreclosure</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Networking Events</a:t>
                      </a:r>
                      <a:endParaRPr lang="en-US" sz="100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2"/>
                  </a:ext>
                </a:extLst>
              </a:tr>
              <a:tr h="184943">
                <a:tc>
                  <a:txBody>
                    <a:bodyPr/>
                    <a:lstStyle/>
                    <a:p>
                      <a:pPr marL="137160" marR="0" indent="-137160">
                        <a:spcBef>
                          <a:spcPts val="0"/>
                        </a:spcBef>
                        <a:spcAft>
                          <a:spcPts val="0"/>
                        </a:spcAft>
                      </a:pPr>
                      <a:r>
                        <a:rPr lang="en-US" sz="1000">
                          <a:effectLst/>
                          <a:latin typeface="Calibri"/>
                          <a:ea typeface="Cambria"/>
                          <a:cs typeface="Times New Roman"/>
                        </a:rPr>
                        <a:t>Seller Squeeze Pages</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Back Tax</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Door Hangers</a:t>
                      </a:r>
                      <a:endParaRPr lang="en-US" sz="100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3"/>
                  </a:ext>
                </a:extLst>
              </a:tr>
              <a:tr h="184943">
                <a:tc>
                  <a:txBody>
                    <a:bodyPr/>
                    <a:lstStyle/>
                    <a:p>
                      <a:pPr marL="137160" marR="0" indent="-137160">
                        <a:spcBef>
                          <a:spcPts val="0"/>
                        </a:spcBef>
                        <a:spcAft>
                          <a:spcPts val="0"/>
                        </a:spcAft>
                      </a:pPr>
                      <a:r>
                        <a:rPr lang="en-US" sz="1000">
                          <a:effectLst/>
                          <a:latin typeface="Calibri"/>
                          <a:ea typeface="Cambria"/>
                          <a:cs typeface="Times New Roman"/>
                        </a:rPr>
                        <a:t>Primary Websites</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Free n Clear</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Other Wholesalers</a:t>
                      </a:r>
                      <a:endParaRPr lang="en-US" sz="100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4"/>
                  </a:ext>
                </a:extLst>
              </a:tr>
              <a:tr h="184943">
                <a:tc>
                  <a:txBody>
                    <a:bodyPr/>
                    <a:lstStyle/>
                    <a:p>
                      <a:pPr marL="137160" marR="0" indent="-137160">
                        <a:spcBef>
                          <a:spcPts val="0"/>
                        </a:spcBef>
                        <a:spcAft>
                          <a:spcPts val="0"/>
                        </a:spcAft>
                      </a:pPr>
                      <a:r>
                        <a:rPr lang="en-US" sz="1000">
                          <a:effectLst/>
                          <a:latin typeface="Calibri"/>
                          <a:ea typeface="Cambria"/>
                          <a:cs typeface="Times New Roman"/>
                        </a:rPr>
                        <a:t>Facebook Business</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Code Violations</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House Banners</a:t>
                      </a:r>
                      <a:endParaRPr lang="en-US" sz="100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5"/>
                  </a:ext>
                </a:extLst>
              </a:tr>
              <a:tr h="184943">
                <a:tc>
                  <a:txBody>
                    <a:bodyPr/>
                    <a:lstStyle/>
                    <a:p>
                      <a:pPr marL="137160" marR="0" indent="-137160">
                        <a:spcBef>
                          <a:spcPts val="0"/>
                        </a:spcBef>
                        <a:spcAft>
                          <a:spcPts val="0"/>
                        </a:spcAft>
                      </a:pPr>
                      <a:r>
                        <a:rPr lang="en-US" sz="1000">
                          <a:effectLst/>
                          <a:latin typeface="Calibri"/>
                          <a:ea typeface="Cambria"/>
                          <a:cs typeface="Times New Roman"/>
                        </a:rPr>
                        <a:t>Google Business Listings</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Divorce</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a:effectLst/>
                          <a:latin typeface="Calibri"/>
                          <a:ea typeface="Cambria"/>
                          <a:cs typeface="Times New Roman"/>
                        </a:rPr>
                        <a:t>Bird Dogs</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6"/>
                  </a:ext>
                </a:extLst>
              </a:tr>
              <a:tr h="176957">
                <a:tc>
                  <a:txBody>
                    <a:bodyPr/>
                    <a:lstStyle/>
                    <a:p>
                      <a:pPr marL="137160" marR="0" indent="-137160">
                        <a:spcBef>
                          <a:spcPts val="0"/>
                        </a:spcBef>
                        <a:spcAft>
                          <a:spcPts val="0"/>
                        </a:spcAft>
                      </a:pPr>
                      <a:r>
                        <a:rPr lang="en-US" sz="1000" dirty="0">
                          <a:effectLst/>
                          <a:latin typeface="Calibri"/>
                          <a:ea typeface="Cambria"/>
                          <a:cs typeface="Times New Roman"/>
                        </a:rPr>
                        <a:t>Google Ad Words</a:t>
                      </a:r>
                      <a:endParaRPr lang="en-US" sz="1000" dirty="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Expired Listings</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A-Team Van</a:t>
                      </a:r>
                      <a:endParaRPr lang="en-US" sz="100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7"/>
                  </a:ext>
                </a:extLst>
              </a:tr>
              <a:tr h="201700">
                <a:tc>
                  <a:txBody>
                    <a:bodyPr/>
                    <a:lstStyle/>
                    <a:p>
                      <a:pPr marL="137160" marR="0" indent="-137160">
                        <a:spcBef>
                          <a:spcPts val="0"/>
                        </a:spcBef>
                        <a:spcAft>
                          <a:spcPts val="0"/>
                        </a:spcAft>
                      </a:pPr>
                      <a:r>
                        <a:rPr lang="en-US" sz="1000">
                          <a:effectLst/>
                          <a:latin typeface="Calibri"/>
                          <a:ea typeface="Cambria"/>
                          <a:cs typeface="Times New Roman"/>
                        </a:rPr>
                        <a:t>You Tube</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a:effectLst/>
                          <a:latin typeface="Calibri"/>
                          <a:ea typeface="Cambria"/>
                          <a:cs typeface="Times New Roman"/>
                        </a:rPr>
                        <a:t>Non Owner Occupied</a:t>
                      </a:r>
                      <a:endParaRPr lang="en-US" sz="1000">
                        <a:effectLst/>
                        <a:latin typeface="Cambria"/>
                        <a:ea typeface="Cambria"/>
                        <a:cs typeface="Times New Roman"/>
                      </a:endParaRPr>
                    </a:p>
                  </a:txBody>
                  <a:tcPr marL="73025" marR="73025" marT="8890" marB="8890" anchor="ctr"/>
                </a:tc>
                <a:tc>
                  <a:txBody>
                    <a:bodyPr/>
                    <a:lstStyle/>
                    <a:p>
                      <a:pPr marL="137160" marR="0" indent="-137160">
                        <a:spcBef>
                          <a:spcPts val="0"/>
                        </a:spcBef>
                        <a:spcAft>
                          <a:spcPts val="0"/>
                        </a:spcAft>
                      </a:pPr>
                      <a:r>
                        <a:rPr lang="en-US" sz="1000" dirty="0" err="1">
                          <a:effectLst/>
                          <a:latin typeface="Calibri"/>
                          <a:ea typeface="Cambria"/>
                          <a:cs typeface="Times New Roman"/>
                        </a:rPr>
                        <a:t>Zbuyer</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8"/>
                  </a:ext>
                </a:extLst>
              </a:tr>
            </a:tbl>
          </a:graphicData>
        </a:graphic>
      </p:graphicFrame>
      <p:sp>
        <p:nvSpPr>
          <p:cNvPr id="4" name="Slide Number Placeholder 3"/>
          <p:cNvSpPr>
            <a:spLocks noGrp="1"/>
          </p:cNvSpPr>
          <p:nvPr>
            <p:ph type="sldNum" sz="quarter" idx="12"/>
          </p:nvPr>
        </p:nvSpPr>
        <p:spPr/>
        <p:txBody>
          <a:bodyPr/>
          <a:lstStyle/>
          <a:p>
            <a:fld id="{A88EBE9D-EF06-9E49-9451-B427DBD8C0F9}" type="slidenum">
              <a:rPr lang="en-US" smtClean="0"/>
              <a:t>17</a:t>
            </a:fld>
            <a:endParaRPr lang="en-US"/>
          </a:p>
        </p:txBody>
      </p:sp>
      <p:pic>
        <p:nvPicPr>
          <p:cNvPr id="8" name="Picture 7">
            <a:extLst>
              <a:ext uri="{FF2B5EF4-FFF2-40B4-BE49-F238E27FC236}">
                <a16:creationId xmlns:a16="http://schemas.microsoft.com/office/drawing/2014/main" id="{11941FC0-6C21-44B2-A8B0-DCCBE6346F45}"/>
              </a:ext>
            </a:extLst>
          </p:cNvPr>
          <p:cNvPicPr/>
          <p:nvPr/>
        </p:nvPicPr>
        <p:blipFill>
          <a:blip r:embed="rId2" cstate="print">
            <a:extLst>
              <a:ext uri="{28A0092B-C50C-407E-A947-70E740481C1C}">
                <a14:useLocalDpi xmlns:a14="http://schemas.microsoft.com/office/drawing/2010/main"/>
              </a:ext>
            </a:extLst>
          </a:blip>
          <a:srcRect/>
          <a:stretch>
            <a:fillRect/>
          </a:stretch>
        </p:blipFill>
        <p:spPr bwMode="auto">
          <a:xfrm>
            <a:off x="1934309" y="5909082"/>
            <a:ext cx="2778332" cy="1876063"/>
          </a:xfrm>
          <a:prstGeom prst="rect">
            <a:avLst/>
          </a:prstGeom>
          <a:noFill/>
          <a:ln>
            <a:noFill/>
          </a:ln>
        </p:spPr>
      </p:pic>
      <p:pic>
        <p:nvPicPr>
          <p:cNvPr id="9" name="Picture 8">
            <a:extLst>
              <a:ext uri="{FF2B5EF4-FFF2-40B4-BE49-F238E27FC236}">
                <a16:creationId xmlns:a16="http://schemas.microsoft.com/office/drawing/2014/main" id="{A78B2503-6F5A-42D7-80ED-34656E8B77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2148039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6069272" cy="885673"/>
          </a:xfrm>
        </p:spPr>
        <p:txBody>
          <a:bodyPr/>
          <a:lstStyle/>
          <a:p>
            <a:pPr algn="r"/>
            <a:r>
              <a:rPr lang="en-US" dirty="0">
                <a:solidFill>
                  <a:schemeClr val="accent3">
                    <a:lumMod val="50000"/>
                  </a:schemeClr>
                </a:solidFill>
              </a:rPr>
              <a:t>Our Selling Strategy</a:t>
            </a:r>
          </a:p>
        </p:txBody>
      </p:sp>
      <p:sp>
        <p:nvSpPr>
          <p:cNvPr id="3" name="Content Placeholder 2"/>
          <p:cNvSpPr>
            <a:spLocks noGrp="1"/>
          </p:cNvSpPr>
          <p:nvPr>
            <p:ph idx="1"/>
          </p:nvPr>
        </p:nvSpPr>
        <p:spPr>
          <a:xfrm>
            <a:off x="456777" y="1358855"/>
            <a:ext cx="5860631" cy="4509070"/>
          </a:xfrm>
        </p:spPr>
        <p:txBody>
          <a:bodyPr>
            <a:noAutofit/>
          </a:bodyPr>
          <a:lstStyle/>
          <a:p>
            <a:pPr>
              <a:spcAft>
                <a:spcPts val="600"/>
              </a:spcAft>
            </a:pPr>
            <a:r>
              <a:rPr lang="en-US" sz="1400" b="1" cap="all" dirty="0">
                <a:solidFill>
                  <a:schemeClr val="accent3">
                    <a:lumMod val="50000"/>
                  </a:schemeClr>
                </a:solidFill>
              </a:rPr>
              <a:t>How We Sell Properties Quickly               </a:t>
            </a:r>
            <a:r>
              <a:rPr lang="en-US" sz="1050" b="1" dirty="0"/>
              <a:t>	</a:t>
            </a:r>
            <a:r>
              <a:rPr lang="en-US" sz="1050" b="1" dirty="0">
                <a:solidFill>
                  <a:srgbClr val="FF0000"/>
                </a:solidFill>
              </a:rPr>
              <a:t> </a:t>
            </a:r>
          </a:p>
          <a:p>
            <a:pPr algn="just">
              <a:lnSpc>
                <a:spcPct val="110000"/>
              </a:lnSpc>
            </a:pPr>
            <a:r>
              <a:rPr lang="en-US" dirty="0"/>
              <a:t>There are many methods we use to sell properties very quickly. We invest a lot of time and money into marketing to build a strong list of buyer clients for our homes. Despite what the media says, there are tons of buyers out there who are aware of the fact that numerous buying opportunities exist in today’s real estate market. The problem is: they just don’t know how to identify and analyze them to ensure they are actually getting a good value. That’s where we come in. We are constantly on the hunt for the next great buying opportunity, and use proven techniques to analyze investment properties.  </a:t>
            </a:r>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endParaRPr lang="en-US" dirty="0"/>
          </a:p>
          <a:p>
            <a:pPr algn="just">
              <a:lnSpc>
                <a:spcPct val="110000"/>
              </a:lnSpc>
              <a:spcAft>
                <a:spcPts val="600"/>
              </a:spcAft>
            </a:pPr>
            <a:r>
              <a:rPr lang="en-US" dirty="0"/>
              <a:t>Our ability to locate a great real estate deal covers all types of real estate investments. We are able to identify great buying opportunities for the following types of buyers:</a:t>
            </a:r>
          </a:p>
          <a:p>
            <a:pPr marL="2313432" lvl="4" indent="164592">
              <a:spcBef>
                <a:spcPts val="300"/>
              </a:spcBef>
              <a:buFont typeface="Arial"/>
              <a:buChar char="•"/>
            </a:pPr>
            <a:r>
              <a:rPr lang="en-US" sz="1100" dirty="0"/>
              <a:t>Retail</a:t>
            </a:r>
          </a:p>
          <a:p>
            <a:pPr marL="2313432" lvl="4" indent="164592">
              <a:spcBef>
                <a:spcPts val="300"/>
              </a:spcBef>
              <a:buFont typeface="Arial"/>
              <a:buChar char="•"/>
            </a:pPr>
            <a:r>
              <a:rPr lang="en-US" sz="1100" dirty="0"/>
              <a:t>Landlord</a:t>
            </a:r>
          </a:p>
          <a:p>
            <a:pPr marL="2313432" lvl="4" indent="164592">
              <a:spcBef>
                <a:spcPts val="300"/>
              </a:spcBef>
              <a:buFont typeface="Arial"/>
              <a:buChar char="•"/>
            </a:pPr>
            <a:r>
              <a:rPr lang="en-US" sz="1100" dirty="0"/>
              <a:t>Rehabber</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sz="500" dirty="0"/>
          </a:p>
          <a:p>
            <a:pPr algn="ctr"/>
            <a:endParaRPr lang="en-US" sz="1200" b="1" dirty="0">
              <a:solidFill>
                <a:schemeClr val="accent1"/>
              </a:solidFill>
            </a:endParaRPr>
          </a:p>
          <a:p>
            <a:endParaRPr lang="en-US" dirty="0"/>
          </a:p>
          <a:p>
            <a:endParaRPr lang="en-US" dirty="0"/>
          </a:p>
          <a:p>
            <a:endParaRPr lang="en-US" dirty="0"/>
          </a:p>
          <a:p>
            <a:endParaRPr lang="en-US" sz="1300" dirty="0"/>
          </a:p>
        </p:txBody>
      </p:sp>
      <p:sp>
        <p:nvSpPr>
          <p:cNvPr id="6" name="Text Box 33"/>
          <p:cNvSpPr txBox="1">
            <a:spLocks noChangeArrowheads="1"/>
          </p:cNvSpPr>
          <p:nvPr/>
        </p:nvSpPr>
        <p:spPr bwMode="auto">
          <a:xfrm>
            <a:off x="1876861" y="3121755"/>
            <a:ext cx="2935028" cy="1246345"/>
          </a:xfrm>
          <a:prstGeom prst="rect">
            <a:avLst/>
          </a:prstGeom>
          <a:solidFill>
            <a:schemeClr val="accent3">
              <a:lumMod val="50000"/>
            </a:schemeClr>
          </a:solidFill>
          <a:ln>
            <a:noFill/>
          </a:ln>
          <a:effectLst>
            <a:outerShdw blurRad="85725" dist="63500" dir="2700000" algn="tl" rotWithShape="0">
              <a:srgbClr val="000000">
                <a:alpha val="42999"/>
              </a:srgbClr>
            </a:outerShdw>
          </a:effectLst>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defTabSz="914400">
              <a:spcBef>
                <a:spcPts val="300"/>
              </a:spcBef>
              <a:spcAft>
                <a:spcPts val="600"/>
              </a:spcAft>
            </a:pPr>
            <a:r>
              <a:rPr lang="en-US" sz="1100" b="1" i="1" dirty="0">
                <a:solidFill>
                  <a:schemeClr val="bg1"/>
                </a:solidFill>
                <a:latin typeface="Constantia"/>
                <a:cs typeface="Constantia"/>
              </a:rPr>
              <a:t>      Methods We Use to Sell Properties</a:t>
            </a:r>
            <a:r>
              <a:rPr lang="en-US" sz="1100" dirty="0">
                <a:solidFill>
                  <a:schemeClr val="bg1"/>
                </a:solidFill>
                <a:latin typeface="Constantia"/>
                <a:cs typeface="Constantia"/>
              </a:rPr>
              <a:t> </a:t>
            </a:r>
            <a:endParaRPr kumimoji="0" lang="en-US" sz="300" b="1" i="0" u="none" strike="noStrike" cap="none" normalizeH="0" baseline="0" dirty="0">
              <a:ln>
                <a:noFill/>
              </a:ln>
              <a:solidFill>
                <a:schemeClr val="bg1"/>
              </a:solidFill>
              <a:effectLst/>
              <a:latin typeface="Constantia"/>
              <a:ea typeface="ÇlÇr ñæí©" charset="0"/>
              <a:cs typeface="Constantia"/>
            </a:endParaRPr>
          </a:p>
          <a:p>
            <a:pPr marL="356616" lvl="0" indent="-171450">
              <a:spcBef>
                <a:spcPts val="300"/>
              </a:spcBef>
              <a:buFont typeface="Arial"/>
              <a:buChar char="•"/>
            </a:pPr>
            <a:r>
              <a:rPr lang="en-US" sz="900" dirty="0">
                <a:solidFill>
                  <a:srgbClr val="FFFFFF"/>
                </a:solidFill>
                <a:latin typeface="Times New Roman"/>
                <a:cs typeface="Times New Roman"/>
              </a:rPr>
              <a:t>Bandit signs &amp; Guerilla Marketing</a:t>
            </a:r>
          </a:p>
          <a:p>
            <a:pPr marL="356616" lvl="0" indent="-171450">
              <a:spcBef>
                <a:spcPts val="300"/>
              </a:spcBef>
              <a:buFont typeface="Arial"/>
              <a:buChar char="•"/>
            </a:pPr>
            <a:r>
              <a:rPr lang="en-US" sz="900" dirty="0">
                <a:solidFill>
                  <a:srgbClr val="FFFFFF"/>
                </a:solidFill>
                <a:latin typeface="Times New Roman"/>
                <a:cs typeface="Times New Roman"/>
              </a:rPr>
              <a:t>Realtor/List on MLS (Multiple Listing Service)</a:t>
            </a:r>
          </a:p>
          <a:p>
            <a:pPr marL="356616" lvl="0" indent="-171450">
              <a:spcBef>
                <a:spcPts val="300"/>
              </a:spcBef>
              <a:buFont typeface="Arial"/>
              <a:buChar char="•"/>
            </a:pPr>
            <a:r>
              <a:rPr lang="en-US" sz="900" dirty="0">
                <a:solidFill>
                  <a:srgbClr val="FFFFFF"/>
                </a:solidFill>
                <a:latin typeface="Times New Roman"/>
                <a:cs typeface="Times New Roman"/>
              </a:rPr>
              <a:t>Internet/ Listing Websites</a:t>
            </a:r>
          </a:p>
          <a:p>
            <a:pPr marL="356616" lvl="0" indent="-171450">
              <a:spcBef>
                <a:spcPts val="300"/>
              </a:spcBef>
              <a:buFont typeface="Arial"/>
              <a:buChar char="•"/>
            </a:pPr>
            <a:r>
              <a:rPr lang="en-US" sz="900" dirty="0">
                <a:solidFill>
                  <a:srgbClr val="FFFFFF"/>
                </a:solidFill>
                <a:latin typeface="Times New Roman"/>
                <a:cs typeface="Times New Roman"/>
              </a:rPr>
              <a:t>Pre-Listing Walkthroughs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charset="0"/>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18</a:t>
            </a:fld>
            <a:endParaRPr lang="en-US"/>
          </a:p>
        </p:txBody>
      </p:sp>
      <p:pic>
        <p:nvPicPr>
          <p:cNvPr id="8" name="Picture 7">
            <a:extLst>
              <a:ext uri="{FF2B5EF4-FFF2-40B4-BE49-F238E27FC236}">
                <a16:creationId xmlns:a16="http://schemas.microsoft.com/office/drawing/2014/main" id="{F16655E5-D5F1-4044-B992-48B0A4F321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058" y="5897465"/>
            <a:ext cx="5737350" cy="2548128"/>
          </a:xfrm>
          <a:prstGeom prst="rect">
            <a:avLst/>
          </a:prstGeom>
        </p:spPr>
      </p:pic>
      <p:pic>
        <p:nvPicPr>
          <p:cNvPr id="7" name="Picture 6">
            <a:extLst>
              <a:ext uri="{FF2B5EF4-FFF2-40B4-BE49-F238E27FC236}">
                <a16:creationId xmlns:a16="http://schemas.microsoft.com/office/drawing/2014/main" id="{FF9FC06E-F005-494F-9E03-7BB8B9B8D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1096100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3200" dirty="0">
                <a:solidFill>
                  <a:schemeClr val="accent3">
                    <a:lumMod val="50000"/>
                  </a:schemeClr>
                </a:solidFill>
              </a:rPr>
              <a:t>Private Lending</a:t>
            </a:r>
          </a:p>
        </p:txBody>
      </p:sp>
      <p:sp>
        <p:nvSpPr>
          <p:cNvPr id="3" name="Content Placeholder 2"/>
          <p:cNvSpPr>
            <a:spLocks noGrp="1"/>
          </p:cNvSpPr>
          <p:nvPr>
            <p:ph idx="1"/>
          </p:nvPr>
        </p:nvSpPr>
        <p:spPr>
          <a:xfrm>
            <a:off x="463988" y="1803002"/>
            <a:ext cx="3012787" cy="2178689"/>
          </a:xfrm>
        </p:spPr>
        <p:txBody>
          <a:bodyPr>
            <a:noAutofit/>
          </a:bodyPr>
          <a:lstStyle/>
          <a:p>
            <a:pPr algn="just">
              <a:spcAft>
                <a:spcPts val="600"/>
              </a:spcAft>
            </a:pPr>
            <a:r>
              <a:rPr lang="en-US" dirty="0"/>
              <a:t>A private money loan is a loan that is given to a real estate investor, secured by real estate.  Private money lenders are given a first or second mortgage that secures their legal interest in the property and secures their loan.  When we have isolated a home that is well under market value, we give our private lenders an opportunity to fund the purchase and rehab of the home.  Through that process, the lender can yield extremely high interest rates – 4 to 5 times the rates you get on bank CD’s and other traditional plans.</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6" name="Text Box 1159"/>
          <p:cNvSpPr txBox="1">
            <a:spLocks noChangeAspect="1" noChangeArrowheads="1"/>
          </p:cNvSpPr>
          <p:nvPr/>
        </p:nvSpPr>
        <p:spPr bwMode="auto">
          <a:xfrm>
            <a:off x="3665851" y="2082976"/>
            <a:ext cx="2548691" cy="1430673"/>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45720" rIns="182880" bIns="137160" anchor="t" anchorCtr="0" upright="1">
            <a:noAutofit/>
          </a:bodyPr>
          <a:lstStyle/>
          <a:p>
            <a:pPr marL="137160" marR="0" indent="-137160" algn="ctr">
              <a:lnSpc>
                <a:spcPct val="115000"/>
              </a:lnSpc>
              <a:spcBef>
                <a:spcPts val="0"/>
              </a:spcBef>
              <a:spcAft>
                <a:spcPts val="0"/>
              </a:spcAft>
            </a:pPr>
            <a:r>
              <a:rPr lang="en-US" sz="500" b="1" dirty="0">
                <a:solidFill>
                  <a:srgbClr val="FFFFFF"/>
                </a:solidFill>
                <a:effectLst/>
                <a:latin typeface="Constantia"/>
                <a:ea typeface="Cambria"/>
                <a:cs typeface="TimesNewRomanPS-BoldMT"/>
              </a:rPr>
              <a:t> </a:t>
            </a:r>
            <a:endParaRPr lang="en-US" sz="1100" dirty="0">
              <a:effectLst/>
              <a:latin typeface="Cambria"/>
              <a:ea typeface="Cambria"/>
              <a:cs typeface="Times New Roman"/>
            </a:endParaRPr>
          </a:p>
          <a:p>
            <a:pPr algn="ctr"/>
            <a:r>
              <a:rPr lang="en-US" sz="1000" b="1" i="1" dirty="0">
                <a:solidFill>
                  <a:schemeClr val="bg1"/>
                </a:solidFill>
                <a:latin typeface="Constantia"/>
                <a:cs typeface="Constantia"/>
              </a:rPr>
              <a:t>Sources of Private Money</a:t>
            </a:r>
            <a:endParaRPr lang="en-US" sz="1000" dirty="0">
              <a:solidFill>
                <a:schemeClr val="bg1"/>
              </a:solidFill>
              <a:latin typeface="Constantia"/>
              <a:cs typeface="Constantia"/>
            </a:endParaRPr>
          </a:p>
          <a:p>
            <a:pPr marL="182880" lvl="0" indent="-137160">
              <a:spcBef>
                <a:spcPts val="500"/>
              </a:spcBef>
              <a:buFont typeface="Arial"/>
              <a:buChar char="•"/>
            </a:pPr>
            <a:r>
              <a:rPr lang="en-US" sz="900" dirty="0">
                <a:solidFill>
                  <a:schemeClr val="bg1"/>
                </a:solidFill>
                <a:latin typeface="Times New Roman"/>
                <a:cs typeface="Times New Roman"/>
              </a:rPr>
              <a:t>401K</a:t>
            </a:r>
          </a:p>
          <a:p>
            <a:pPr marL="182880" lvl="0" indent="-137160">
              <a:spcBef>
                <a:spcPts val="500"/>
              </a:spcBef>
              <a:buFont typeface="Arial"/>
              <a:buChar char="•"/>
            </a:pPr>
            <a:r>
              <a:rPr lang="en-US" sz="900" dirty="0">
                <a:solidFill>
                  <a:schemeClr val="bg1"/>
                </a:solidFill>
                <a:latin typeface="Times New Roman"/>
                <a:cs typeface="Times New Roman"/>
              </a:rPr>
              <a:t>Self-Directed IRA</a:t>
            </a:r>
          </a:p>
          <a:p>
            <a:pPr marL="182880" indent="-137160">
              <a:spcBef>
                <a:spcPts val="500"/>
              </a:spcBef>
              <a:buFont typeface="Arial"/>
              <a:buChar char="•"/>
            </a:pPr>
            <a:r>
              <a:rPr lang="en-US" sz="900" dirty="0">
                <a:solidFill>
                  <a:schemeClr val="bg1"/>
                </a:solidFill>
                <a:latin typeface="Times New Roman"/>
                <a:cs typeface="Times New Roman"/>
              </a:rPr>
              <a:t>Profit Sharing</a:t>
            </a:r>
          </a:p>
          <a:p>
            <a:pPr marL="182880" lvl="0" indent="-137160">
              <a:spcBef>
                <a:spcPts val="500"/>
              </a:spcBef>
              <a:buFont typeface="Arial"/>
              <a:buChar char="•"/>
            </a:pPr>
            <a:r>
              <a:rPr lang="en-US" sz="900" dirty="0">
                <a:solidFill>
                  <a:schemeClr val="bg1"/>
                </a:solidFill>
                <a:latin typeface="Times New Roman"/>
                <a:cs typeface="Times New Roman"/>
              </a:rPr>
              <a:t>Personal Savings, Trust Fund</a:t>
            </a:r>
          </a:p>
          <a:p>
            <a:pPr marL="182880" indent="-137160">
              <a:spcBef>
                <a:spcPts val="500"/>
              </a:spcBef>
              <a:buFont typeface="Arial"/>
              <a:buChar char="•"/>
            </a:pPr>
            <a:r>
              <a:rPr lang="en-US" sz="900" dirty="0">
                <a:solidFill>
                  <a:schemeClr val="bg1"/>
                </a:solidFill>
                <a:latin typeface="Times New Roman"/>
                <a:cs typeface="Times New Roman"/>
              </a:rPr>
              <a:t>Many are Tax Deferred Profits</a:t>
            </a:r>
            <a:r>
              <a:rPr lang="en-US" sz="900" dirty="0">
                <a:solidFill>
                  <a:schemeClr val="bg1"/>
                </a:solidFill>
                <a:effectLst/>
                <a:latin typeface="Constantia"/>
                <a:ea typeface="Cambria"/>
                <a:cs typeface="Constantia"/>
              </a:rPr>
              <a:t> </a:t>
            </a:r>
          </a:p>
        </p:txBody>
      </p:sp>
      <p:sp>
        <p:nvSpPr>
          <p:cNvPr id="5" name="Rectangle 4"/>
          <p:cNvSpPr/>
          <p:nvPr/>
        </p:nvSpPr>
        <p:spPr>
          <a:xfrm>
            <a:off x="418810" y="5322368"/>
            <a:ext cx="5834435" cy="1785104"/>
          </a:xfrm>
          <a:prstGeom prst="rect">
            <a:avLst/>
          </a:prstGeom>
        </p:spPr>
        <p:txBody>
          <a:bodyPr wrap="square">
            <a:spAutoFit/>
          </a:bodyPr>
          <a:lstStyle/>
          <a:p>
            <a:pPr algn="just">
              <a:spcBef>
                <a:spcPts val="0"/>
              </a:spcBef>
            </a:pPr>
            <a:r>
              <a:rPr lang="en-US" sz="1100" dirty="0"/>
              <a:t>The process is simple.  We find an extremely undervalued property we want to purchase – and once you give us the green light, we borrow the funds from you to purchase and renovate the property.  At closing, you receive a mortgage on the home along with other important documents.  Next stage is the property renovation.  Once the renovations are complete (typically 3-6 months depending on the size of the project), we’ll list and sell the property.  When it’s time for closing, you’ll receive your principle plus 10% interest payment.  It’s just that simple!</a:t>
            </a:r>
          </a:p>
          <a:p>
            <a:pPr algn="just">
              <a:spcBef>
                <a:spcPts val="0"/>
              </a:spcBef>
            </a:pPr>
            <a:endParaRPr lang="en-US" sz="1100" dirty="0"/>
          </a:p>
          <a:p>
            <a:pPr algn="just">
              <a:spcBef>
                <a:spcPts val="0"/>
              </a:spcBef>
            </a:pPr>
            <a:r>
              <a:rPr lang="en-US" sz="1100" dirty="0"/>
              <a:t>The goal is to keep turning that money for you and keep you making substantial profits so you keep coming back to us – building a long term mutually beneficial relationship.</a:t>
            </a:r>
          </a:p>
          <a:p>
            <a:pPr algn="just">
              <a:spcBef>
                <a:spcPts val="0"/>
              </a:spcBef>
            </a:pPr>
            <a:endParaRPr lang="en-US" sz="1100" dirty="0"/>
          </a:p>
        </p:txBody>
      </p:sp>
      <p:sp>
        <p:nvSpPr>
          <p:cNvPr id="8" name="Rectangle 7"/>
          <p:cNvSpPr/>
          <p:nvPr/>
        </p:nvSpPr>
        <p:spPr>
          <a:xfrm>
            <a:off x="444614" y="1421245"/>
            <a:ext cx="3429000" cy="307777"/>
          </a:xfrm>
          <a:prstGeom prst="rect">
            <a:avLst/>
          </a:prstGeom>
        </p:spPr>
        <p:txBody>
          <a:bodyPr>
            <a:spAutoFit/>
          </a:bodyPr>
          <a:lstStyle/>
          <a:p>
            <a:pPr>
              <a:spcAft>
                <a:spcPts val="600"/>
              </a:spcAft>
            </a:pPr>
            <a:r>
              <a:rPr lang="en-US" sz="1400" b="1" cap="all" dirty="0">
                <a:solidFill>
                  <a:schemeClr val="accent3">
                    <a:lumMod val="50000"/>
                  </a:schemeClr>
                </a:solidFill>
              </a:rPr>
              <a:t>What is private lending?</a:t>
            </a:r>
            <a:endParaRPr lang="en-US" sz="14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19</a:t>
            </a:fld>
            <a:endParaRPr lang="en-US"/>
          </a:p>
        </p:txBody>
      </p:sp>
      <p:pic>
        <p:nvPicPr>
          <p:cNvPr id="10" name="Picture 9">
            <a:extLst>
              <a:ext uri="{FF2B5EF4-FFF2-40B4-BE49-F238E27FC236}">
                <a16:creationId xmlns:a16="http://schemas.microsoft.com/office/drawing/2014/main" id="{30AF5608-5366-43FB-B4DB-6D16B9F3FB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82616" y="7161208"/>
            <a:ext cx="3751384" cy="1292964"/>
          </a:xfrm>
          <a:prstGeom prst="rect">
            <a:avLst/>
          </a:prstGeom>
        </p:spPr>
      </p:pic>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1" name="Content Placeholder 2">
            <a:extLst>
              <a:ext uri="{FF2B5EF4-FFF2-40B4-BE49-F238E27FC236}">
                <a16:creationId xmlns:a16="http://schemas.microsoft.com/office/drawing/2014/main" id="{DA8A505B-BB6F-4636-A023-9700DD000290}"/>
              </a:ext>
            </a:extLst>
          </p:cNvPr>
          <p:cNvSpPr txBox="1">
            <a:spLocks/>
          </p:cNvSpPr>
          <p:nvPr/>
        </p:nvSpPr>
        <p:spPr>
          <a:xfrm>
            <a:off x="463988" y="3981692"/>
            <a:ext cx="5915263" cy="85797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0"/>
              </a:spcBef>
            </a:pPr>
            <a:r>
              <a:rPr lang="en-US" dirty="0"/>
              <a:t>Essentially, private money lending is your opportunity to become the bank, reaping the profits just like a bank would.  It’s a great way to generate cash flow and produce a predictable income stream while at the same time, provide excellent security.  You can do what the banks have been doing for years… make a profitable return on loans backed by real estate.  There is no other opportunity like it.</a:t>
            </a:r>
          </a:p>
          <a:p>
            <a:pPr algn="just">
              <a:spcBef>
                <a:spcPts val="0"/>
              </a:spcBef>
            </a:pPr>
            <a:endParaRPr lang="en-US" dirty="0"/>
          </a:p>
          <a:p>
            <a:endParaRPr lang="en-US" dirty="0"/>
          </a:p>
        </p:txBody>
      </p:sp>
      <p:sp>
        <p:nvSpPr>
          <p:cNvPr id="12" name="Rectangle 11">
            <a:extLst>
              <a:ext uri="{FF2B5EF4-FFF2-40B4-BE49-F238E27FC236}">
                <a16:creationId xmlns:a16="http://schemas.microsoft.com/office/drawing/2014/main" id="{9F5CEA46-06B0-4B0F-8F62-77F2166F5375}"/>
              </a:ext>
            </a:extLst>
          </p:cNvPr>
          <p:cNvSpPr/>
          <p:nvPr/>
        </p:nvSpPr>
        <p:spPr>
          <a:xfrm>
            <a:off x="418810" y="4897306"/>
            <a:ext cx="3429000" cy="307777"/>
          </a:xfrm>
          <a:prstGeom prst="rect">
            <a:avLst/>
          </a:prstGeom>
        </p:spPr>
        <p:txBody>
          <a:bodyPr>
            <a:spAutoFit/>
          </a:bodyPr>
          <a:lstStyle/>
          <a:p>
            <a:pPr>
              <a:spcAft>
                <a:spcPts val="600"/>
              </a:spcAft>
            </a:pPr>
            <a:r>
              <a:rPr lang="en-US" sz="1400" b="1" cap="all" dirty="0">
                <a:solidFill>
                  <a:schemeClr val="accent3">
                    <a:lumMod val="50000"/>
                  </a:schemeClr>
                </a:solidFill>
              </a:rPr>
              <a:t>How the process works</a:t>
            </a:r>
            <a:endParaRPr lang="en-US" sz="1400" b="1" dirty="0">
              <a:solidFill>
                <a:schemeClr val="accent3">
                  <a:lumMod val="50000"/>
                </a:schemeClr>
              </a:solidFill>
            </a:endParaRPr>
          </a:p>
        </p:txBody>
      </p:sp>
    </p:spTree>
    <p:extLst>
      <p:ext uri="{BB962C8B-B14F-4D97-AF65-F5344CB8AC3E}">
        <p14:creationId xmlns:p14="http://schemas.microsoft.com/office/powerpoint/2010/main" val="52662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00490" y="331808"/>
            <a:ext cx="5935398" cy="885673"/>
          </a:xfrm>
        </p:spPr>
        <p:txBody>
          <a:bodyPr/>
          <a:lstStyle/>
          <a:p>
            <a:pPr algn="r"/>
            <a:r>
              <a:rPr lang="en-US" dirty="0">
                <a:solidFill>
                  <a:schemeClr val="accent3">
                    <a:lumMod val="50000"/>
                  </a:schemeClr>
                </a:solidFill>
              </a:rPr>
              <a:t>Table of Contents</a:t>
            </a:r>
          </a:p>
        </p:txBody>
      </p:sp>
      <p:sp>
        <p:nvSpPr>
          <p:cNvPr id="10" name="Rectangle 9"/>
          <p:cNvSpPr/>
          <p:nvPr/>
        </p:nvSpPr>
        <p:spPr>
          <a:xfrm>
            <a:off x="1388961" y="1194530"/>
            <a:ext cx="4890481" cy="3670228"/>
          </a:xfrm>
          <a:prstGeom prst="rect">
            <a:avLst/>
          </a:prstGeom>
        </p:spPr>
        <p:txBody>
          <a:bodyPr wrap="square" rIns="0">
            <a:normAutofit fontScale="77500" lnSpcReduction="20000"/>
          </a:bodyPr>
          <a:lstStyle/>
          <a:p>
            <a:pPr algn="just">
              <a:lnSpc>
                <a:spcPct val="200000"/>
              </a:lnSpc>
            </a:pPr>
            <a:r>
              <a:rPr lang="en-US" sz="1300" dirty="0">
                <a:latin typeface="Avenir Book"/>
                <a:cs typeface="Avenir Book"/>
              </a:rPr>
              <a:t>Our Mission…………………………………………………………3</a:t>
            </a:r>
          </a:p>
          <a:p>
            <a:pPr algn="just">
              <a:lnSpc>
                <a:spcPct val="200000"/>
              </a:lnSpc>
            </a:pPr>
            <a:r>
              <a:rPr lang="en-US" sz="1300" dirty="0">
                <a:latin typeface="Avenir Book"/>
                <a:cs typeface="Avenir Book"/>
              </a:rPr>
              <a:t>Our Story…………………………………………………………...4</a:t>
            </a:r>
          </a:p>
          <a:p>
            <a:pPr algn="just">
              <a:lnSpc>
                <a:spcPct val="200000"/>
              </a:lnSpc>
            </a:pPr>
            <a:r>
              <a:rPr lang="en-US" sz="1300" dirty="0">
                <a:latin typeface="Avenir Book"/>
                <a:cs typeface="Avenir Book"/>
              </a:rPr>
              <a:t>Our Team…………………………………………………………...5-11</a:t>
            </a:r>
          </a:p>
          <a:p>
            <a:pPr algn="just">
              <a:lnSpc>
                <a:spcPct val="200000"/>
              </a:lnSpc>
            </a:pPr>
            <a:r>
              <a:rPr lang="en-US" sz="1300" dirty="0">
                <a:latin typeface="Avenir Book"/>
                <a:cs typeface="Avenir Book"/>
              </a:rPr>
              <a:t>Our Business Model…………………………………………………12</a:t>
            </a:r>
          </a:p>
          <a:p>
            <a:pPr algn="just">
              <a:lnSpc>
                <a:spcPct val="200000"/>
              </a:lnSpc>
            </a:pPr>
            <a:r>
              <a:rPr lang="en-US" sz="1300" dirty="0">
                <a:latin typeface="Avenir Book"/>
                <a:cs typeface="Avenir Book"/>
              </a:rPr>
              <a:t>Our Competitive Advantage………………………………………..13-14</a:t>
            </a:r>
          </a:p>
          <a:p>
            <a:pPr algn="just">
              <a:lnSpc>
                <a:spcPct val="200000"/>
              </a:lnSpc>
            </a:pPr>
            <a:r>
              <a:rPr lang="en-US" sz="1300" dirty="0">
                <a:latin typeface="Avenir Book"/>
                <a:cs typeface="Avenir Book"/>
              </a:rPr>
              <a:t>Our Target Market………………………………………………….15</a:t>
            </a:r>
          </a:p>
          <a:p>
            <a:pPr algn="just">
              <a:lnSpc>
                <a:spcPct val="200000"/>
              </a:lnSpc>
            </a:pPr>
            <a:r>
              <a:rPr lang="en-US" sz="1300" dirty="0">
                <a:latin typeface="Avenir Book"/>
                <a:cs typeface="Avenir Book"/>
              </a:rPr>
              <a:t>Our Marketing Strategy………………………………………….....16</a:t>
            </a:r>
          </a:p>
          <a:p>
            <a:pPr algn="just">
              <a:lnSpc>
                <a:spcPct val="200000"/>
              </a:lnSpc>
            </a:pPr>
            <a:r>
              <a:rPr lang="en-US" sz="1300" dirty="0">
                <a:latin typeface="Avenir Book"/>
                <a:cs typeface="Avenir Book"/>
              </a:rPr>
              <a:t>Our Selling Strategy………………………………………………..17</a:t>
            </a:r>
          </a:p>
          <a:p>
            <a:pPr algn="just">
              <a:lnSpc>
                <a:spcPct val="200000"/>
              </a:lnSpc>
            </a:pPr>
            <a:r>
              <a:rPr lang="en-US" sz="1300" dirty="0">
                <a:latin typeface="Avenir Book"/>
                <a:cs typeface="Avenir Book"/>
              </a:rPr>
              <a:t>Private Lending Process…………………………………………….18-27</a:t>
            </a:r>
          </a:p>
          <a:p>
            <a:pPr algn="just">
              <a:lnSpc>
                <a:spcPct val="200000"/>
              </a:lnSpc>
            </a:pPr>
            <a:r>
              <a:rPr lang="en-US" sz="1300" dirty="0">
                <a:latin typeface="Avenir Book"/>
                <a:cs typeface="Avenir Book"/>
              </a:rPr>
              <a:t>Questions &amp; Answers………………………………………………..28-29</a:t>
            </a:r>
          </a:p>
          <a:p>
            <a:pPr algn="just">
              <a:lnSpc>
                <a:spcPct val="200000"/>
              </a:lnSpc>
            </a:pPr>
            <a:r>
              <a:rPr lang="en-US" sz="1300" dirty="0">
                <a:latin typeface="Avenir Book"/>
                <a:cs typeface="Avenir Book"/>
              </a:rPr>
              <a:t>Sample Scope of Work…………………………………………......30-34</a:t>
            </a:r>
          </a:p>
          <a:p>
            <a:pPr algn="just">
              <a:lnSpc>
                <a:spcPct val="200000"/>
              </a:lnSpc>
            </a:pPr>
            <a:r>
              <a:rPr lang="en-US" sz="1300" dirty="0">
                <a:latin typeface="Avenir Book"/>
                <a:cs typeface="Avenir Book"/>
              </a:rPr>
              <a:t>PML Annual Returns at BSR Team Goals……………………………35</a:t>
            </a:r>
          </a:p>
          <a:p>
            <a:pPr algn="just">
              <a:lnSpc>
                <a:spcPct val="200000"/>
              </a:lnSpc>
            </a:pPr>
            <a:r>
              <a:rPr lang="en-US" sz="1300" dirty="0">
                <a:latin typeface="Avenir Book"/>
                <a:cs typeface="Avenir Book"/>
              </a:rPr>
              <a:t>Taking the Next Steps………………………………………………36</a:t>
            </a:r>
          </a:p>
        </p:txBody>
      </p:sp>
      <p:pic>
        <p:nvPicPr>
          <p:cNvPr id="3" name="Picture 2">
            <a:extLst>
              <a:ext uri="{FF2B5EF4-FFF2-40B4-BE49-F238E27FC236}">
                <a16:creationId xmlns:a16="http://schemas.microsoft.com/office/drawing/2014/main" id="{BD03D3AB-E473-4EA5-B67A-3899FD6933D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2419" y="5007912"/>
            <a:ext cx="5031004" cy="3358015"/>
          </a:xfrm>
          <a:prstGeom prst="rect">
            <a:avLst/>
          </a:prstGeom>
        </p:spPr>
      </p:pic>
      <p:pic>
        <p:nvPicPr>
          <p:cNvPr id="5" name="Picture 4">
            <a:extLst>
              <a:ext uri="{FF2B5EF4-FFF2-40B4-BE49-F238E27FC236}">
                <a16:creationId xmlns:a16="http://schemas.microsoft.com/office/drawing/2014/main" id="{ADA53E63-D630-44E9-AD12-B5CF3DAF0F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09029"/>
            <a:ext cx="1503775" cy="925400"/>
          </a:xfrm>
          <a:prstGeom prst="rect">
            <a:avLst/>
          </a:prstGeom>
        </p:spPr>
      </p:pic>
    </p:spTree>
    <p:extLst>
      <p:ext uri="{BB962C8B-B14F-4D97-AF65-F5344CB8AC3E}">
        <p14:creationId xmlns:p14="http://schemas.microsoft.com/office/powerpoint/2010/main" val="2068077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3200" dirty="0">
                <a:solidFill>
                  <a:schemeClr val="accent3">
                    <a:lumMod val="50000"/>
                  </a:schemeClr>
                </a:solidFill>
              </a:rPr>
              <a:t>Private Lending Process</a:t>
            </a:r>
          </a:p>
        </p:txBody>
      </p:sp>
      <p:sp>
        <p:nvSpPr>
          <p:cNvPr id="5" name="Rectangle 4"/>
          <p:cNvSpPr/>
          <p:nvPr/>
        </p:nvSpPr>
        <p:spPr>
          <a:xfrm>
            <a:off x="418810" y="6271422"/>
            <a:ext cx="5834435" cy="2970044"/>
          </a:xfrm>
          <a:prstGeom prst="rect">
            <a:avLst/>
          </a:prstGeom>
        </p:spPr>
        <p:txBody>
          <a:bodyPr wrap="square">
            <a:spAutoFit/>
          </a:bodyPr>
          <a:lstStyle/>
          <a:p>
            <a:pPr algn="just">
              <a:spcBef>
                <a:spcPts val="0"/>
              </a:spcBef>
            </a:pPr>
            <a:r>
              <a:rPr lang="en-US" sz="1100" dirty="0"/>
              <a:t>Here’s what the numbers would look like on a typical renovation project, with a 6-month hold (including rehab &amp; re-sell time) with a private lender return of 10%.</a:t>
            </a:r>
          </a:p>
          <a:p>
            <a:pPr algn="just">
              <a:spcBef>
                <a:spcPts val="0"/>
              </a:spcBef>
            </a:pPr>
            <a:endParaRPr lang="en-US" sz="1100" dirty="0"/>
          </a:p>
          <a:p>
            <a:pPr algn="just">
              <a:spcBef>
                <a:spcPts val="0"/>
              </a:spcBef>
            </a:pPr>
            <a:endParaRPr lang="en-US" sz="1100" dirty="0"/>
          </a:p>
          <a:p>
            <a:pPr algn="just">
              <a:spcBef>
                <a:spcPts val="0"/>
              </a:spcBef>
            </a:pPr>
            <a:r>
              <a:rPr lang="en-US" sz="1100" dirty="0"/>
              <a:t>			Purchase Price:			$95,000</a:t>
            </a:r>
          </a:p>
          <a:p>
            <a:pPr algn="just">
              <a:spcBef>
                <a:spcPts val="0"/>
              </a:spcBef>
            </a:pPr>
            <a:endParaRPr lang="en-US" sz="1100" dirty="0"/>
          </a:p>
          <a:p>
            <a:pPr algn="just">
              <a:spcBef>
                <a:spcPts val="0"/>
              </a:spcBef>
            </a:pPr>
            <a:r>
              <a:rPr lang="en-US" sz="1100" dirty="0"/>
              <a:t>			Repair Cost:			$68,000</a:t>
            </a:r>
          </a:p>
          <a:p>
            <a:pPr algn="just">
              <a:spcBef>
                <a:spcPts val="0"/>
              </a:spcBef>
            </a:pPr>
            <a:endParaRPr lang="en-US" sz="1100" dirty="0"/>
          </a:p>
          <a:p>
            <a:pPr algn="just">
              <a:spcBef>
                <a:spcPts val="0"/>
              </a:spcBef>
            </a:pPr>
            <a:r>
              <a:rPr lang="en-US" sz="1100" dirty="0"/>
              <a:t>			Total Loan Amount:		$163,000</a:t>
            </a:r>
          </a:p>
          <a:p>
            <a:pPr algn="just">
              <a:spcBef>
                <a:spcPts val="0"/>
              </a:spcBef>
            </a:pPr>
            <a:r>
              <a:rPr lang="en-US" sz="1100" dirty="0"/>
              <a:t>			(6-month hold)</a:t>
            </a:r>
          </a:p>
          <a:p>
            <a:pPr algn="just">
              <a:spcBef>
                <a:spcPts val="0"/>
              </a:spcBef>
            </a:pPr>
            <a:r>
              <a:rPr lang="en-US" sz="1100" dirty="0"/>
              <a:t>			Sales Price:			$250,000</a:t>
            </a:r>
          </a:p>
          <a:p>
            <a:pPr algn="just">
              <a:spcBef>
                <a:spcPts val="0"/>
              </a:spcBef>
            </a:pPr>
            <a:endParaRPr lang="en-US" sz="1100" dirty="0"/>
          </a:p>
          <a:p>
            <a:pPr algn="just">
              <a:spcBef>
                <a:spcPts val="0"/>
              </a:spcBef>
            </a:pPr>
            <a:r>
              <a:rPr lang="en-US" sz="1100" dirty="0"/>
              <a:t>			Lender Potential Return: 	$8,150</a:t>
            </a:r>
          </a:p>
          <a:p>
            <a:pPr algn="just">
              <a:spcBef>
                <a:spcPts val="0"/>
              </a:spcBef>
            </a:pPr>
            <a:endParaRPr lang="en-US" sz="1100" dirty="0"/>
          </a:p>
          <a:p>
            <a:pPr algn="just">
              <a:spcBef>
                <a:spcPts val="0"/>
              </a:spcBef>
            </a:pPr>
            <a:endParaRPr lang="en-US" sz="1100" dirty="0"/>
          </a:p>
          <a:p>
            <a:pPr algn="just">
              <a:spcBef>
                <a:spcPts val="0"/>
              </a:spcBef>
            </a:pPr>
            <a:endParaRPr lang="en-US" sz="1100" dirty="0"/>
          </a:p>
          <a:p>
            <a:pPr algn="just">
              <a:spcBef>
                <a:spcPts val="0"/>
              </a:spcBef>
            </a:pPr>
            <a:endParaRPr lang="en-US" sz="1100" dirty="0"/>
          </a:p>
        </p:txBody>
      </p:sp>
      <p:sp>
        <p:nvSpPr>
          <p:cNvPr id="8" name="Rectangle 7"/>
          <p:cNvSpPr/>
          <p:nvPr/>
        </p:nvSpPr>
        <p:spPr>
          <a:xfrm>
            <a:off x="444614" y="1421245"/>
            <a:ext cx="5915262" cy="307777"/>
          </a:xfrm>
          <a:prstGeom prst="rect">
            <a:avLst/>
          </a:prstGeom>
        </p:spPr>
        <p:txBody>
          <a:bodyPr wrap="square">
            <a:spAutoFit/>
          </a:bodyPr>
          <a:lstStyle/>
          <a:p>
            <a:pPr algn="ctr">
              <a:spcAft>
                <a:spcPts val="600"/>
              </a:spcAft>
            </a:pPr>
            <a:r>
              <a:rPr lang="en-US" sz="1400" b="1" cap="all" dirty="0">
                <a:solidFill>
                  <a:schemeClr val="accent3">
                    <a:lumMod val="50000"/>
                  </a:schemeClr>
                </a:solidFill>
              </a:rPr>
              <a:t>Overview of the private lending process</a:t>
            </a:r>
            <a:endParaRPr lang="en-US" sz="14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20</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2" name="Rectangle 11">
            <a:extLst>
              <a:ext uri="{FF2B5EF4-FFF2-40B4-BE49-F238E27FC236}">
                <a16:creationId xmlns:a16="http://schemas.microsoft.com/office/drawing/2014/main" id="{9F5CEA46-06B0-4B0F-8F62-77F2166F5375}"/>
              </a:ext>
            </a:extLst>
          </p:cNvPr>
          <p:cNvSpPr/>
          <p:nvPr/>
        </p:nvSpPr>
        <p:spPr>
          <a:xfrm>
            <a:off x="2556761" y="5912622"/>
            <a:ext cx="3429000" cy="307777"/>
          </a:xfrm>
          <a:prstGeom prst="rect">
            <a:avLst/>
          </a:prstGeom>
        </p:spPr>
        <p:txBody>
          <a:bodyPr>
            <a:spAutoFit/>
          </a:bodyPr>
          <a:lstStyle/>
          <a:p>
            <a:pPr>
              <a:spcAft>
                <a:spcPts val="600"/>
              </a:spcAft>
            </a:pPr>
            <a:r>
              <a:rPr lang="en-US" sz="1400" b="1" cap="all" dirty="0">
                <a:solidFill>
                  <a:schemeClr val="accent3">
                    <a:lumMod val="50000"/>
                  </a:schemeClr>
                </a:solidFill>
              </a:rPr>
              <a:t>Deal Scenario</a:t>
            </a:r>
            <a:endParaRPr lang="en-US" sz="1400" b="1" dirty="0">
              <a:solidFill>
                <a:schemeClr val="accent3">
                  <a:lumMod val="50000"/>
                </a:schemeClr>
              </a:solidFill>
            </a:endParaRPr>
          </a:p>
        </p:txBody>
      </p:sp>
      <p:sp>
        <p:nvSpPr>
          <p:cNvPr id="14" name="Rectangle: Rounded Corners 13">
            <a:extLst>
              <a:ext uri="{FF2B5EF4-FFF2-40B4-BE49-F238E27FC236}">
                <a16:creationId xmlns:a16="http://schemas.microsoft.com/office/drawing/2014/main" id="{8FECE0B4-A586-4D34-849C-01E7057B3705}"/>
              </a:ext>
            </a:extLst>
          </p:cNvPr>
          <p:cNvSpPr/>
          <p:nvPr/>
        </p:nvSpPr>
        <p:spPr>
          <a:xfrm>
            <a:off x="444614" y="2067571"/>
            <a:ext cx="1502599" cy="95410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511EB42-A372-45AB-B117-C71B848E9EE9}"/>
              </a:ext>
            </a:extLst>
          </p:cNvPr>
          <p:cNvSpPr/>
          <p:nvPr/>
        </p:nvSpPr>
        <p:spPr>
          <a:xfrm>
            <a:off x="478540" y="2283014"/>
            <a:ext cx="1517632" cy="523220"/>
          </a:xfrm>
          <a:prstGeom prst="rect">
            <a:avLst/>
          </a:prstGeom>
        </p:spPr>
        <p:txBody>
          <a:bodyPr wrap="square">
            <a:spAutoFit/>
          </a:bodyPr>
          <a:lstStyle/>
          <a:p>
            <a:pPr>
              <a:spcAft>
                <a:spcPts val="600"/>
              </a:spcAft>
            </a:pPr>
            <a:r>
              <a:rPr lang="en-US" sz="1400" b="1" cap="all" dirty="0">
                <a:solidFill>
                  <a:schemeClr val="bg1"/>
                </a:solidFill>
              </a:rPr>
              <a:t>Private lender funds the deal</a:t>
            </a:r>
            <a:endParaRPr lang="en-US" sz="1400" b="1" dirty="0">
              <a:solidFill>
                <a:schemeClr val="bg1"/>
              </a:solidFill>
            </a:endParaRPr>
          </a:p>
        </p:txBody>
      </p:sp>
      <p:sp>
        <p:nvSpPr>
          <p:cNvPr id="16" name="Rectangle: Rounded Corners 15">
            <a:extLst>
              <a:ext uri="{FF2B5EF4-FFF2-40B4-BE49-F238E27FC236}">
                <a16:creationId xmlns:a16="http://schemas.microsoft.com/office/drawing/2014/main" id="{E2578279-2495-4482-B05C-85A2BA0CABF5}"/>
              </a:ext>
            </a:extLst>
          </p:cNvPr>
          <p:cNvSpPr/>
          <p:nvPr/>
        </p:nvSpPr>
        <p:spPr>
          <a:xfrm>
            <a:off x="2409462" y="2073286"/>
            <a:ext cx="1518820" cy="95410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9EC70B4-2FF9-4896-BE03-D8C6DC9C4C6C}"/>
              </a:ext>
            </a:extLst>
          </p:cNvPr>
          <p:cNvSpPr/>
          <p:nvPr/>
        </p:nvSpPr>
        <p:spPr>
          <a:xfrm>
            <a:off x="2052868" y="2414182"/>
            <a:ext cx="238540" cy="307777"/>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2E33C01-4F08-472E-A8D1-746486C039FC}"/>
              </a:ext>
            </a:extLst>
          </p:cNvPr>
          <p:cNvSpPr/>
          <p:nvPr/>
        </p:nvSpPr>
        <p:spPr>
          <a:xfrm>
            <a:off x="4046336" y="2414182"/>
            <a:ext cx="238540" cy="307777"/>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3B98926-BE3C-4192-A1B0-BAA8CC8422DE}"/>
              </a:ext>
            </a:extLst>
          </p:cNvPr>
          <p:cNvSpPr/>
          <p:nvPr/>
        </p:nvSpPr>
        <p:spPr>
          <a:xfrm>
            <a:off x="2410650" y="2205119"/>
            <a:ext cx="1517632" cy="738664"/>
          </a:xfrm>
          <a:prstGeom prst="rect">
            <a:avLst/>
          </a:prstGeom>
        </p:spPr>
        <p:txBody>
          <a:bodyPr wrap="square">
            <a:spAutoFit/>
          </a:bodyPr>
          <a:lstStyle/>
          <a:p>
            <a:pPr algn="ctr">
              <a:spcAft>
                <a:spcPts val="600"/>
              </a:spcAft>
            </a:pPr>
            <a:r>
              <a:rPr lang="en-US" sz="1400" b="1" cap="all" dirty="0">
                <a:solidFill>
                  <a:schemeClr val="bg1"/>
                </a:solidFill>
              </a:rPr>
              <a:t>Lender receives documents securing loan</a:t>
            </a:r>
            <a:endParaRPr lang="en-US" sz="1400" b="1" dirty="0">
              <a:solidFill>
                <a:schemeClr val="bg1"/>
              </a:solidFill>
            </a:endParaRPr>
          </a:p>
        </p:txBody>
      </p:sp>
      <p:sp>
        <p:nvSpPr>
          <p:cNvPr id="20" name="Rectangle: Rounded Corners 19">
            <a:extLst>
              <a:ext uri="{FF2B5EF4-FFF2-40B4-BE49-F238E27FC236}">
                <a16:creationId xmlns:a16="http://schemas.microsoft.com/office/drawing/2014/main" id="{B08E3A4C-5160-4470-903C-1F67E476E0C7}"/>
              </a:ext>
            </a:extLst>
          </p:cNvPr>
          <p:cNvSpPr/>
          <p:nvPr/>
        </p:nvSpPr>
        <p:spPr>
          <a:xfrm>
            <a:off x="4390531" y="2073286"/>
            <a:ext cx="1518820" cy="95410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6A60ED-FB27-4250-8535-08834C2E67B2}"/>
              </a:ext>
            </a:extLst>
          </p:cNvPr>
          <p:cNvSpPr/>
          <p:nvPr/>
        </p:nvSpPr>
        <p:spPr>
          <a:xfrm>
            <a:off x="4391125" y="2283014"/>
            <a:ext cx="1517632" cy="523220"/>
          </a:xfrm>
          <a:prstGeom prst="rect">
            <a:avLst/>
          </a:prstGeom>
        </p:spPr>
        <p:txBody>
          <a:bodyPr wrap="square">
            <a:spAutoFit/>
          </a:bodyPr>
          <a:lstStyle/>
          <a:p>
            <a:pPr algn="ctr">
              <a:spcAft>
                <a:spcPts val="600"/>
              </a:spcAft>
            </a:pPr>
            <a:r>
              <a:rPr lang="en-US" sz="1400" b="1" cap="all" dirty="0">
                <a:solidFill>
                  <a:schemeClr val="bg1"/>
                </a:solidFill>
              </a:rPr>
              <a:t>Home is purchased</a:t>
            </a:r>
            <a:endParaRPr lang="en-US" sz="1400" b="1" dirty="0">
              <a:solidFill>
                <a:schemeClr val="bg1"/>
              </a:solidFill>
            </a:endParaRPr>
          </a:p>
        </p:txBody>
      </p:sp>
      <p:sp>
        <p:nvSpPr>
          <p:cNvPr id="22" name="Rectangle: Rounded Corners 21">
            <a:extLst>
              <a:ext uri="{FF2B5EF4-FFF2-40B4-BE49-F238E27FC236}">
                <a16:creationId xmlns:a16="http://schemas.microsoft.com/office/drawing/2014/main" id="{62ACBFDC-AF69-4B7D-8EC4-877E277C357E}"/>
              </a:ext>
            </a:extLst>
          </p:cNvPr>
          <p:cNvSpPr/>
          <p:nvPr/>
        </p:nvSpPr>
        <p:spPr>
          <a:xfrm>
            <a:off x="4391125" y="3394631"/>
            <a:ext cx="1518820" cy="95410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C87DE5BA-F9BA-40C3-A60B-15CE96649074}"/>
              </a:ext>
            </a:extLst>
          </p:cNvPr>
          <p:cNvSpPr/>
          <p:nvPr/>
        </p:nvSpPr>
        <p:spPr>
          <a:xfrm>
            <a:off x="5034987" y="3102068"/>
            <a:ext cx="312517" cy="185002"/>
          </a:xfrm>
          <a:prstGeom prst="down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AC08864-B5D4-493D-9593-8B305C1745C1}"/>
              </a:ext>
            </a:extLst>
          </p:cNvPr>
          <p:cNvSpPr/>
          <p:nvPr/>
        </p:nvSpPr>
        <p:spPr>
          <a:xfrm>
            <a:off x="4392313" y="3606980"/>
            <a:ext cx="1517632" cy="523220"/>
          </a:xfrm>
          <a:prstGeom prst="rect">
            <a:avLst/>
          </a:prstGeom>
        </p:spPr>
        <p:txBody>
          <a:bodyPr wrap="square">
            <a:spAutoFit/>
          </a:bodyPr>
          <a:lstStyle/>
          <a:p>
            <a:pPr algn="ctr">
              <a:spcAft>
                <a:spcPts val="600"/>
              </a:spcAft>
            </a:pPr>
            <a:r>
              <a:rPr lang="en-US" sz="1400" b="1" cap="all" dirty="0">
                <a:solidFill>
                  <a:schemeClr val="bg1"/>
                </a:solidFill>
              </a:rPr>
              <a:t>Home is renovated</a:t>
            </a:r>
            <a:endParaRPr lang="en-US" sz="1400" b="1" dirty="0">
              <a:solidFill>
                <a:schemeClr val="bg1"/>
              </a:solidFill>
            </a:endParaRPr>
          </a:p>
        </p:txBody>
      </p:sp>
      <p:sp>
        <p:nvSpPr>
          <p:cNvPr id="25" name="Arrow: Right 24">
            <a:extLst>
              <a:ext uri="{FF2B5EF4-FFF2-40B4-BE49-F238E27FC236}">
                <a16:creationId xmlns:a16="http://schemas.microsoft.com/office/drawing/2014/main" id="{4BAC22A1-2715-498D-9DB0-4DC8A0690FE8}"/>
              </a:ext>
            </a:extLst>
          </p:cNvPr>
          <p:cNvSpPr/>
          <p:nvPr/>
        </p:nvSpPr>
        <p:spPr>
          <a:xfrm rot="10800000">
            <a:off x="4032721" y="3760909"/>
            <a:ext cx="238540" cy="307777"/>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18A6E744-70A6-4550-9DA5-86D8F958B83B}"/>
              </a:ext>
            </a:extLst>
          </p:cNvPr>
          <p:cNvSpPr/>
          <p:nvPr/>
        </p:nvSpPr>
        <p:spPr>
          <a:xfrm>
            <a:off x="2410650" y="3371657"/>
            <a:ext cx="1518820" cy="95410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93B2ACB1-E3AA-4D8C-98DC-16715AEF5E8D}"/>
              </a:ext>
            </a:extLst>
          </p:cNvPr>
          <p:cNvSpPr/>
          <p:nvPr/>
        </p:nvSpPr>
        <p:spPr>
          <a:xfrm>
            <a:off x="444614" y="3404792"/>
            <a:ext cx="1518820" cy="95410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739A5D76-6F8E-46EC-9E2D-D2C00AA716D5}"/>
              </a:ext>
            </a:extLst>
          </p:cNvPr>
          <p:cNvSpPr/>
          <p:nvPr/>
        </p:nvSpPr>
        <p:spPr>
          <a:xfrm rot="10800000">
            <a:off x="2047939" y="3727956"/>
            <a:ext cx="238540" cy="307777"/>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5BC0B36-85E2-4D8F-977D-97E45EDC5C3C}"/>
              </a:ext>
            </a:extLst>
          </p:cNvPr>
          <p:cNvSpPr/>
          <p:nvPr/>
        </p:nvSpPr>
        <p:spPr>
          <a:xfrm>
            <a:off x="436955" y="3525696"/>
            <a:ext cx="1517632" cy="738664"/>
          </a:xfrm>
          <a:prstGeom prst="rect">
            <a:avLst/>
          </a:prstGeom>
        </p:spPr>
        <p:txBody>
          <a:bodyPr wrap="square">
            <a:spAutoFit/>
          </a:bodyPr>
          <a:lstStyle/>
          <a:p>
            <a:pPr algn="ctr">
              <a:spcAft>
                <a:spcPts val="600"/>
              </a:spcAft>
            </a:pPr>
            <a:r>
              <a:rPr lang="en-US" sz="1400" b="1" cap="all" dirty="0">
                <a:solidFill>
                  <a:schemeClr val="bg1"/>
                </a:solidFill>
              </a:rPr>
              <a:t>Lender receives principal + Interest</a:t>
            </a:r>
            <a:endParaRPr lang="en-US" sz="1400" b="1" dirty="0">
              <a:solidFill>
                <a:schemeClr val="bg1"/>
              </a:solidFill>
            </a:endParaRPr>
          </a:p>
        </p:txBody>
      </p:sp>
      <p:cxnSp>
        <p:nvCxnSpPr>
          <p:cNvPr id="33" name="Connector: Elbow 32">
            <a:extLst>
              <a:ext uri="{FF2B5EF4-FFF2-40B4-BE49-F238E27FC236}">
                <a16:creationId xmlns:a16="http://schemas.microsoft.com/office/drawing/2014/main" id="{ADEA8599-8FC3-4296-A0ED-35EEA0E38674}"/>
              </a:ext>
            </a:extLst>
          </p:cNvPr>
          <p:cNvCxnSpPr/>
          <p:nvPr/>
        </p:nvCxnSpPr>
        <p:spPr>
          <a:xfrm>
            <a:off x="1170697" y="4572000"/>
            <a:ext cx="914400" cy="914400"/>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sp>
        <p:nvSpPr>
          <p:cNvPr id="34" name="Rectangle: Rounded Corners 33">
            <a:extLst>
              <a:ext uri="{FF2B5EF4-FFF2-40B4-BE49-F238E27FC236}">
                <a16:creationId xmlns:a16="http://schemas.microsoft.com/office/drawing/2014/main" id="{8F282DB8-A70D-455F-BE78-2143E4C08F64}"/>
              </a:ext>
            </a:extLst>
          </p:cNvPr>
          <p:cNvSpPr/>
          <p:nvPr/>
        </p:nvSpPr>
        <p:spPr>
          <a:xfrm>
            <a:off x="2418895" y="4702417"/>
            <a:ext cx="1518820" cy="95410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347E27E-6ECA-4B94-B7E1-9628465C684D}"/>
              </a:ext>
            </a:extLst>
          </p:cNvPr>
          <p:cNvSpPr/>
          <p:nvPr/>
        </p:nvSpPr>
        <p:spPr>
          <a:xfrm>
            <a:off x="2389729" y="3569762"/>
            <a:ext cx="1517632" cy="600164"/>
          </a:xfrm>
          <a:prstGeom prst="rect">
            <a:avLst/>
          </a:prstGeom>
        </p:spPr>
        <p:txBody>
          <a:bodyPr wrap="square">
            <a:spAutoFit/>
          </a:bodyPr>
          <a:lstStyle/>
          <a:p>
            <a:pPr algn="ctr">
              <a:spcAft>
                <a:spcPts val="600"/>
              </a:spcAft>
            </a:pPr>
            <a:r>
              <a:rPr lang="en-US" sz="1400" b="1" cap="all" dirty="0">
                <a:solidFill>
                  <a:schemeClr val="bg1"/>
                </a:solidFill>
              </a:rPr>
              <a:t>Home is </a:t>
            </a:r>
          </a:p>
          <a:p>
            <a:pPr algn="ctr">
              <a:spcAft>
                <a:spcPts val="600"/>
              </a:spcAft>
            </a:pPr>
            <a:r>
              <a:rPr lang="en-US" sz="1400" b="1" cap="all" dirty="0">
                <a:solidFill>
                  <a:schemeClr val="bg1"/>
                </a:solidFill>
              </a:rPr>
              <a:t>sold</a:t>
            </a:r>
            <a:endParaRPr lang="en-US" sz="1400" b="1" dirty="0">
              <a:solidFill>
                <a:schemeClr val="bg1"/>
              </a:solidFill>
            </a:endParaRPr>
          </a:p>
        </p:txBody>
      </p:sp>
      <p:sp>
        <p:nvSpPr>
          <p:cNvPr id="31" name="Rectangle 30">
            <a:extLst>
              <a:ext uri="{FF2B5EF4-FFF2-40B4-BE49-F238E27FC236}">
                <a16:creationId xmlns:a16="http://schemas.microsoft.com/office/drawing/2014/main" id="{6EC6590E-B3DF-4A9F-AD7F-DEF7A1AC2C8D}"/>
              </a:ext>
            </a:extLst>
          </p:cNvPr>
          <p:cNvSpPr/>
          <p:nvPr/>
        </p:nvSpPr>
        <p:spPr>
          <a:xfrm>
            <a:off x="2420083" y="4935182"/>
            <a:ext cx="1517632" cy="523220"/>
          </a:xfrm>
          <a:prstGeom prst="rect">
            <a:avLst/>
          </a:prstGeom>
        </p:spPr>
        <p:txBody>
          <a:bodyPr wrap="square">
            <a:spAutoFit/>
          </a:bodyPr>
          <a:lstStyle/>
          <a:p>
            <a:pPr algn="ctr">
              <a:spcAft>
                <a:spcPts val="600"/>
              </a:spcAft>
            </a:pPr>
            <a:r>
              <a:rPr lang="en-US" sz="1400" b="1" cap="all" dirty="0">
                <a:solidFill>
                  <a:schemeClr val="bg1"/>
                </a:solidFill>
              </a:rPr>
              <a:t>Repeat the process</a:t>
            </a:r>
            <a:endParaRPr lang="en-US" sz="1400" b="1" dirty="0">
              <a:solidFill>
                <a:schemeClr val="bg1"/>
              </a:solidFill>
            </a:endParaRPr>
          </a:p>
        </p:txBody>
      </p:sp>
    </p:spTree>
    <p:extLst>
      <p:ext uri="{BB962C8B-B14F-4D97-AF65-F5344CB8AC3E}">
        <p14:creationId xmlns:p14="http://schemas.microsoft.com/office/powerpoint/2010/main" val="403734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3200" dirty="0">
                <a:solidFill>
                  <a:schemeClr val="accent3">
                    <a:lumMod val="50000"/>
                  </a:schemeClr>
                </a:solidFill>
              </a:rPr>
              <a:t>Private Lending Benefits</a:t>
            </a:r>
          </a:p>
        </p:txBody>
      </p:sp>
      <p:sp>
        <p:nvSpPr>
          <p:cNvPr id="3" name="Content Placeholder 2"/>
          <p:cNvSpPr>
            <a:spLocks noGrp="1"/>
          </p:cNvSpPr>
          <p:nvPr>
            <p:ph idx="1"/>
          </p:nvPr>
        </p:nvSpPr>
        <p:spPr>
          <a:xfrm>
            <a:off x="463988" y="1803002"/>
            <a:ext cx="3012787" cy="2977019"/>
          </a:xfrm>
        </p:spPr>
        <p:txBody>
          <a:bodyPr>
            <a:noAutofit/>
          </a:bodyPr>
          <a:lstStyle/>
          <a:p>
            <a:pPr algn="just">
              <a:spcAft>
                <a:spcPts val="600"/>
              </a:spcAft>
            </a:pPr>
            <a:r>
              <a:rPr lang="en-US" dirty="0"/>
              <a:t>You as the private money lender can benefit greatly from loaning your capital.  A real estate mortgage/deed of trust provides you with security instruments you would not get with other opportunities.  You also have added layers of protection because of how we buy, and because you have recourse available to you in case we were to default on the loan.</a:t>
            </a:r>
          </a:p>
          <a:p>
            <a:pPr algn="just">
              <a:spcAft>
                <a:spcPts val="600"/>
              </a:spcAft>
            </a:pPr>
            <a:r>
              <a:rPr lang="en-US" dirty="0"/>
              <a:t>We currently pay 4-5 times what a typical bank CD is paying.  Our rates will fluctuate very little all depending on the purchase price and rehab involved.  The lower the price we pay for a home, we can pay a little higher rate to make sure our lenders make it worth their time.  Private lending means you can relax while the money is in a truly secure place, working for you.</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6" name="Text Box 1159"/>
          <p:cNvSpPr txBox="1">
            <a:spLocks noChangeAspect="1" noChangeArrowheads="1"/>
          </p:cNvSpPr>
          <p:nvPr/>
        </p:nvSpPr>
        <p:spPr bwMode="auto">
          <a:xfrm>
            <a:off x="1844089" y="6214618"/>
            <a:ext cx="2821827" cy="1573308"/>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45720" rIns="182880" bIns="137160" anchor="t" anchorCtr="0" upright="1">
            <a:noAutofit/>
          </a:bodyPr>
          <a:lstStyle/>
          <a:p>
            <a:pPr marL="137160" marR="0" indent="-137160" algn="ctr">
              <a:lnSpc>
                <a:spcPct val="115000"/>
              </a:lnSpc>
              <a:spcBef>
                <a:spcPts val="0"/>
              </a:spcBef>
              <a:spcAft>
                <a:spcPts val="0"/>
              </a:spcAft>
            </a:pPr>
            <a:r>
              <a:rPr lang="en-US" sz="500" b="1" dirty="0">
                <a:solidFill>
                  <a:srgbClr val="FFFFFF"/>
                </a:solidFill>
                <a:effectLst/>
                <a:latin typeface="Constantia"/>
                <a:ea typeface="Cambria"/>
                <a:cs typeface="TimesNewRomanPS-BoldMT"/>
              </a:rPr>
              <a:t> </a:t>
            </a:r>
            <a:endParaRPr lang="en-US" sz="1100" dirty="0">
              <a:effectLst/>
              <a:latin typeface="Cambria"/>
              <a:ea typeface="Cambria"/>
              <a:cs typeface="Times New Roman"/>
            </a:endParaRPr>
          </a:p>
          <a:p>
            <a:pPr algn="ctr"/>
            <a:r>
              <a:rPr lang="en-US" sz="1000" b="1" i="1" dirty="0">
                <a:solidFill>
                  <a:schemeClr val="bg1"/>
                </a:solidFill>
                <a:latin typeface="Constantia"/>
                <a:cs typeface="Constantia"/>
              </a:rPr>
              <a:t>What’s in it for You?</a:t>
            </a:r>
            <a:endParaRPr lang="en-US" sz="1000" dirty="0">
              <a:solidFill>
                <a:schemeClr val="bg1"/>
              </a:solidFill>
              <a:latin typeface="Constantia"/>
              <a:cs typeface="Constantia"/>
            </a:endParaRPr>
          </a:p>
          <a:p>
            <a:pPr marL="182880" lvl="0" indent="-137160">
              <a:spcBef>
                <a:spcPts val="500"/>
              </a:spcBef>
              <a:buFont typeface="Arial"/>
              <a:buChar char="•"/>
            </a:pPr>
            <a:r>
              <a:rPr lang="en-US" sz="900" b="1" dirty="0">
                <a:solidFill>
                  <a:schemeClr val="bg1"/>
                </a:solidFill>
                <a:latin typeface="Times New Roman"/>
                <a:cs typeface="Times New Roman"/>
              </a:rPr>
              <a:t>Secure returns on a loan backed by real estate</a:t>
            </a:r>
          </a:p>
          <a:p>
            <a:pPr marL="182880" lvl="0" indent="-137160">
              <a:spcBef>
                <a:spcPts val="500"/>
              </a:spcBef>
              <a:buFont typeface="Arial"/>
              <a:buChar char="•"/>
            </a:pPr>
            <a:r>
              <a:rPr lang="en-US" sz="900" b="1" dirty="0">
                <a:solidFill>
                  <a:schemeClr val="bg1"/>
                </a:solidFill>
                <a:latin typeface="Times New Roman"/>
                <a:cs typeface="Times New Roman"/>
              </a:rPr>
              <a:t>Higher returns on your money</a:t>
            </a:r>
          </a:p>
          <a:p>
            <a:pPr marL="182880" indent="-137160">
              <a:spcBef>
                <a:spcPts val="500"/>
              </a:spcBef>
              <a:buFont typeface="Arial"/>
              <a:buChar char="•"/>
            </a:pPr>
            <a:r>
              <a:rPr lang="en-US" sz="900" b="1" dirty="0">
                <a:solidFill>
                  <a:schemeClr val="bg1"/>
                </a:solidFill>
                <a:latin typeface="Times New Roman"/>
                <a:cs typeface="Times New Roman"/>
              </a:rPr>
              <a:t>A Predictable income stream</a:t>
            </a:r>
          </a:p>
          <a:p>
            <a:pPr marL="182880" lvl="0" indent="-137160">
              <a:spcBef>
                <a:spcPts val="500"/>
              </a:spcBef>
              <a:buFont typeface="Arial"/>
              <a:buChar char="•"/>
            </a:pPr>
            <a:r>
              <a:rPr lang="en-US" sz="900" b="1" dirty="0">
                <a:solidFill>
                  <a:schemeClr val="bg1"/>
                </a:solidFill>
                <a:latin typeface="Times New Roman"/>
                <a:cs typeface="Times New Roman"/>
              </a:rPr>
              <a:t>No Management Costs</a:t>
            </a:r>
          </a:p>
          <a:p>
            <a:pPr marL="182880" indent="-137160">
              <a:spcBef>
                <a:spcPts val="500"/>
              </a:spcBef>
              <a:buFont typeface="Arial"/>
              <a:buChar char="•"/>
            </a:pPr>
            <a:r>
              <a:rPr lang="en-US" sz="900" b="1" dirty="0">
                <a:solidFill>
                  <a:schemeClr val="bg1"/>
                </a:solidFill>
                <a:latin typeface="Times New Roman"/>
                <a:cs typeface="Times New Roman"/>
              </a:rPr>
              <a:t>No daily headaches with managing contractors</a:t>
            </a:r>
            <a:r>
              <a:rPr lang="en-US" sz="900" b="1" dirty="0">
                <a:solidFill>
                  <a:schemeClr val="bg1"/>
                </a:solidFill>
                <a:effectLst/>
                <a:latin typeface="Constantia"/>
                <a:ea typeface="Cambria"/>
                <a:cs typeface="Constantia"/>
              </a:rPr>
              <a:t> </a:t>
            </a:r>
          </a:p>
        </p:txBody>
      </p:sp>
      <p:sp>
        <p:nvSpPr>
          <p:cNvPr id="5" name="Rectangle 4"/>
          <p:cNvSpPr/>
          <p:nvPr/>
        </p:nvSpPr>
        <p:spPr>
          <a:xfrm>
            <a:off x="337786" y="5182950"/>
            <a:ext cx="5834435" cy="338554"/>
          </a:xfrm>
          <a:prstGeom prst="rect">
            <a:avLst/>
          </a:prstGeom>
        </p:spPr>
        <p:txBody>
          <a:bodyPr wrap="square">
            <a:spAutoFit/>
          </a:bodyPr>
          <a:lstStyle/>
          <a:p>
            <a:pPr algn="ctr">
              <a:spcBef>
                <a:spcPts val="0"/>
              </a:spcBef>
            </a:pPr>
            <a:r>
              <a:rPr lang="en-US" sz="1600" b="1" i="1" dirty="0"/>
              <a:t>It’s a win-win opportunity for both the lender and borrower!</a:t>
            </a:r>
          </a:p>
        </p:txBody>
      </p:sp>
      <p:sp>
        <p:nvSpPr>
          <p:cNvPr id="8" name="Rectangle 7"/>
          <p:cNvSpPr/>
          <p:nvPr/>
        </p:nvSpPr>
        <p:spPr>
          <a:xfrm>
            <a:off x="444613" y="1421245"/>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How you benefit from private lending</a:t>
            </a:r>
            <a:endParaRPr lang="en-US" sz="14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21</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pic>
        <p:nvPicPr>
          <p:cNvPr id="13" name="Picture 12">
            <a:extLst>
              <a:ext uri="{FF2B5EF4-FFF2-40B4-BE49-F238E27FC236}">
                <a16:creationId xmlns:a16="http://schemas.microsoft.com/office/drawing/2014/main" id="{68D68CA3-D532-445A-8CDB-CA0896A5FF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52162" y="2301228"/>
            <a:ext cx="2325475" cy="1924816"/>
          </a:xfrm>
          <a:prstGeom prst="rect">
            <a:avLst/>
          </a:prstGeom>
        </p:spPr>
      </p:pic>
    </p:spTree>
    <p:extLst>
      <p:ext uri="{BB962C8B-B14F-4D97-AF65-F5344CB8AC3E}">
        <p14:creationId xmlns:p14="http://schemas.microsoft.com/office/powerpoint/2010/main" val="531506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3200" dirty="0">
                <a:solidFill>
                  <a:schemeClr val="accent3">
                    <a:lumMod val="50000"/>
                  </a:schemeClr>
                </a:solidFill>
              </a:rPr>
              <a:t>Private Lending</a:t>
            </a:r>
          </a:p>
        </p:txBody>
      </p:sp>
      <p:sp>
        <p:nvSpPr>
          <p:cNvPr id="3" name="Content Placeholder 2"/>
          <p:cNvSpPr>
            <a:spLocks noGrp="1"/>
          </p:cNvSpPr>
          <p:nvPr>
            <p:ph idx="1"/>
          </p:nvPr>
        </p:nvSpPr>
        <p:spPr>
          <a:xfrm>
            <a:off x="463988" y="1803003"/>
            <a:ext cx="3012787" cy="2686834"/>
          </a:xfrm>
        </p:spPr>
        <p:txBody>
          <a:bodyPr>
            <a:noAutofit/>
          </a:bodyPr>
          <a:lstStyle/>
          <a:p>
            <a:pPr algn="just">
              <a:spcAft>
                <a:spcPts val="600"/>
              </a:spcAft>
            </a:pPr>
            <a:r>
              <a:rPr lang="en-US" dirty="0"/>
              <a:t>Our equity is built in the purchase of the home, where we are buying 30-50% below a retail buyer.  That creates instant equity at purchase.  Also, in a typical transaction, we cut out the middleman cost, such as: commissions, mortgage broker fees, loan fees, and our attorney costs are also lower because there is less work for them to review.</a:t>
            </a:r>
          </a:p>
          <a:p>
            <a:pPr algn="just">
              <a:spcAft>
                <a:spcPts val="600"/>
              </a:spcAft>
            </a:pPr>
            <a:r>
              <a:rPr lang="en-US" dirty="0"/>
              <a:t>Because of our buying strategy, we are able to offer our buyers a fully renovated home at or below everything else in the neighborhood.  We walk away from hundreds of “close” deals that do not meet our specific buying criteria, and simply won’t buy unless it makes sense for everyone involved.</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6" name="Text Box 1159"/>
          <p:cNvSpPr txBox="1">
            <a:spLocks noChangeAspect="1" noChangeArrowheads="1"/>
          </p:cNvSpPr>
          <p:nvPr/>
        </p:nvSpPr>
        <p:spPr bwMode="auto">
          <a:xfrm>
            <a:off x="1209607" y="4572000"/>
            <a:ext cx="4231731" cy="3887952"/>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45720" rIns="182880" bIns="137160" anchor="t" anchorCtr="0" upright="1">
            <a:noAutofit/>
          </a:bodyPr>
          <a:lstStyle/>
          <a:p>
            <a:pPr marL="137160" marR="0" indent="-137160" algn="ctr">
              <a:lnSpc>
                <a:spcPct val="115000"/>
              </a:lnSpc>
              <a:spcBef>
                <a:spcPts val="0"/>
              </a:spcBef>
              <a:spcAft>
                <a:spcPts val="0"/>
              </a:spcAft>
            </a:pPr>
            <a:r>
              <a:rPr lang="en-US" sz="500" b="1" dirty="0">
                <a:solidFill>
                  <a:srgbClr val="FFFFFF"/>
                </a:solidFill>
                <a:effectLst/>
                <a:latin typeface="Constantia"/>
                <a:ea typeface="Cambria"/>
                <a:cs typeface="TimesNewRomanPS-BoldMT"/>
              </a:rPr>
              <a:t> </a:t>
            </a:r>
            <a:endParaRPr lang="en-US" sz="1100" dirty="0">
              <a:effectLst/>
              <a:latin typeface="Cambria"/>
              <a:ea typeface="Cambria"/>
              <a:cs typeface="Times New Roman"/>
            </a:endParaRPr>
          </a:p>
          <a:p>
            <a:pPr algn="ctr"/>
            <a:r>
              <a:rPr lang="en-US" sz="1000" b="1" i="1" dirty="0">
                <a:solidFill>
                  <a:schemeClr val="bg1"/>
                </a:solidFill>
                <a:latin typeface="Constantia"/>
                <a:cs typeface="Constantia"/>
              </a:rPr>
              <a:t>Why Private Lending is So Compelling</a:t>
            </a:r>
            <a:endParaRPr lang="en-US" sz="1000" dirty="0">
              <a:solidFill>
                <a:schemeClr val="bg1"/>
              </a:solidFill>
              <a:latin typeface="Constantia"/>
              <a:cs typeface="Constantia"/>
            </a:endParaRPr>
          </a:p>
          <a:p>
            <a:pPr marL="182880" lvl="0" indent="-137160">
              <a:spcBef>
                <a:spcPts val="500"/>
              </a:spcBef>
              <a:buFont typeface="Arial"/>
              <a:buChar char="•"/>
            </a:pPr>
            <a:r>
              <a:rPr lang="en-US" sz="900" b="1" dirty="0">
                <a:solidFill>
                  <a:schemeClr val="bg1"/>
                </a:solidFill>
                <a:latin typeface="Times New Roman"/>
                <a:cs typeface="Times New Roman"/>
              </a:rPr>
              <a:t>Passive income (minimal time involved)</a:t>
            </a:r>
          </a:p>
          <a:p>
            <a:pPr marL="182880" lvl="0" indent="-137160">
              <a:spcBef>
                <a:spcPts val="500"/>
              </a:spcBef>
              <a:buFont typeface="Arial"/>
              <a:buChar char="•"/>
            </a:pPr>
            <a:r>
              <a:rPr lang="en-US" sz="900" b="1" dirty="0">
                <a:solidFill>
                  <a:schemeClr val="bg1"/>
                </a:solidFill>
                <a:effectLst/>
                <a:latin typeface="Times New Roman"/>
                <a:ea typeface="Cambria"/>
                <a:cs typeface="Times New Roman"/>
              </a:rPr>
              <a:t>No dealing with </a:t>
            </a:r>
            <a:r>
              <a:rPr lang="en-US" sz="900" b="1" dirty="0">
                <a:solidFill>
                  <a:schemeClr val="bg1"/>
                </a:solidFill>
                <a:latin typeface="Times New Roman"/>
                <a:ea typeface="Cambria"/>
                <a:cs typeface="Times New Roman"/>
              </a:rPr>
              <a:t>tenants</a:t>
            </a:r>
          </a:p>
          <a:p>
            <a:pPr marL="182880" lvl="0" indent="-137160">
              <a:spcBef>
                <a:spcPts val="500"/>
              </a:spcBef>
              <a:buFont typeface="Arial"/>
              <a:buChar char="•"/>
            </a:pPr>
            <a:r>
              <a:rPr lang="en-US" sz="900" b="1" dirty="0">
                <a:solidFill>
                  <a:schemeClr val="bg1"/>
                </a:solidFill>
                <a:effectLst/>
                <a:latin typeface="Times New Roman"/>
                <a:ea typeface="Cambria"/>
                <a:cs typeface="Times New Roman"/>
              </a:rPr>
              <a:t>No manual labor renovating properties</a:t>
            </a:r>
          </a:p>
          <a:p>
            <a:pPr marL="182880" lvl="0" indent="-137160">
              <a:spcBef>
                <a:spcPts val="500"/>
              </a:spcBef>
              <a:buFont typeface="Arial"/>
              <a:buChar char="•"/>
            </a:pPr>
            <a:r>
              <a:rPr lang="en-US" sz="900" b="1" dirty="0">
                <a:solidFill>
                  <a:schemeClr val="bg1"/>
                </a:solidFill>
                <a:latin typeface="Times New Roman"/>
                <a:ea typeface="Cambria"/>
                <a:cs typeface="Times New Roman"/>
              </a:rPr>
              <a:t>No dealing with unscrupulous contractors</a:t>
            </a:r>
          </a:p>
          <a:p>
            <a:pPr marL="182880" lvl="0" indent="-137160">
              <a:spcBef>
                <a:spcPts val="500"/>
              </a:spcBef>
              <a:buFont typeface="Arial"/>
              <a:buChar char="•"/>
            </a:pPr>
            <a:r>
              <a:rPr lang="en-US" sz="900" b="1" dirty="0">
                <a:solidFill>
                  <a:schemeClr val="bg1"/>
                </a:solidFill>
                <a:effectLst/>
                <a:latin typeface="Times New Roman"/>
                <a:ea typeface="Cambria"/>
                <a:cs typeface="Times New Roman"/>
              </a:rPr>
              <a:t>Short-term use of lenders money</a:t>
            </a:r>
          </a:p>
          <a:p>
            <a:pPr marL="182880" lvl="0" indent="-137160">
              <a:spcBef>
                <a:spcPts val="500"/>
              </a:spcBef>
              <a:buFont typeface="Arial"/>
              <a:buChar char="•"/>
            </a:pPr>
            <a:r>
              <a:rPr lang="en-US" sz="900" b="1" dirty="0">
                <a:solidFill>
                  <a:schemeClr val="bg1"/>
                </a:solidFill>
                <a:latin typeface="Times New Roman"/>
                <a:ea typeface="Cambria"/>
                <a:cs typeface="Times New Roman"/>
              </a:rPr>
              <a:t>Sense of security that money will be coming back soon</a:t>
            </a:r>
          </a:p>
          <a:p>
            <a:pPr marL="182880" lvl="0" indent="-137160">
              <a:spcBef>
                <a:spcPts val="500"/>
              </a:spcBef>
              <a:buFont typeface="Arial"/>
              <a:buChar char="•"/>
            </a:pPr>
            <a:r>
              <a:rPr lang="en-US" sz="900" b="1" dirty="0">
                <a:solidFill>
                  <a:schemeClr val="bg1"/>
                </a:solidFill>
                <a:effectLst/>
                <a:latin typeface="Times New Roman"/>
                <a:ea typeface="Cambria"/>
                <a:cs typeface="Times New Roman"/>
              </a:rPr>
              <a:t>Secure coll</a:t>
            </a:r>
            <a:r>
              <a:rPr lang="en-US" sz="900" b="1" dirty="0">
                <a:solidFill>
                  <a:schemeClr val="bg1"/>
                </a:solidFill>
                <a:latin typeface="Times New Roman"/>
                <a:ea typeface="Cambria"/>
                <a:cs typeface="Times New Roman"/>
              </a:rPr>
              <a:t>ateral position in marketable and liquid real estate</a:t>
            </a:r>
          </a:p>
          <a:p>
            <a:pPr marL="182880" lvl="0" indent="-137160">
              <a:spcBef>
                <a:spcPts val="500"/>
              </a:spcBef>
              <a:buFont typeface="Arial"/>
              <a:buChar char="•"/>
            </a:pPr>
            <a:r>
              <a:rPr lang="en-US" sz="900" b="1" dirty="0">
                <a:solidFill>
                  <a:schemeClr val="bg1"/>
                </a:solidFill>
                <a:effectLst/>
                <a:latin typeface="Times New Roman"/>
                <a:ea typeface="Cambria"/>
                <a:cs typeface="Times New Roman"/>
              </a:rPr>
              <a:t>Borrowers do the hard work of finding the collateral</a:t>
            </a:r>
          </a:p>
          <a:p>
            <a:pPr marL="182880" lvl="0" indent="-137160">
              <a:spcBef>
                <a:spcPts val="500"/>
              </a:spcBef>
              <a:buFont typeface="Arial"/>
              <a:buChar char="•"/>
            </a:pPr>
            <a:r>
              <a:rPr lang="en-US" sz="900" b="1" dirty="0">
                <a:solidFill>
                  <a:schemeClr val="bg1"/>
                </a:solidFill>
                <a:effectLst/>
                <a:latin typeface="Times New Roman"/>
                <a:ea typeface="Cambria"/>
                <a:cs typeface="Times New Roman"/>
              </a:rPr>
              <a:t>Borrowers put their money into lender’s collateral</a:t>
            </a:r>
          </a:p>
          <a:p>
            <a:pPr marL="182880" lvl="0" indent="-137160">
              <a:spcBef>
                <a:spcPts val="500"/>
              </a:spcBef>
              <a:buFont typeface="Arial"/>
              <a:buChar char="•"/>
            </a:pPr>
            <a:r>
              <a:rPr lang="en-US" sz="900" b="1" dirty="0">
                <a:solidFill>
                  <a:schemeClr val="bg1"/>
                </a:solidFill>
                <a:latin typeface="Times New Roman"/>
                <a:ea typeface="Cambria"/>
                <a:cs typeface="Times New Roman"/>
              </a:rPr>
              <a:t>Borrowers put their time and labor into lenders collateral</a:t>
            </a:r>
          </a:p>
          <a:p>
            <a:pPr marL="182880" lvl="0" indent="-137160">
              <a:spcBef>
                <a:spcPts val="500"/>
              </a:spcBef>
              <a:buFont typeface="Arial"/>
              <a:buChar char="•"/>
            </a:pPr>
            <a:r>
              <a:rPr lang="en-US" sz="900" b="1" dirty="0">
                <a:solidFill>
                  <a:schemeClr val="bg1"/>
                </a:solidFill>
                <a:effectLst/>
                <a:latin typeface="Times New Roman"/>
                <a:ea typeface="Cambria"/>
                <a:cs typeface="Times New Roman"/>
              </a:rPr>
              <a:t>Bo</a:t>
            </a:r>
            <a:r>
              <a:rPr lang="en-US" sz="900" b="1" dirty="0">
                <a:solidFill>
                  <a:schemeClr val="bg1"/>
                </a:solidFill>
                <a:latin typeface="Times New Roman"/>
                <a:ea typeface="Cambria"/>
                <a:cs typeface="Times New Roman"/>
              </a:rPr>
              <a:t>rrower takes majority of the risk</a:t>
            </a:r>
          </a:p>
          <a:p>
            <a:pPr marL="182880" lvl="0" indent="-137160">
              <a:spcBef>
                <a:spcPts val="500"/>
              </a:spcBef>
              <a:buFont typeface="Arial"/>
              <a:buChar char="•"/>
            </a:pPr>
            <a:r>
              <a:rPr lang="en-US" sz="900" b="1" dirty="0">
                <a:solidFill>
                  <a:schemeClr val="bg1"/>
                </a:solidFill>
                <a:effectLst/>
                <a:latin typeface="Times New Roman"/>
                <a:ea typeface="Cambria"/>
                <a:cs typeface="Times New Roman"/>
              </a:rPr>
              <a:t>If lender must foreclose, lender makes even more money</a:t>
            </a:r>
          </a:p>
          <a:p>
            <a:pPr marL="182880" lvl="0" indent="-137160">
              <a:spcBef>
                <a:spcPts val="500"/>
              </a:spcBef>
              <a:buFont typeface="Arial"/>
              <a:buChar char="•"/>
            </a:pPr>
            <a:r>
              <a:rPr lang="en-US" sz="900" b="1" dirty="0">
                <a:solidFill>
                  <a:schemeClr val="bg1"/>
                </a:solidFill>
                <a:latin typeface="Times New Roman"/>
                <a:ea typeface="Cambria"/>
                <a:cs typeface="Times New Roman"/>
              </a:rPr>
              <a:t>Multiple loans can be made at one time</a:t>
            </a:r>
          </a:p>
          <a:p>
            <a:pPr marL="182880" lvl="0" indent="-137160">
              <a:spcBef>
                <a:spcPts val="500"/>
              </a:spcBef>
              <a:buFont typeface="Arial"/>
              <a:buChar char="•"/>
            </a:pPr>
            <a:r>
              <a:rPr lang="en-US" sz="900" b="1" dirty="0">
                <a:solidFill>
                  <a:schemeClr val="bg1"/>
                </a:solidFill>
                <a:effectLst/>
                <a:latin typeface="Times New Roman"/>
                <a:ea typeface="Cambria"/>
                <a:cs typeface="Times New Roman"/>
              </a:rPr>
              <a:t>It is easy and cl</a:t>
            </a:r>
            <a:r>
              <a:rPr lang="en-US" sz="900" b="1" dirty="0">
                <a:solidFill>
                  <a:schemeClr val="bg1"/>
                </a:solidFill>
                <a:latin typeface="Times New Roman"/>
                <a:ea typeface="Cambria"/>
                <a:cs typeface="Times New Roman"/>
              </a:rPr>
              <a:t>ean work</a:t>
            </a:r>
          </a:p>
          <a:p>
            <a:pPr marL="182880" lvl="0" indent="-137160">
              <a:spcBef>
                <a:spcPts val="500"/>
              </a:spcBef>
              <a:buFont typeface="Arial"/>
              <a:buChar char="•"/>
            </a:pPr>
            <a:r>
              <a:rPr lang="en-US" sz="900" b="1" dirty="0">
                <a:solidFill>
                  <a:schemeClr val="bg1"/>
                </a:solidFill>
                <a:effectLst/>
                <a:latin typeface="Times New Roman"/>
                <a:ea typeface="Cambria"/>
                <a:cs typeface="Times New Roman"/>
              </a:rPr>
              <a:t>Huge annual industry business loan volume</a:t>
            </a:r>
          </a:p>
          <a:p>
            <a:pPr marL="182880" lvl="0" indent="-137160">
              <a:spcBef>
                <a:spcPts val="500"/>
              </a:spcBef>
              <a:buFont typeface="Arial"/>
              <a:buChar char="•"/>
            </a:pPr>
            <a:r>
              <a:rPr lang="en-US" sz="900" b="1" dirty="0">
                <a:solidFill>
                  <a:schemeClr val="bg1"/>
                </a:solidFill>
                <a:latin typeface="Times New Roman"/>
                <a:ea typeface="Cambria"/>
                <a:cs typeface="Times New Roman"/>
              </a:rPr>
              <a:t>You make money while you are sleeping</a:t>
            </a:r>
          </a:p>
          <a:p>
            <a:pPr marL="182880" lvl="0" indent="-137160">
              <a:spcBef>
                <a:spcPts val="500"/>
              </a:spcBef>
              <a:buFont typeface="Arial"/>
              <a:buChar char="•"/>
            </a:pPr>
            <a:r>
              <a:rPr lang="en-US" sz="900" b="1" dirty="0">
                <a:solidFill>
                  <a:schemeClr val="bg1"/>
                </a:solidFill>
                <a:latin typeface="Times New Roman"/>
                <a:ea typeface="Cambria"/>
                <a:cs typeface="Times New Roman"/>
              </a:rPr>
              <a:t>It is profitable with no cap on earnings</a:t>
            </a:r>
            <a:r>
              <a:rPr lang="en-US" sz="900" b="1" dirty="0">
                <a:solidFill>
                  <a:schemeClr val="bg1"/>
                </a:solidFill>
                <a:effectLst/>
                <a:latin typeface="Constantia"/>
                <a:ea typeface="Cambria"/>
                <a:cs typeface="Constantia"/>
              </a:rPr>
              <a:t> </a:t>
            </a:r>
          </a:p>
        </p:txBody>
      </p:sp>
      <p:sp>
        <p:nvSpPr>
          <p:cNvPr id="8" name="Rectangle 7"/>
          <p:cNvSpPr/>
          <p:nvPr/>
        </p:nvSpPr>
        <p:spPr>
          <a:xfrm>
            <a:off x="444613" y="1421245"/>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Our buying strategy makes it work</a:t>
            </a:r>
            <a:endParaRPr lang="en-US" sz="14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22</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pic>
        <p:nvPicPr>
          <p:cNvPr id="10" name="Picture 9">
            <a:extLst>
              <a:ext uri="{FF2B5EF4-FFF2-40B4-BE49-F238E27FC236}">
                <a16:creationId xmlns:a16="http://schemas.microsoft.com/office/drawing/2014/main" id="{8F5B8614-E02C-41E6-B45F-1E70C1D39F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2257" y="1882676"/>
            <a:ext cx="2359964" cy="1573309"/>
          </a:xfrm>
          <a:prstGeom prst="rect">
            <a:avLst/>
          </a:prstGeom>
        </p:spPr>
      </p:pic>
    </p:spTree>
    <p:extLst>
      <p:ext uri="{BB962C8B-B14F-4D97-AF65-F5344CB8AC3E}">
        <p14:creationId xmlns:p14="http://schemas.microsoft.com/office/powerpoint/2010/main" val="2492811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828" y="339333"/>
            <a:ext cx="5871580" cy="885673"/>
          </a:xfrm>
        </p:spPr>
        <p:txBody>
          <a:bodyPr>
            <a:normAutofit/>
          </a:bodyPr>
          <a:lstStyle/>
          <a:p>
            <a:pPr algn="r"/>
            <a:r>
              <a:rPr lang="en-US" sz="2400" dirty="0">
                <a:solidFill>
                  <a:schemeClr val="accent3">
                    <a:lumMod val="50000"/>
                  </a:schemeClr>
                </a:solidFill>
              </a:rPr>
              <a:t>Private Lending Risks vs Rewards</a:t>
            </a:r>
          </a:p>
        </p:txBody>
      </p:sp>
      <p:sp>
        <p:nvSpPr>
          <p:cNvPr id="3" name="Content Placeholder 2"/>
          <p:cNvSpPr>
            <a:spLocks noGrp="1"/>
          </p:cNvSpPr>
          <p:nvPr>
            <p:ph idx="1"/>
          </p:nvPr>
        </p:nvSpPr>
        <p:spPr>
          <a:xfrm>
            <a:off x="456778" y="1398642"/>
            <a:ext cx="5752112" cy="4180641"/>
          </a:xfrm>
        </p:spPr>
        <p:txBody>
          <a:bodyPr>
            <a:noAutofit/>
          </a:bodyPr>
          <a:lstStyle/>
          <a:p>
            <a:pPr algn="ctr">
              <a:spcAft>
                <a:spcPts val="600"/>
              </a:spcAft>
            </a:pPr>
            <a:r>
              <a:rPr lang="en-US" sz="1400" b="1" cap="all" dirty="0">
                <a:solidFill>
                  <a:schemeClr val="accent3">
                    <a:lumMod val="50000"/>
                  </a:schemeClr>
                </a:solidFill>
              </a:rPr>
              <a:t>Risks versus rewards</a:t>
            </a:r>
            <a:r>
              <a:rPr lang="en-US" sz="1050" b="1" dirty="0"/>
              <a:t>	</a:t>
            </a:r>
            <a:r>
              <a:rPr lang="en-US" sz="1050" b="1" dirty="0">
                <a:solidFill>
                  <a:srgbClr val="FF0000"/>
                </a:solidFill>
              </a:rPr>
              <a:t> </a:t>
            </a:r>
          </a:p>
          <a:p>
            <a:r>
              <a:rPr lang="en-US" dirty="0"/>
              <a:t> </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sz="500" dirty="0"/>
          </a:p>
          <a:p>
            <a:pPr algn="ctr"/>
            <a:endParaRPr lang="en-US" sz="1200" b="1" dirty="0">
              <a:solidFill>
                <a:schemeClr val="accent1"/>
              </a:solidFill>
            </a:endParaRPr>
          </a:p>
          <a:p>
            <a:endParaRPr lang="en-US" sz="1300" dirty="0"/>
          </a:p>
          <a:p>
            <a:pPr algn="ctr"/>
            <a:r>
              <a:rPr lang="en-US" sz="1600" b="1" i="1" dirty="0"/>
              <a:t>You are making 10x greater return on your money!</a:t>
            </a:r>
          </a:p>
          <a:p>
            <a:endParaRPr lang="en-US" sz="1300" dirty="0"/>
          </a:p>
        </p:txBody>
      </p:sp>
      <p:graphicFrame>
        <p:nvGraphicFramePr>
          <p:cNvPr id="7" name="Table 6"/>
          <p:cNvGraphicFramePr>
            <a:graphicFrameLocks noGrp="1"/>
          </p:cNvGraphicFramePr>
          <p:nvPr>
            <p:extLst>
              <p:ext uri="{D42A27DB-BD31-4B8C-83A1-F6EECF244321}">
                <p14:modId xmlns:p14="http://schemas.microsoft.com/office/powerpoint/2010/main" val="357694086"/>
              </p:ext>
            </p:extLst>
          </p:nvPr>
        </p:nvGraphicFramePr>
        <p:xfrm>
          <a:off x="649110" y="2247611"/>
          <a:ext cx="5160710" cy="1116406"/>
        </p:xfrm>
        <a:graphic>
          <a:graphicData uri="http://schemas.openxmlformats.org/drawingml/2006/table">
            <a:tbl>
              <a:tblPr firstRow="1" bandRow="1">
                <a:tableStyleId>{073A0DAA-6AF3-43AB-8588-CEC1D06C72B9}</a:tableStyleId>
              </a:tblPr>
              <a:tblGrid>
                <a:gridCol w="2540548">
                  <a:extLst>
                    <a:ext uri="{9D8B030D-6E8A-4147-A177-3AD203B41FA5}">
                      <a16:colId xmlns:a16="http://schemas.microsoft.com/office/drawing/2014/main" val="20000"/>
                    </a:ext>
                  </a:extLst>
                </a:gridCol>
                <a:gridCol w="2620162">
                  <a:extLst>
                    <a:ext uri="{9D8B030D-6E8A-4147-A177-3AD203B41FA5}">
                      <a16:colId xmlns:a16="http://schemas.microsoft.com/office/drawing/2014/main" val="20001"/>
                    </a:ext>
                  </a:extLst>
                </a:gridCol>
              </a:tblGrid>
              <a:tr h="278062">
                <a:tc>
                  <a:txBody>
                    <a:bodyPr/>
                    <a:lstStyle/>
                    <a:p>
                      <a:pPr marL="137160" marR="0" indent="-137160" algn="ctr">
                        <a:spcBef>
                          <a:spcPts val="0"/>
                        </a:spcBef>
                        <a:spcAft>
                          <a:spcPts val="0"/>
                        </a:spcAft>
                      </a:pPr>
                      <a:r>
                        <a:rPr lang="en-US" sz="1000" b="1" dirty="0">
                          <a:effectLst/>
                          <a:latin typeface="Calibri"/>
                          <a:ea typeface="Cambria"/>
                          <a:cs typeface="Times New Roman"/>
                        </a:rPr>
                        <a:t>Sitting in Bank</a:t>
                      </a:r>
                      <a:endParaRPr lang="en-US" sz="1000" dirty="0">
                        <a:effectLst/>
                        <a:latin typeface="Cambria"/>
                        <a:ea typeface="Cambria"/>
                        <a:cs typeface="Times New Roman"/>
                      </a:endParaRPr>
                    </a:p>
                  </a:txBody>
                  <a:tcPr marL="73025" marR="73025" marT="8890" marB="8890" anchor="ctr"/>
                </a:tc>
                <a:tc>
                  <a:txBody>
                    <a:bodyPr/>
                    <a:lstStyle/>
                    <a:p>
                      <a:pPr marL="137160" marR="0" indent="-137160" algn="ctr">
                        <a:spcBef>
                          <a:spcPts val="0"/>
                        </a:spcBef>
                        <a:spcAft>
                          <a:spcPts val="0"/>
                        </a:spcAft>
                      </a:pPr>
                      <a:r>
                        <a:rPr lang="en-US" sz="1000" b="1" dirty="0">
                          <a:effectLst/>
                          <a:latin typeface="Calibri"/>
                          <a:ea typeface="Cambria"/>
                          <a:cs typeface="Times New Roman"/>
                        </a:rPr>
                        <a:t>Real Estate Private Lending</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0"/>
                  </a:ext>
                </a:extLst>
              </a:tr>
              <a:tr h="279448">
                <a:tc>
                  <a:txBody>
                    <a:bodyPr/>
                    <a:lstStyle/>
                    <a:p>
                      <a:pPr marL="137160" marR="0" indent="-137160" algn="ctr">
                        <a:spcBef>
                          <a:spcPts val="0"/>
                        </a:spcBef>
                        <a:spcAft>
                          <a:spcPts val="0"/>
                        </a:spcAft>
                      </a:pPr>
                      <a:r>
                        <a:rPr lang="en-US" sz="1000" dirty="0">
                          <a:effectLst/>
                          <a:latin typeface="Calibri"/>
                          <a:ea typeface="Cambria"/>
                          <a:cs typeface="Times New Roman"/>
                        </a:rPr>
                        <a:t>$100,000 x 1% Interest</a:t>
                      </a:r>
                      <a:endParaRPr lang="en-US" sz="1000" dirty="0">
                        <a:effectLst/>
                        <a:latin typeface="Cambria"/>
                        <a:ea typeface="Cambria"/>
                        <a:cs typeface="Times New Roman"/>
                      </a:endParaRPr>
                    </a:p>
                  </a:txBody>
                  <a:tcPr marL="73025" marR="73025" marT="8890" marB="8890" anchor="ctr"/>
                </a:tc>
                <a:tc>
                  <a:txBody>
                    <a:bodyPr/>
                    <a:lstStyle/>
                    <a:p>
                      <a:pPr marL="137160" marR="0" indent="-137160" algn="ctr">
                        <a:spcBef>
                          <a:spcPts val="0"/>
                        </a:spcBef>
                        <a:spcAft>
                          <a:spcPts val="0"/>
                        </a:spcAft>
                      </a:pPr>
                      <a:r>
                        <a:rPr lang="en-US" sz="1000" dirty="0">
                          <a:effectLst/>
                          <a:latin typeface="Calibri"/>
                          <a:ea typeface="Cambria"/>
                          <a:cs typeface="Times New Roman"/>
                        </a:rPr>
                        <a:t>$100,000 x 10% Interest</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1"/>
                  </a:ext>
                </a:extLst>
              </a:tr>
              <a:tr h="279448">
                <a:tc>
                  <a:txBody>
                    <a:bodyPr/>
                    <a:lstStyle/>
                    <a:p>
                      <a:pPr marL="137160" marR="0" indent="-137160" algn="ctr">
                        <a:spcBef>
                          <a:spcPts val="0"/>
                        </a:spcBef>
                        <a:spcAft>
                          <a:spcPts val="0"/>
                        </a:spcAft>
                      </a:pPr>
                      <a:r>
                        <a:rPr lang="en-US" sz="1000" dirty="0">
                          <a:effectLst/>
                          <a:latin typeface="Calibri"/>
                          <a:ea typeface="Cambria"/>
                          <a:cs typeface="Times New Roman"/>
                        </a:rPr>
                        <a:t>12 month term = $1,000 ROI</a:t>
                      </a:r>
                      <a:endParaRPr lang="en-US" sz="1000" dirty="0">
                        <a:effectLst/>
                        <a:latin typeface="Cambria"/>
                        <a:ea typeface="Cambria"/>
                        <a:cs typeface="Times New Roman"/>
                      </a:endParaRPr>
                    </a:p>
                  </a:txBody>
                  <a:tcPr marL="73025" marR="73025" marT="8890" marB="8890" anchor="ctr"/>
                </a:tc>
                <a:tc>
                  <a:txBody>
                    <a:bodyPr/>
                    <a:lstStyle/>
                    <a:p>
                      <a:pPr marL="137160" marR="0" indent="-137160" algn="ctr">
                        <a:spcBef>
                          <a:spcPts val="0"/>
                        </a:spcBef>
                        <a:spcAft>
                          <a:spcPts val="0"/>
                        </a:spcAft>
                      </a:pPr>
                      <a:r>
                        <a:rPr lang="en-US" sz="1000" dirty="0">
                          <a:effectLst/>
                          <a:latin typeface="+mn-lt"/>
                          <a:ea typeface="Cambria"/>
                          <a:cs typeface="Times New Roman"/>
                        </a:rPr>
                        <a:t>12 month term = $10,000 ROI</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2"/>
                  </a:ext>
                </a:extLst>
              </a:tr>
              <a:tr h="279448">
                <a:tc>
                  <a:txBody>
                    <a:bodyPr/>
                    <a:lstStyle/>
                    <a:p>
                      <a:pPr marL="137160" marR="0" indent="-137160" algn="ctr">
                        <a:spcBef>
                          <a:spcPts val="0"/>
                        </a:spcBef>
                        <a:spcAft>
                          <a:spcPts val="0"/>
                        </a:spcAft>
                      </a:pPr>
                      <a:endParaRPr lang="en-US" sz="1000" dirty="0">
                        <a:effectLst/>
                        <a:latin typeface="Cambria"/>
                        <a:ea typeface="Cambria"/>
                        <a:cs typeface="Times New Roman"/>
                      </a:endParaRPr>
                    </a:p>
                  </a:txBody>
                  <a:tcPr marL="73025" marR="73025" marT="8890" marB="8890" anchor="ctr"/>
                </a:tc>
                <a:tc>
                  <a:txBody>
                    <a:bodyPr/>
                    <a:lstStyle/>
                    <a:p>
                      <a:pPr marL="137160" marR="0" indent="-137160" algn="ctr">
                        <a:spcBef>
                          <a:spcPts val="0"/>
                        </a:spcBef>
                        <a:spcAft>
                          <a:spcPts val="0"/>
                        </a:spcAft>
                      </a:pPr>
                      <a:r>
                        <a:rPr lang="en-US" sz="1000" dirty="0">
                          <a:effectLst/>
                          <a:latin typeface="Calibri"/>
                          <a:ea typeface="Cambria"/>
                          <a:cs typeface="Times New Roman"/>
                        </a:rPr>
                        <a:t>* Backed by real estate</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A88EBE9D-EF06-9E49-9451-B427DBD8C0F9}" type="slidenum">
              <a:rPr lang="en-US" smtClean="0"/>
              <a:t>23</a:t>
            </a:fld>
            <a:endParaRPr lang="en-US"/>
          </a:p>
        </p:txBody>
      </p:sp>
      <p:pic>
        <p:nvPicPr>
          <p:cNvPr id="9" name="Picture 8">
            <a:extLst>
              <a:ext uri="{FF2B5EF4-FFF2-40B4-BE49-F238E27FC236}">
                <a16:creationId xmlns:a16="http://schemas.microsoft.com/office/drawing/2014/main" id="{A78B2503-6F5A-42D7-80ED-34656E8B77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graphicFrame>
        <p:nvGraphicFramePr>
          <p:cNvPr id="10" name="Table 9">
            <a:extLst>
              <a:ext uri="{FF2B5EF4-FFF2-40B4-BE49-F238E27FC236}">
                <a16:creationId xmlns:a16="http://schemas.microsoft.com/office/drawing/2014/main" id="{62DFBD23-C211-4C02-A60D-1AE70BF51533}"/>
              </a:ext>
            </a:extLst>
          </p:cNvPr>
          <p:cNvGraphicFramePr>
            <a:graphicFrameLocks noGrp="1"/>
          </p:cNvGraphicFramePr>
          <p:nvPr>
            <p:extLst>
              <p:ext uri="{D42A27DB-BD31-4B8C-83A1-F6EECF244321}">
                <p14:modId xmlns:p14="http://schemas.microsoft.com/office/powerpoint/2010/main" val="3185617047"/>
              </p:ext>
            </p:extLst>
          </p:nvPr>
        </p:nvGraphicFramePr>
        <p:xfrm>
          <a:off x="649110" y="4390990"/>
          <a:ext cx="5160710" cy="1675302"/>
        </p:xfrm>
        <a:graphic>
          <a:graphicData uri="http://schemas.openxmlformats.org/drawingml/2006/table">
            <a:tbl>
              <a:tblPr firstRow="1" bandRow="1">
                <a:tableStyleId>{073A0DAA-6AF3-43AB-8588-CEC1D06C72B9}</a:tableStyleId>
              </a:tblPr>
              <a:tblGrid>
                <a:gridCol w="2540548">
                  <a:extLst>
                    <a:ext uri="{9D8B030D-6E8A-4147-A177-3AD203B41FA5}">
                      <a16:colId xmlns:a16="http://schemas.microsoft.com/office/drawing/2014/main" val="20000"/>
                    </a:ext>
                  </a:extLst>
                </a:gridCol>
                <a:gridCol w="2620162">
                  <a:extLst>
                    <a:ext uri="{9D8B030D-6E8A-4147-A177-3AD203B41FA5}">
                      <a16:colId xmlns:a16="http://schemas.microsoft.com/office/drawing/2014/main" val="20001"/>
                    </a:ext>
                  </a:extLst>
                </a:gridCol>
              </a:tblGrid>
              <a:tr h="278062">
                <a:tc>
                  <a:txBody>
                    <a:bodyPr/>
                    <a:lstStyle/>
                    <a:p>
                      <a:pPr marL="137160" marR="0" indent="-137160" algn="ctr">
                        <a:spcBef>
                          <a:spcPts val="0"/>
                        </a:spcBef>
                        <a:spcAft>
                          <a:spcPts val="0"/>
                        </a:spcAft>
                      </a:pPr>
                      <a:r>
                        <a:rPr lang="en-US" sz="1000" b="1" dirty="0">
                          <a:effectLst/>
                          <a:latin typeface="Calibri"/>
                          <a:ea typeface="Cambria"/>
                          <a:cs typeface="Times New Roman"/>
                        </a:rPr>
                        <a:t>Stock Market</a:t>
                      </a:r>
                      <a:endParaRPr lang="en-US" sz="1000" dirty="0">
                        <a:effectLst/>
                        <a:latin typeface="Cambria"/>
                        <a:ea typeface="Cambria"/>
                        <a:cs typeface="Times New Roman"/>
                      </a:endParaRPr>
                    </a:p>
                  </a:txBody>
                  <a:tcPr marL="73025" marR="73025" marT="8890" marB="8890" anchor="ctr"/>
                </a:tc>
                <a:tc>
                  <a:txBody>
                    <a:bodyPr/>
                    <a:lstStyle/>
                    <a:p>
                      <a:pPr marL="137160" marR="0" indent="-137160" algn="ctr">
                        <a:spcBef>
                          <a:spcPts val="0"/>
                        </a:spcBef>
                        <a:spcAft>
                          <a:spcPts val="0"/>
                        </a:spcAft>
                      </a:pPr>
                      <a:r>
                        <a:rPr lang="en-US" sz="1000" b="1" dirty="0">
                          <a:effectLst/>
                          <a:latin typeface="Calibri"/>
                          <a:ea typeface="Cambria"/>
                          <a:cs typeface="Times New Roman"/>
                        </a:rPr>
                        <a:t>Real Estate Private Lending</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0"/>
                  </a:ext>
                </a:extLst>
              </a:tr>
              <a:tr h="279448">
                <a:tc>
                  <a:txBody>
                    <a:bodyPr/>
                    <a:lstStyle/>
                    <a:p>
                      <a:pPr marL="137160" marR="0" indent="-137160" algn="ctr">
                        <a:spcBef>
                          <a:spcPts val="0"/>
                        </a:spcBef>
                        <a:spcAft>
                          <a:spcPts val="0"/>
                        </a:spcAft>
                      </a:pPr>
                      <a:r>
                        <a:rPr lang="en-US" sz="1000" dirty="0">
                          <a:effectLst/>
                          <a:latin typeface="Calibri"/>
                          <a:ea typeface="Cambria"/>
                          <a:cs typeface="Times New Roman"/>
                        </a:rPr>
                        <a:t>Completely Unsecured</a:t>
                      </a:r>
                      <a:endParaRPr lang="en-US" sz="1000" dirty="0">
                        <a:effectLst/>
                        <a:latin typeface="Cambria"/>
                        <a:ea typeface="Cambria"/>
                        <a:cs typeface="Times New Roman"/>
                      </a:endParaRPr>
                    </a:p>
                  </a:txBody>
                  <a:tcPr marL="73025" marR="73025" marT="8890" marB="8890" anchor="ctr"/>
                </a:tc>
                <a:tc>
                  <a:txBody>
                    <a:bodyPr/>
                    <a:lstStyle/>
                    <a:p>
                      <a:pPr marL="137160" marR="0" indent="-137160" algn="ctr">
                        <a:spcBef>
                          <a:spcPts val="0"/>
                        </a:spcBef>
                        <a:spcAft>
                          <a:spcPts val="0"/>
                        </a:spcAft>
                      </a:pPr>
                      <a:r>
                        <a:rPr lang="en-US" sz="1000" dirty="0">
                          <a:effectLst/>
                          <a:latin typeface="Calibri"/>
                          <a:ea typeface="Cambria"/>
                          <a:cs typeface="Times New Roman"/>
                        </a:rPr>
                        <a:t>Secured by Deed of Trust or Mortgage Deed</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1"/>
                  </a:ext>
                </a:extLst>
              </a:tr>
              <a:tr h="279448">
                <a:tc>
                  <a:txBody>
                    <a:bodyPr/>
                    <a:lstStyle/>
                    <a:p>
                      <a:pPr marL="137160" marR="0" indent="-137160" algn="ctr">
                        <a:spcBef>
                          <a:spcPts val="0"/>
                        </a:spcBef>
                        <a:spcAft>
                          <a:spcPts val="0"/>
                        </a:spcAft>
                      </a:pPr>
                      <a:r>
                        <a:rPr lang="en-US" sz="1000" dirty="0">
                          <a:effectLst/>
                          <a:latin typeface="Calibri"/>
                          <a:ea typeface="Cambria"/>
                          <a:cs typeface="Times New Roman"/>
                        </a:rPr>
                        <a:t>Completely Unsecured</a:t>
                      </a:r>
                      <a:endParaRPr lang="en-US" sz="1000" dirty="0">
                        <a:effectLst/>
                        <a:latin typeface="Cambria"/>
                        <a:ea typeface="Cambria"/>
                        <a:cs typeface="Times New Roman"/>
                      </a:endParaRPr>
                    </a:p>
                  </a:txBody>
                  <a:tcPr marL="73025" marR="73025" marT="8890" marB="8890" anchor="ctr"/>
                </a:tc>
                <a:tc>
                  <a:txBody>
                    <a:bodyPr/>
                    <a:lstStyle/>
                    <a:p>
                      <a:pPr marL="137160" marR="0" indent="-137160" algn="ctr">
                        <a:spcBef>
                          <a:spcPts val="0"/>
                        </a:spcBef>
                        <a:spcAft>
                          <a:spcPts val="0"/>
                        </a:spcAft>
                      </a:pPr>
                      <a:r>
                        <a:rPr lang="en-US" sz="1000" dirty="0">
                          <a:effectLst/>
                          <a:latin typeface="+mn-lt"/>
                          <a:ea typeface="Cambria"/>
                          <a:cs typeface="Times New Roman"/>
                        </a:rPr>
                        <a:t>Collateral is Fully Insured</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2"/>
                  </a:ext>
                </a:extLst>
              </a:tr>
              <a:tr h="279448">
                <a:tc>
                  <a:txBody>
                    <a:bodyPr/>
                    <a:lstStyle/>
                    <a:p>
                      <a:pPr marL="137160" marR="0" indent="-137160" algn="ctr">
                        <a:spcBef>
                          <a:spcPts val="0"/>
                        </a:spcBef>
                        <a:spcAft>
                          <a:spcPts val="0"/>
                        </a:spcAft>
                      </a:pPr>
                      <a:r>
                        <a:rPr lang="en-US" sz="1000" dirty="0">
                          <a:effectLst/>
                          <a:latin typeface="Calibri"/>
                          <a:ea typeface="Cambria"/>
                          <a:cs typeface="Times New Roman"/>
                        </a:rPr>
                        <a:t>Invest at Market Price</a:t>
                      </a:r>
                      <a:endParaRPr lang="en-US" sz="1000" dirty="0">
                        <a:effectLst/>
                        <a:latin typeface="Cambria"/>
                        <a:ea typeface="Cambria"/>
                        <a:cs typeface="Times New Roman"/>
                      </a:endParaRPr>
                    </a:p>
                  </a:txBody>
                  <a:tcPr marL="73025" marR="73025" marT="8890" marB="8890" anchor="ctr"/>
                </a:tc>
                <a:tc>
                  <a:txBody>
                    <a:bodyPr/>
                    <a:lstStyle/>
                    <a:p>
                      <a:pPr marL="137160" marR="0" indent="-137160" algn="ctr">
                        <a:spcBef>
                          <a:spcPts val="0"/>
                        </a:spcBef>
                        <a:spcAft>
                          <a:spcPts val="0"/>
                        </a:spcAft>
                      </a:pPr>
                      <a:r>
                        <a:rPr lang="en-US" sz="1000" dirty="0">
                          <a:effectLst/>
                          <a:latin typeface="Calibri"/>
                          <a:ea typeface="Cambria"/>
                          <a:cs typeface="Times New Roman"/>
                        </a:rPr>
                        <a:t>Collateralized Below Market Value</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3"/>
                  </a:ext>
                </a:extLst>
              </a:tr>
              <a:tr h="279448">
                <a:tc>
                  <a:txBody>
                    <a:bodyPr/>
                    <a:lstStyle/>
                    <a:p>
                      <a:pPr marL="137160" marR="0" indent="-137160" algn="ctr">
                        <a:spcBef>
                          <a:spcPts val="0"/>
                        </a:spcBef>
                        <a:spcAft>
                          <a:spcPts val="0"/>
                        </a:spcAft>
                      </a:pPr>
                      <a:r>
                        <a:rPr lang="en-US" sz="1000" dirty="0">
                          <a:effectLst/>
                          <a:latin typeface="Calibri"/>
                          <a:ea typeface="Cambria"/>
                          <a:cs typeface="Times New Roman"/>
                        </a:rPr>
                        <a:t>Returns are Unknown</a:t>
                      </a:r>
                      <a:endParaRPr lang="en-US" sz="1000" dirty="0">
                        <a:effectLst/>
                        <a:latin typeface="Cambria"/>
                        <a:ea typeface="Cambria"/>
                        <a:cs typeface="Times New Roman"/>
                      </a:endParaRPr>
                    </a:p>
                  </a:txBody>
                  <a:tcPr marL="73025" marR="73025" marT="8890" marB="8890" anchor="ctr"/>
                </a:tc>
                <a:tc>
                  <a:txBody>
                    <a:bodyPr/>
                    <a:lstStyle/>
                    <a:p>
                      <a:pPr marL="137160" marR="0" indent="-137160" algn="ctr">
                        <a:spcBef>
                          <a:spcPts val="0"/>
                        </a:spcBef>
                        <a:spcAft>
                          <a:spcPts val="0"/>
                        </a:spcAft>
                      </a:pPr>
                      <a:r>
                        <a:rPr lang="en-US" sz="1000" dirty="0">
                          <a:effectLst/>
                          <a:latin typeface="Calibri"/>
                          <a:ea typeface="Cambria"/>
                          <a:cs typeface="Times New Roman"/>
                        </a:rPr>
                        <a:t>Returns Are Fixed and Agreed Upon Term</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4"/>
                  </a:ext>
                </a:extLst>
              </a:tr>
              <a:tr h="279448">
                <a:tc>
                  <a:txBody>
                    <a:bodyPr/>
                    <a:lstStyle/>
                    <a:p>
                      <a:pPr marL="137160" marR="0" indent="-137160" algn="ctr">
                        <a:spcBef>
                          <a:spcPts val="0"/>
                        </a:spcBef>
                        <a:spcAft>
                          <a:spcPts val="0"/>
                        </a:spcAft>
                      </a:pPr>
                      <a:endParaRPr lang="en-US" sz="1000" dirty="0">
                        <a:effectLst/>
                        <a:latin typeface="Cambria"/>
                        <a:ea typeface="Cambria"/>
                        <a:cs typeface="Times New Roman"/>
                      </a:endParaRPr>
                    </a:p>
                  </a:txBody>
                  <a:tcPr marL="73025" marR="73025" marT="8890" marB="8890" anchor="ctr"/>
                </a:tc>
                <a:tc>
                  <a:txBody>
                    <a:bodyPr/>
                    <a:lstStyle/>
                    <a:p>
                      <a:pPr marL="137160" marR="0" indent="-137160" algn="ctr">
                        <a:spcBef>
                          <a:spcPts val="0"/>
                        </a:spcBef>
                        <a:spcAft>
                          <a:spcPts val="0"/>
                        </a:spcAft>
                      </a:pPr>
                      <a:r>
                        <a:rPr lang="en-US" sz="1000" dirty="0">
                          <a:effectLst/>
                          <a:latin typeface="Calibri"/>
                          <a:ea typeface="Cambria"/>
                          <a:cs typeface="Times New Roman"/>
                        </a:rPr>
                        <a:t>Tangible Asset</a:t>
                      </a:r>
                      <a:endParaRPr lang="en-US" sz="1000" dirty="0">
                        <a:effectLst/>
                        <a:latin typeface="Cambria"/>
                        <a:ea typeface="Cambria"/>
                        <a:cs typeface="Times New Roman"/>
                      </a:endParaRPr>
                    </a:p>
                  </a:txBody>
                  <a:tcPr marL="73025" marR="73025" marT="8890" marB="889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3858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3200" dirty="0">
                <a:solidFill>
                  <a:schemeClr val="accent3">
                    <a:lumMod val="50000"/>
                  </a:schemeClr>
                </a:solidFill>
              </a:rPr>
              <a:t>Private Lending</a:t>
            </a:r>
          </a:p>
        </p:txBody>
      </p:sp>
      <p:sp>
        <p:nvSpPr>
          <p:cNvPr id="3" name="Content Placeholder 2"/>
          <p:cNvSpPr>
            <a:spLocks noGrp="1"/>
          </p:cNvSpPr>
          <p:nvPr>
            <p:ph idx="1"/>
          </p:nvPr>
        </p:nvSpPr>
        <p:spPr>
          <a:xfrm>
            <a:off x="463988" y="1803003"/>
            <a:ext cx="5820573" cy="1102244"/>
          </a:xfrm>
        </p:spPr>
        <p:txBody>
          <a:bodyPr>
            <a:noAutofit/>
          </a:bodyPr>
          <a:lstStyle/>
          <a:p>
            <a:pPr algn="just">
              <a:spcAft>
                <a:spcPts val="600"/>
              </a:spcAft>
            </a:pPr>
            <a:r>
              <a:rPr lang="en-US" dirty="0"/>
              <a:t>Private money lenders bring speed and efficiency to our transactions, and our leverage is far greater when we purchase using private cash funds.  Many of the homes we are purchasing are in need of quick sale within 10-14 days.  A traditional bank requires 30-45 days to close a loan.  Many traditional home sales fall out of contract because of financing issues.  Using quick cash as leverage allows us to negotiate a much lower purchase price and reduce our risk.</a:t>
            </a:r>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6" name="Text Box 1159"/>
          <p:cNvSpPr txBox="1">
            <a:spLocks noChangeAspect="1" noChangeArrowheads="1"/>
          </p:cNvSpPr>
          <p:nvPr/>
        </p:nvSpPr>
        <p:spPr bwMode="auto">
          <a:xfrm>
            <a:off x="2061681" y="3022532"/>
            <a:ext cx="2548691" cy="1430673"/>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45720" rIns="182880" bIns="137160" anchor="t" anchorCtr="0" upright="1">
            <a:noAutofit/>
          </a:bodyPr>
          <a:lstStyle/>
          <a:p>
            <a:pPr marL="137160" marR="0" indent="-137160" algn="ctr">
              <a:lnSpc>
                <a:spcPct val="115000"/>
              </a:lnSpc>
              <a:spcBef>
                <a:spcPts val="0"/>
              </a:spcBef>
              <a:spcAft>
                <a:spcPts val="0"/>
              </a:spcAft>
            </a:pPr>
            <a:r>
              <a:rPr lang="en-US" sz="500" b="1" dirty="0">
                <a:solidFill>
                  <a:srgbClr val="FFFFFF"/>
                </a:solidFill>
                <a:effectLst/>
                <a:latin typeface="Constantia"/>
                <a:ea typeface="Cambria"/>
                <a:cs typeface="TimesNewRomanPS-BoldMT"/>
              </a:rPr>
              <a:t> </a:t>
            </a:r>
            <a:endParaRPr lang="en-US" sz="1100" dirty="0">
              <a:effectLst/>
              <a:latin typeface="Cambria"/>
              <a:ea typeface="Cambria"/>
              <a:cs typeface="Times New Roman"/>
            </a:endParaRPr>
          </a:p>
          <a:p>
            <a:pPr algn="ctr"/>
            <a:r>
              <a:rPr lang="en-US" sz="1000" b="1" i="1" dirty="0">
                <a:solidFill>
                  <a:schemeClr val="bg1"/>
                </a:solidFill>
                <a:latin typeface="Constantia"/>
                <a:cs typeface="Constantia"/>
              </a:rPr>
              <a:t>Our Benefits of Using Private Money</a:t>
            </a:r>
            <a:endParaRPr lang="en-US" sz="1000" dirty="0">
              <a:solidFill>
                <a:schemeClr val="bg1"/>
              </a:solidFill>
              <a:latin typeface="Constantia"/>
              <a:cs typeface="Constantia"/>
            </a:endParaRPr>
          </a:p>
          <a:p>
            <a:pPr marL="182880" lvl="0" indent="-137160">
              <a:spcBef>
                <a:spcPts val="500"/>
              </a:spcBef>
              <a:buFont typeface="Arial"/>
              <a:buChar char="•"/>
            </a:pPr>
            <a:r>
              <a:rPr lang="en-US" sz="900" dirty="0">
                <a:solidFill>
                  <a:schemeClr val="bg1"/>
                </a:solidFill>
                <a:latin typeface="Times New Roman"/>
                <a:cs typeface="Times New Roman"/>
              </a:rPr>
              <a:t>We won’t have to deal with banks, applications, approvals, etc.</a:t>
            </a:r>
          </a:p>
          <a:p>
            <a:pPr marL="182880" lvl="0" indent="-137160">
              <a:spcBef>
                <a:spcPts val="500"/>
              </a:spcBef>
              <a:buFont typeface="Arial"/>
              <a:buChar char="•"/>
            </a:pPr>
            <a:r>
              <a:rPr lang="en-US" sz="900" dirty="0">
                <a:solidFill>
                  <a:schemeClr val="bg1"/>
                </a:solidFill>
                <a:effectLst/>
                <a:latin typeface="Times New Roman"/>
                <a:ea typeface="Cambria"/>
                <a:cs typeface="Times New Roman"/>
              </a:rPr>
              <a:t>We can buy at deeper discounts</a:t>
            </a:r>
          </a:p>
          <a:p>
            <a:pPr marL="182880" lvl="0" indent="-137160">
              <a:spcBef>
                <a:spcPts val="500"/>
              </a:spcBef>
              <a:buFont typeface="Arial"/>
              <a:buChar char="•"/>
            </a:pPr>
            <a:r>
              <a:rPr lang="en-US" sz="900" dirty="0">
                <a:solidFill>
                  <a:schemeClr val="bg1"/>
                </a:solidFill>
                <a:latin typeface="Times New Roman"/>
                <a:ea typeface="Cambria"/>
                <a:cs typeface="Times New Roman"/>
              </a:rPr>
              <a:t>Gives us a competitive advantage above rest</a:t>
            </a:r>
          </a:p>
          <a:p>
            <a:pPr marL="182880" lvl="0" indent="-137160">
              <a:spcBef>
                <a:spcPts val="500"/>
              </a:spcBef>
              <a:buFont typeface="Arial"/>
              <a:buChar char="•"/>
            </a:pPr>
            <a:r>
              <a:rPr lang="en-US" sz="900" dirty="0">
                <a:solidFill>
                  <a:schemeClr val="bg1"/>
                </a:solidFill>
                <a:effectLst/>
                <a:latin typeface="Times New Roman"/>
                <a:ea typeface="Cambria"/>
                <a:cs typeface="Times New Roman"/>
              </a:rPr>
              <a:t>Allows us to buy </a:t>
            </a:r>
            <a:r>
              <a:rPr lang="en-US" sz="900" dirty="0">
                <a:solidFill>
                  <a:schemeClr val="bg1"/>
                </a:solidFill>
                <a:latin typeface="Times New Roman"/>
                <a:ea typeface="Cambria"/>
                <a:cs typeface="Times New Roman"/>
              </a:rPr>
              <a:t>with cash</a:t>
            </a:r>
            <a:endParaRPr lang="en-US" sz="900" dirty="0">
              <a:solidFill>
                <a:schemeClr val="bg1"/>
              </a:solidFill>
              <a:effectLst/>
              <a:latin typeface="Constantia"/>
              <a:ea typeface="Cambria"/>
              <a:cs typeface="Constantia"/>
            </a:endParaRPr>
          </a:p>
        </p:txBody>
      </p:sp>
      <p:sp>
        <p:nvSpPr>
          <p:cNvPr id="5" name="Rectangle 4"/>
          <p:cNvSpPr/>
          <p:nvPr/>
        </p:nvSpPr>
        <p:spPr>
          <a:xfrm>
            <a:off x="450278" y="4737593"/>
            <a:ext cx="5834435" cy="1785104"/>
          </a:xfrm>
          <a:prstGeom prst="rect">
            <a:avLst/>
          </a:prstGeom>
        </p:spPr>
        <p:txBody>
          <a:bodyPr wrap="square">
            <a:spAutoFit/>
          </a:bodyPr>
          <a:lstStyle/>
          <a:p>
            <a:pPr algn="just">
              <a:spcBef>
                <a:spcPts val="0"/>
              </a:spcBef>
            </a:pPr>
            <a:r>
              <a:rPr lang="en-US" sz="1100" dirty="0"/>
              <a:t>Being able to offer a fast closing with private funds motivates sellers to take our offer over the competition, and entices them to take a much lower price than they would from a conventional buyer.  Also, lending guidelines are continually changing and are requiring applications, approvals, junk fees and strict investor guidelines.  They also limit the number of investment properties that can be purchased by one company. </a:t>
            </a:r>
          </a:p>
          <a:p>
            <a:pPr algn="just">
              <a:spcBef>
                <a:spcPts val="0"/>
              </a:spcBef>
            </a:pPr>
            <a:endParaRPr lang="en-US" sz="1100" dirty="0"/>
          </a:p>
          <a:p>
            <a:pPr algn="just">
              <a:spcBef>
                <a:spcPts val="0"/>
              </a:spcBef>
            </a:pPr>
            <a:r>
              <a:rPr lang="en-US" sz="1100" dirty="0"/>
              <a:t>On a new home purchase requiring renovations, private lender funds will be allocated to the purchase price, renovations, carrying costs, cost to resell and a small buffer for unexpected expenses.</a:t>
            </a:r>
          </a:p>
          <a:p>
            <a:pPr algn="just">
              <a:spcBef>
                <a:spcPts val="0"/>
              </a:spcBef>
            </a:pPr>
            <a:endParaRPr lang="en-US" sz="1100" dirty="0"/>
          </a:p>
        </p:txBody>
      </p:sp>
      <p:sp>
        <p:nvSpPr>
          <p:cNvPr id="8" name="Rectangle 7"/>
          <p:cNvSpPr/>
          <p:nvPr/>
        </p:nvSpPr>
        <p:spPr>
          <a:xfrm>
            <a:off x="444613" y="1421245"/>
            <a:ext cx="3606525" cy="307777"/>
          </a:xfrm>
          <a:prstGeom prst="rect">
            <a:avLst/>
          </a:prstGeom>
        </p:spPr>
        <p:txBody>
          <a:bodyPr wrap="square">
            <a:spAutoFit/>
          </a:bodyPr>
          <a:lstStyle/>
          <a:p>
            <a:pPr>
              <a:spcAft>
                <a:spcPts val="600"/>
              </a:spcAft>
            </a:pPr>
            <a:r>
              <a:rPr lang="en-US" sz="1400" b="1" cap="all" dirty="0">
                <a:solidFill>
                  <a:schemeClr val="accent3">
                    <a:lumMod val="50000"/>
                  </a:schemeClr>
                </a:solidFill>
              </a:rPr>
              <a:t>How private money helps our company</a:t>
            </a:r>
            <a:endParaRPr lang="en-US" sz="14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24</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pic>
        <p:nvPicPr>
          <p:cNvPr id="15" name="Picture 14">
            <a:extLst>
              <a:ext uri="{FF2B5EF4-FFF2-40B4-BE49-F238E27FC236}">
                <a16:creationId xmlns:a16="http://schemas.microsoft.com/office/drawing/2014/main" id="{DD536F03-4665-4C7A-AB3F-ABDFDA31A2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22585" y="6444540"/>
            <a:ext cx="2865754" cy="1910503"/>
          </a:xfrm>
          <a:prstGeom prst="rect">
            <a:avLst/>
          </a:prstGeom>
        </p:spPr>
      </p:pic>
    </p:spTree>
    <p:extLst>
      <p:ext uri="{BB962C8B-B14F-4D97-AF65-F5344CB8AC3E}">
        <p14:creationId xmlns:p14="http://schemas.microsoft.com/office/powerpoint/2010/main" val="748677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2800" dirty="0">
                <a:solidFill>
                  <a:schemeClr val="accent3">
                    <a:lumMod val="50000"/>
                  </a:schemeClr>
                </a:solidFill>
              </a:rPr>
              <a:t>Private Lending Protection</a:t>
            </a:r>
          </a:p>
        </p:txBody>
      </p:sp>
      <p:sp>
        <p:nvSpPr>
          <p:cNvPr id="5" name="Rectangle 4"/>
          <p:cNvSpPr/>
          <p:nvPr/>
        </p:nvSpPr>
        <p:spPr>
          <a:xfrm>
            <a:off x="411509" y="4640127"/>
            <a:ext cx="5834435" cy="4832092"/>
          </a:xfrm>
          <a:prstGeom prst="rect">
            <a:avLst/>
          </a:prstGeom>
        </p:spPr>
        <p:txBody>
          <a:bodyPr wrap="square">
            <a:spAutoFit/>
          </a:bodyPr>
          <a:lstStyle/>
          <a:p>
            <a:pPr algn="just">
              <a:spcBef>
                <a:spcPts val="0"/>
              </a:spcBef>
            </a:pPr>
            <a:r>
              <a:rPr lang="en-US" sz="1100" dirty="0"/>
              <a:t>Mortgages offer the banks solid, long-term, fixed returns.  You can put yourself in the position of the bank by directing your capital, including retirement funds to well-secured real estate mortgages.  Mortgages have ultimate security because if default occurs, the bank can recover its investment as the first lien holder on the property. </a:t>
            </a:r>
          </a:p>
          <a:p>
            <a:pPr algn="just">
              <a:spcBef>
                <a:spcPts val="0"/>
              </a:spcBef>
            </a:pPr>
            <a:endParaRPr lang="en-US" sz="1100" dirty="0"/>
          </a:p>
          <a:p>
            <a:pPr algn="just">
              <a:spcBef>
                <a:spcPts val="0"/>
              </a:spcBef>
            </a:pPr>
            <a:r>
              <a:rPr lang="en-US" sz="1100" dirty="0"/>
              <a:t>Each property we acquire is put through a rigorous evaluation process in order to assess the profitability before the property is ever purchased.  “Integrity” is an essential part of our business, and we only make sound buying decisions.  Also, for your protection, you are provided these documents to secure your loan:</a:t>
            </a:r>
          </a:p>
          <a:p>
            <a:pPr algn="just">
              <a:spcBef>
                <a:spcPts val="0"/>
              </a:spcBef>
            </a:pPr>
            <a:endParaRPr lang="en-US" sz="1100" dirty="0"/>
          </a:p>
          <a:p>
            <a:pPr algn="just">
              <a:spcBef>
                <a:spcPts val="0"/>
              </a:spcBef>
            </a:pPr>
            <a:r>
              <a:rPr lang="en-US" sz="1100" b="1" i="1" dirty="0"/>
              <a:t>Promissory Note: 		</a:t>
            </a:r>
            <a:r>
              <a:rPr lang="en-US" sz="1100" dirty="0"/>
              <a:t>This is your collateral for you loan.</a:t>
            </a:r>
          </a:p>
          <a:p>
            <a:pPr algn="just">
              <a:spcBef>
                <a:spcPts val="0"/>
              </a:spcBef>
            </a:pPr>
            <a:r>
              <a:rPr lang="en-US" sz="1100" b="1" i="1" dirty="0"/>
              <a:t>Deed of Trust/Mortgage:</a:t>
            </a:r>
            <a:r>
              <a:rPr lang="en-US" sz="1100" dirty="0"/>
              <a:t> 	This is the document that is recorded with the county clerk and 					recorder to publicly secure your loan against the real property that 				we are providing as collateral.</a:t>
            </a:r>
          </a:p>
          <a:p>
            <a:pPr algn="just">
              <a:spcBef>
                <a:spcPts val="0"/>
              </a:spcBef>
            </a:pPr>
            <a:r>
              <a:rPr lang="en-US" sz="1100" b="1" i="1" dirty="0"/>
              <a:t>Hazard Insurance Policy:</a:t>
            </a:r>
            <a:r>
              <a:rPr lang="en-US" sz="1100" dirty="0"/>
              <a:t> 	This is where you as the private lender would be listed as the 					“Mortgagee” for your protection in case of fire or natural disaster.</a:t>
            </a:r>
          </a:p>
          <a:p>
            <a:pPr algn="just">
              <a:spcBef>
                <a:spcPts val="0"/>
              </a:spcBef>
            </a:pPr>
            <a:endParaRPr lang="en-US" sz="1100" b="1" i="1" dirty="0"/>
          </a:p>
          <a:p>
            <a:pPr algn="just">
              <a:spcBef>
                <a:spcPts val="0"/>
              </a:spcBef>
            </a:pPr>
            <a:r>
              <a:rPr lang="en-US" sz="1100" dirty="0"/>
              <a:t>We do pay for a title search as well as a title policy on the home just as we would in a typical transaction.  For a rental investment with a long-term note, we always keep a valid hazard insurance policy on the property to protect against casualties.  You’ll be named as a mortgagee and notified if the insurance was not kept current.  In the event of any damage to the property, insurance distributions would be used to rebuild or repair the property, or used to repay you.</a:t>
            </a:r>
          </a:p>
          <a:p>
            <a:pPr algn="just">
              <a:spcBef>
                <a:spcPts val="0"/>
              </a:spcBef>
            </a:pPr>
            <a:endParaRPr lang="en-US" sz="1100" dirty="0"/>
          </a:p>
          <a:p>
            <a:pPr algn="just">
              <a:spcBef>
                <a:spcPts val="0"/>
              </a:spcBef>
            </a:pPr>
            <a:endParaRPr lang="en-US" sz="1100" dirty="0"/>
          </a:p>
          <a:p>
            <a:pPr algn="just">
              <a:spcBef>
                <a:spcPts val="0"/>
              </a:spcBef>
            </a:pPr>
            <a:endParaRPr lang="en-US" sz="1100" dirty="0"/>
          </a:p>
          <a:p>
            <a:pPr algn="just">
              <a:spcBef>
                <a:spcPts val="0"/>
              </a:spcBef>
            </a:pPr>
            <a:endParaRPr lang="en-US" sz="1100" dirty="0"/>
          </a:p>
          <a:p>
            <a:pPr algn="just">
              <a:spcBef>
                <a:spcPts val="0"/>
              </a:spcBef>
            </a:pPr>
            <a:endParaRPr lang="en-US" sz="1100" dirty="0"/>
          </a:p>
        </p:txBody>
      </p:sp>
      <p:sp>
        <p:nvSpPr>
          <p:cNvPr id="8" name="Rectangle 7"/>
          <p:cNvSpPr/>
          <p:nvPr/>
        </p:nvSpPr>
        <p:spPr>
          <a:xfrm>
            <a:off x="418810" y="1225006"/>
            <a:ext cx="5915262" cy="307777"/>
          </a:xfrm>
          <a:prstGeom prst="rect">
            <a:avLst/>
          </a:prstGeom>
        </p:spPr>
        <p:txBody>
          <a:bodyPr wrap="square">
            <a:spAutoFit/>
          </a:bodyPr>
          <a:lstStyle/>
          <a:p>
            <a:pPr algn="ctr">
              <a:spcAft>
                <a:spcPts val="600"/>
              </a:spcAft>
            </a:pPr>
            <a:r>
              <a:rPr lang="en-US" sz="1400" b="1" cap="all" dirty="0">
                <a:solidFill>
                  <a:schemeClr val="accent3">
                    <a:lumMod val="50000"/>
                  </a:schemeClr>
                </a:solidFill>
              </a:rPr>
              <a:t>Overview of the closing process</a:t>
            </a:r>
            <a:endParaRPr lang="en-US" sz="14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25</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2" name="Rectangle 11">
            <a:extLst>
              <a:ext uri="{FF2B5EF4-FFF2-40B4-BE49-F238E27FC236}">
                <a16:creationId xmlns:a16="http://schemas.microsoft.com/office/drawing/2014/main" id="{9F5CEA46-06B0-4B0F-8F62-77F2166F5375}"/>
              </a:ext>
            </a:extLst>
          </p:cNvPr>
          <p:cNvSpPr/>
          <p:nvPr/>
        </p:nvSpPr>
        <p:spPr>
          <a:xfrm>
            <a:off x="382017" y="4371180"/>
            <a:ext cx="3429000" cy="307777"/>
          </a:xfrm>
          <a:prstGeom prst="rect">
            <a:avLst/>
          </a:prstGeom>
        </p:spPr>
        <p:txBody>
          <a:bodyPr>
            <a:spAutoFit/>
          </a:bodyPr>
          <a:lstStyle/>
          <a:p>
            <a:pPr>
              <a:spcAft>
                <a:spcPts val="600"/>
              </a:spcAft>
            </a:pPr>
            <a:r>
              <a:rPr lang="en-US" sz="1400" b="1" cap="all" dirty="0">
                <a:solidFill>
                  <a:schemeClr val="accent3">
                    <a:lumMod val="50000"/>
                  </a:schemeClr>
                </a:solidFill>
              </a:rPr>
              <a:t>We protect our lenders</a:t>
            </a:r>
            <a:endParaRPr lang="en-US" sz="1400" b="1" dirty="0">
              <a:solidFill>
                <a:schemeClr val="accent3">
                  <a:lumMod val="50000"/>
                </a:schemeClr>
              </a:solidFill>
            </a:endParaRPr>
          </a:p>
        </p:txBody>
      </p:sp>
      <p:sp>
        <p:nvSpPr>
          <p:cNvPr id="16" name="Rectangle: Rounded Corners 15">
            <a:extLst>
              <a:ext uri="{FF2B5EF4-FFF2-40B4-BE49-F238E27FC236}">
                <a16:creationId xmlns:a16="http://schemas.microsoft.com/office/drawing/2014/main" id="{E2578279-2495-4482-B05C-85A2BA0CABF5}"/>
              </a:ext>
            </a:extLst>
          </p:cNvPr>
          <p:cNvSpPr/>
          <p:nvPr/>
        </p:nvSpPr>
        <p:spPr>
          <a:xfrm>
            <a:off x="809389" y="1577674"/>
            <a:ext cx="1988331" cy="1189544"/>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2E33C01-4F08-472E-A8D1-746486C039FC}"/>
              </a:ext>
            </a:extLst>
          </p:cNvPr>
          <p:cNvSpPr/>
          <p:nvPr/>
        </p:nvSpPr>
        <p:spPr>
          <a:xfrm>
            <a:off x="3109484" y="1948007"/>
            <a:ext cx="238540" cy="307777"/>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3B98926-BE3C-4192-A1B0-BAA8CC8422DE}"/>
              </a:ext>
            </a:extLst>
          </p:cNvPr>
          <p:cNvSpPr/>
          <p:nvPr/>
        </p:nvSpPr>
        <p:spPr>
          <a:xfrm>
            <a:off x="1044738" y="1837106"/>
            <a:ext cx="1517632" cy="769441"/>
          </a:xfrm>
          <a:prstGeom prst="rect">
            <a:avLst/>
          </a:prstGeom>
        </p:spPr>
        <p:txBody>
          <a:bodyPr wrap="square">
            <a:spAutoFit/>
          </a:bodyPr>
          <a:lstStyle/>
          <a:p>
            <a:pPr algn="ctr">
              <a:spcAft>
                <a:spcPts val="600"/>
              </a:spcAft>
            </a:pPr>
            <a:r>
              <a:rPr lang="en-US" sz="1100" b="1" cap="all" dirty="0">
                <a:solidFill>
                  <a:schemeClr val="bg1"/>
                </a:solidFill>
              </a:rPr>
              <a:t>Lender funds go into escrow with title company or attorney</a:t>
            </a:r>
            <a:endParaRPr lang="en-US" sz="1100" b="1" dirty="0">
              <a:solidFill>
                <a:schemeClr val="bg1"/>
              </a:solidFill>
            </a:endParaRPr>
          </a:p>
        </p:txBody>
      </p:sp>
      <p:sp>
        <p:nvSpPr>
          <p:cNvPr id="20" name="Rectangle: Rounded Corners 19">
            <a:extLst>
              <a:ext uri="{FF2B5EF4-FFF2-40B4-BE49-F238E27FC236}">
                <a16:creationId xmlns:a16="http://schemas.microsoft.com/office/drawing/2014/main" id="{B08E3A4C-5160-4470-903C-1F67E476E0C7}"/>
              </a:ext>
            </a:extLst>
          </p:cNvPr>
          <p:cNvSpPr/>
          <p:nvPr/>
        </p:nvSpPr>
        <p:spPr>
          <a:xfrm>
            <a:off x="3696027" y="1565402"/>
            <a:ext cx="1988331" cy="1214088"/>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6A60ED-FB27-4250-8535-08834C2E67B2}"/>
              </a:ext>
            </a:extLst>
          </p:cNvPr>
          <p:cNvSpPr/>
          <p:nvPr/>
        </p:nvSpPr>
        <p:spPr>
          <a:xfrm>
            <a:off x="3962018" y="1882140"/>
            <a:ext cx="1517632" cy="600164"/>
          </a:xfrm>
          <a:prstGeom prst="rect">
            <a:avLst/>
          </a:prstGeom>
        </p:spPr>
        <p:txBody>
          <a:bodyPr wrap="square">
            <a:spAutoFit/>
          </a:bodyPr>
          <a:lstStyle/>
          <a:p>
            <a:pPr algn="ctr">
              <a:spcAft>
                <a:spcPts val="600"/>
              </a:spcAft>
            </a:pPr>
            <a:r>
              <a:rPr lang="en-US" sz="1100" b="1" cap="all" dirty="0">
                <a:solidFill>
                  <a:schemeClr val="bg1"/>
                </a:solidFill>
              </a:rPr>
              <a:t>Title company or attorney finalize closing documents</a:t>
            </a:r>
            <a:endParaRPr lang="en-US" sz="1100" b="1" dirty="0">
              <a:solidFill>
                <a:schemeClr val="bg1"/>
              </a:solidFill>
            </a:endParaRPr>
          </a:p>
        </p:txBody>
      </p:sp>
      <p:sp>
        <p:nvSpPr>
          <p:cNvPr id="22" name="Rectangle: Rounded Corners 21">
            <a:extLst>
              <a:ext uri="{FF2B5EF4-FFF2-40B4-BE49-F238E27FC236}">
                <a16:creationId xmlns:a16="http://schemas.microsoft.com/office/drawing/2014/main" id="{62ACBFDC-AF69-4B7D-8EC4-877E277C357E}"/>
              </a:ext>
            </a:extLst>
          </p:cNvPr>
          <p:cNvSpPr/>
          <p:nvPr/>
        </p:nvSpPr>
        <p:spPr>
          <a:xfrm>
            <a:off x="3696025" y="3005745"/>
            <a:ext cx="1988331" cy="1214088"/>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Arrow: Down 22">
            <a:extLst>
              <a:ext uri="{FF2B5EF4-FFF2-40B4-BE49-F238E27FC236}">
                <a16:creationId xmlns:a16="http://schemas.microsoft.com/office/drawing/2014/main" id="{C87DE5BA-F9BA-40C3-A60B-15CE96649074}"/>
              </a:ext>
            </a:extLst>
          </p:cNvPr>
          <p:cNvSpPr/>
          <p:nvPr/>
        </p:nvSpPr>
        <p:spPr>
          <a:xfrm>
            <a:off x="4533933" y="2812109"/>
            <a:ext cx="312517" cy="185002"/>
          </a:xfrm>
          <a:prstGeom prst="down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AC08864-B5D4-493D-9593-8B305C1745C1}"/>
              </a:ext>
            </a:extLst>
          </p:cNvPr>
          <p:cNvSpPr/>
          <p:nvPr/>
        </p:nvSpPr>
        <p:spPr>
          <a:xfrm>
            <a:off x="3920090" y="3368311"/>
            <a:ext cx="1517632" cy="600164"/>
          </a:xfrm>
          <a:prstGeom prst="rect">
            <a:avLst/>
          </a:prstGeom>
        </p:spPr>
        <p:txBody>
          <a:bodyPr wrap="square">
            <a:spAutoFit/>
          </a:bodyPr>
          <a:lstStyle/>
          <a:p>
            <a:pPr algn="ctr">
              <a:spcAft>
                <a:spcPts val="600"/>
              </a:spcAft>
            </a:pPr>
            <a:r>
              <a:rPr lang="en-US" sz="1100" b="1" cap="all" dirty="0">
                <a:solidFill>
                  <a:schemeClr val="bg1"/>
                </a:solidFill>
              </a:rPr>
              <a:t>Mortgage or deed of trust filed at courthouse</a:t>
            </a:r>
            <a:endParaRPr lang="en-US" sz="1100" b="1" dirty="0">
              <a:solidFill>
                <a:schemeClr val="bg1"/>
              </a:solidFill>
            </a:endParaRPr>
          </a:p>
        </p:txBody>
      </p:sp>
      <p:sp>
        <p:nvSpPr>
          <p:cNvPr id="25" name="Arrow: Right 24">
            <a:extLst>
              <a:ext uri="{FF2B5EF4-FFF2-40B4-BE49-F238E27FC236}">
                <a16:creationId xmlns:a16="http://schemas.microsoft.com/office/drawing/2014/main" id="{4BAC22A1-2715-498D-9DB0-4DC8A0690FE8}"/>
              </a:ext>
            </a:extLst>
          </p:cNvPr>
          <p:cNvSpPr/>
          <p:nvPr/>
        </p:nvSpPr>
        <p:spPr>
          <a:xfrm rot="10800000">
            <a:off x="3109484" y="3430840"/>
            <a:ext cx="238540" cy="307777"/>
          </a:xfrm>
          <a:prstGeom prst="rightArrow">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18A6E744-70A6-4550-9DA5-86D8F958B83B}"/>
              </a:ext>
            </a:extLst>
          </p:cNvPr>
          <p:cNvSpPr/>
          <p:nvPr/>
        </p:nvSpPr>
        <p:spPr>
          <a:xfrm>
            <a:off x="830876" y="3063474"/>
            <a:ext cx="1988331" cy="1214087"/>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E0A4908-446C-46DC-8D0C-2004CF952940}"/>
              </a:ext>
            </a:extLst>
          </p:cNvPr>
          <p:cNvSpPr/>
          <p:nvPr/>
        </p:nvSpPr>
        <p:spPr>
          <a:xfrm>
            <a:off x="915978" y="3146147"/>
            <a:ext cx="1818125" cy="1184940"/>
          </a:xfrm>
          <a:prstGeom prst="rect">
            <a:avLst/>
          </a:prstGeom>
        </p:spPr>
        <p:txBody>
          <a:bodyPr wrap="square">
            <a:spAutoFit/>
          </a:bodyPr>
          <a:lstStyle/>
          <a:p>
            <a:pPr algn="ctr">
              <a:spcAft>
                <a:spcPts val="600"/>
              </a:spcAft>
            </a:pPr>
            <a:r>
              <a:rPr lang="en-US" sz="1100" b="1" cap="all" dirty="0">
                <a:solidFill>
                  <a:schemeClr val="bg1"/>
                </a:solidFill>
              </a:rPr>
              <a:t>Lender receives: original promissory note, copy of mortgage deed of trust, insurance policy</a:t>
            </a:r>
          </a:p>
          <a:p>
            <a:pPr algn="ctr">
              <a:spcAft>
                <a:spcPts val="600"/>
              </a:spcAft>
            </a:pPr>
            <a:endParaRPr lang="en-US" sz="1100" b="1" dirty="0">
              <a:solidFill>
                <a:schemeClr val="bg1"/>
              </a:solidFill>
            </a:endParaRPr>
          </a:p>
        </p:txBody>
      </p:sp>
    </p:spTree>
    <p:extLst>
      <p:ext uri="{BB962C8B-B14F-4D97-AF65-F5344CB8AC3E}">
        <p14:creationId xmlns:p14="http://schemas.microsoft.com/office/powerpoint/2010/main" val="3128357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2400" dirty="0">
                <a:solidFill>
                  <a:schemeClr val="accent3">
                    <a:lumMod val="50000"/>
                  </a:schemeClr>
                </a:solidFill>
              </a:rPr>
              <a:t>How Private Lenders Fund Deals</a:t>
            </a:r>
          </a:p>
        </p:txBody>
      </p:sp>
      <p:sp>
        <p:nvSpPr>
          <p:cNvPr id="3" name="Content Placeholder 2"/>
          <p:cNvSpPr>
            <a:spLocks noGrp="1"/>
          </p:cNvSpPr>
          <p:nvPr>
            <p:ph idx="1"/>
          </p:nvPr>
        </p:nvSpPr>
        <p:spPr>
          <a:xfrm>
            <a:off x="397313" y="1729022"/>
            <a:ext cx="3012787" cy="1006587"/>
          </a:xfrm>
        </p:spPr>
        <p:txBody>
          <a:bodyPr>
            <a:noAutofit/>
          </a:bodyPr>
          <a:lstStyle/>
          <a:p>
            <a:pPr algn="just">
              <a:spcAft>
                <a:spcPts val="600"/>
              </a:spcAft>
            </a:pPr>
            <a:r>
              <a:rPr lang="en-US" dirty="0"/>
              <a:t>Cash held in most types of bank accounts can be accessed quickly and can fund your deals in minutes instead of hours or days.  Fees are generally minimal for wire transfers and cashier’s checks.</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6" name="Text Box 1159"/>
          <p:cNvSpPr txBox="1">
            <a:spLocks noChangeAspect="1" noChangeArrowheads="1"/>
          </p:cNvSpPr>
          <p:nvPr/>
        </p:nvSpPr>
        <p:spPr bwMode="auto">
          <a:xfrm>
            <a:off x="3464627" y="1479516"/>
            <a:ext cx="2821827" cy="1573308"/>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45720" rIns="182880" bIns="137160" anchor="t" anchorCtr="0" upright="1">
            <a:noAutofit/>
          </a:bodyPr>
          <a:lstStyle/>
          <a:p>
            <a:pPr marL="137160" marR="0" indent="-137160" algn="ctr">
              <a:lnSpc>
                <a:spcPct val="115000"/>
              </a:lnSpc>
              <a:spcBef>
                <a:spcPts val="0"/>
              </a:spcBef>
              <a:spcAft>
                <a:spcPts val="0"/>
              </a:spcAft>
            </a:pPr>
            <a:r>
              <a:rPr lang="en-US" sz="500" b="1" dirty="0">
                <a:solidFill>
                  <a:srgbClr val="FFFFFF"/>
                </a:solidFill>
                <a:effectLst/>
                <a:latin typeface="Constantia"/>
                <a:ea typeface="Cambria"/>
                <a:cs typeface="TimesNewRomanPS-BoldMT"/>
              </a:rPr>
              <a:t> </a:t>
            </a:r>
            <a:endParaRPr lang="en-US" sz="1100" dirty="0">
              <a:effectLst/>
              <a:latin typeface="Cambria"/>
              <a:ea typeface="Cambria"/>
              <a:cs typeface="Times New Roman"/>
            </a:endParaRPr>
          </a:p>
          <a:p>
            <a:pPr algn="ctr"/>
            <a:r>
              <a:rPr lang="en-US" sz="1100" b="1" i="1" dirty="0">
                <a:solidFill>
                  <a:schemeClr val="bg1"/>
                </a:solidFill>
                <a:latin typeface="Constantia"/>
                <a:cs typeface="Constantia"/>
              </a:rPr>
              <a:t>Common Sources of Funding</a:t>
            </a:r>
            <a:endParaRPr lang="en-US" sz="1100" dirty="0">
              <a:solidFill>
                <a:schemeClr val="bg1"/>
              </a:solidFill>
              <a:latin typeface="Constantia"/>
              <a:cs typeface="Constantia"/>
            </a:endParaRPr>
          </a:p>
          <a:p>
            <a:pPr marL="182880" lvl="0" indent="-137160">
              <a:spcBef>
                <a:spcPts val="500"/>
              </a:spcBef>
              <a:buFont typeface="Arial"/>
              <a:buChar char="•"/>
            </a:pPr>
            <a:r>
              <a:rPr lang="en-US" sz="1100" b="1" dirty="0">
                <a:solidFill>
                  <a:schemeClr val="bg1"/>
                </a:solidFill>
                <a:latin typeface="Times New Roman"/>
                <a:cs typeface="Times New Roman"/>
              </a:rPr>
              <a:t>Cash</a:t>
            </a:r>
          </a:p>
          <a:p>
            <a:pPr marL="182880" lvl="0" indent="-137160">
              <a:spcBef>
                <a:spcPts val="500"/>
              </a:spcBef>
              <a:buFont typeface="Arial"/>
              <a:buChar char="•"/>
            </a:pPr>
            <a:r>
              <a:rPr lang="en-US" sz="1100" b="1" dirty="0">
                <a:solidFill>
                  <a:schemeClr val="bg1"/>
                </a:solidFill>
                <a:latin typeface="Times New Roman"/>
                <a:cs typeface="Times New Roman"/>
              </a:rPr>
              <a:t>Home Equity Line</a:t>
            </a:r>
          </a:p>
          <a:p>
            <a:pPr marL="182880" indent="-137160">
              <a:spcBef>
                <a:spcPts val="500"/>
              </a:spcBef>
              <a:buFont typeface="Arial"/>
              <a:buChar char="•"/>
            </a:pPr>
            <a:r>
              <a:rPr lang="en-US" sz="1100" b="1" dirty="0">
                <a:solidFill>
                  <a:schemeClr val="bg1"/>
                </a:solidFill>
                <a:latin typeface="Times New Roman"/>
                <a:cs typeface="Times New Roman"/>
              </a:rPr>
              <a:t>Personal and Business Lines of Credit</a:t>
            </a:r>
          </a:p>
          <a:p>
            <a:pPr marL="182880" lvl="0" indent="-137160">
              <a:spcBef>
                <a:spcPts val="500"/>
              </a:spcBef>
              <a:buFont typeface="Arial"/>
              <a:buChar char="•"/>
            </a:pPr>
            <a:r>
              <a:rPr lang="en-US" sz="1100" b="1" dirty="0">
                <a:solidFill>
                  <a:schemeClr val="bg1"/>
                </a:solidFill>
                <a:latin typeface="Times New Roman"/>
                <a:cs typeface="Times New Roman"/>
              </a:rPr>
              <a:t>Retirement Accounts</a:t>
            </a:r>
          </a:p>
          <a:p>
            <a:pPr marL="182880" indent="-137160">
              <a:spcBef>
                <a:spcPts val="500"/>
              </a:spcBef>
              <a:buFont typeface="Arial"/>
              <a:buChar char="•"/>
            </a:pPr>
            <a:r>
              <a:rPr lang="en-US" sz="1100" b="1" dirty="0">
                <a:solidFill>
                  <a:schemeClr val="bg1"/>
                </a:solidFill>
                <a:latin typeface="Times New Roman"/>
                <a:cs typeface="Times New Roman"/>
              </a:rPr>
              <a:t>Liquidated Securities and Investments</a:t>
            </a:r>
            <a:endParaRPr lang="en-US" sz="1100" b="1" dirty="0">
              <a:solidFill>
                <a:schemeClr val="bg1"/>
              </a:solidFill>
              <a:effectLst/>
              <a:latin typeface="Constantia"/>
              <a:ea typeface="Cambria"/>
              <a:cs typeface="Constantia"/>
            </a:endParaRPr>
          </a:p>
        </p:txBody>
      </p:sp>
      <p:sp>
        <p:nvSpPr>
          <p:cNvPr id="8" name="Rectangle 7"/>
          <p:cNvSpPr/>
          <p:nvPr/>
        </p:nvSpPr>
        <p:spPr>
          <a:xfrm>
            <a:off x="397312" y="1421245"/>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Cash</a:t>
            </a:r>
            <a:endParaRPr lang="en-US" sz="14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26</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0" name="Rectangle 9">
            <a:extLst>
              <a:ext uri="{FF2B5EF4-FFF2-40B4-BE49-F238E27FC236}">
                <a16:creationId xmlns:a16="http://schemas.microsoft.com/office/drawing/2014/main" id="{D1737C66-2F4F-450A-828B-843E1D6E6EBD}"/>
              </a:ext>
            </a:extLst>
          </p:cNvPr>
          <p:cNvSpPr/>
          <p:nvPr/>
        </p:nvSpPr>
        <p:spPr>
          <a:xfrm>
            <a:off x="397311" y="2749332"/>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Home equity line of credit</a:t>
            </a:r>
            <a:endParaRPr lang="en-US" sz="1400" b="1" dirty="0">
              <a:solidFill>
                <a:schemeClr val="accent3">
                  <a:lumMod val="50000"/>
                </a:schemeClr>
              </a:solidFill>
            </a:endParaRPr>
          </a:p>
        </p:txBody>
      </p:sp>
      <p:sp>
        <p:nvSpPr>
          <p:cNvPr id="11" name="Rectangle 10">
            <a:extLst>
              <a:ext uri="{FF2B5EF4-FFF2-40B4-BE49-F238E27FC236}">
                <a16:creationId xmlns:a16="http://schemas.microsoft.com/office/drawing/2014/main" id="{2A3AC664-3C75-4030-9604-DA8AAF949B10}"/>
              </a:ext>
            </a:extLst>
          </p:cNvPr>
          <p:cNvSpPr/>
          <p:nvPr/>
        </p:nvSpPr>
        <p:spPr>
          <a:xfrm>
            <a:off x="397310" y="4060719"/>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Personal &amp; business lines of credit</a:t>
            </a:r>
            <a:endParaRPr lang="en-US" sz="1400" b="1" dirty="0">
              <a:solidFill>
                <a:schemeClr val="accent3">
                  <a:lumMod val="50000"/>
                </a:schemeClr>
              </a:solidFill>
            </a:endParaRPr>
          </a:p>
        </p:txBody>
      </p:sp>
      <p:sp>
        <p:nvSpPr>
          <p:cNvPr id="12" name="Rectangle 11">
            <a:extLst>
              <a:ext uri="{FF2B5EF4-FFF2-40B4-BE49-F238E27FC236}">
                <a16:creationId xmlns:a16="http://schemas.microsoft.com/office/drawing/2014/main" id="{E71E19DC-9130-4BAD-9045-83F945F3A054}"/>
              </a:ext>
            </a:extLst>
          </p:cNvPr>
          <p:cNvSpPr/>
          <p:nvPr/>
        </p:nvSpPr>
        <p:spPr>
          <a:xfrm>
            <a:off x="397310" y="5032187"/>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Retirement accounts</a:t>
            </a:r>
            <a:endParaRPr lang="en-US" sz="1400" b="1" dirty="0">
              <a:solidFill>
                <a:schemeClr val="accent3">
                  <a:lumMod val="50000"/>
                </a:schemeClr>
              </a:solidFill>
            </a:endParaRPr>
          </a:p>
        </p:txBody>
      </p:sp>
      <p:sp>
        <p:nvSpPr>
          <p:cNvPr id="14" name="Rectangle 13">
            <a:extLst>
              <a:ext uri="{FF2B5EF4-FFF2-40B4-BE49-F238E27FC236}">
                <a16:creationId xmlns:a16="http://schemas.microsoft.com/office/drawing/2014/main" id="{5C14C8BA-FC3C-4B69-87A6-A05CC0A8644D}"/>
              </a:ext>
            </a:extLst>
          </p:cNvPr>
          <p:cNvSpPr/>
          <p:nvPr/>
        </p:nvSpPr>
        <p:spPr>
          <a:xfrm>
            <a:off x="397309" y="6200423"/>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Liquidated securities &amp; investments</a:t>
            </a:r>
            <a:endParaRPr lang="en-US" sz="1400" b="1" dirty="0">
              <a:solidFill>
                <a:schemeClr val="accent3">
                  <a:lumMod val="50000"/>
                </a:schemeClr>
              </a:solidFill>
            </a:endParaRPr>
          </a:p>
        </p:txBody>
      </p:sp>
      <p:sp>
        <p:nvSpPr>
          <p:cNvPr id="15" name="Content Placeholder 2">
            <a:extLst>
              <a:ext uri="{FF2B5EF4-FFF2-40B4-BE49-F238E27FC236}">
                <a16:creationId xmlns:a16="http://schemas.microsoft.com/office/drawing/2014/main" id="{739C6430-D4D7-4408-B2E8-EAC120FE9D07}"/>
              </a:ext>
            </a:extLst>
          </p:cNvPr>
          <p:cNvSpPr txBox="1">
            <a:spLocks/>
          </p:cNvSpPr>
          <p:nvPr/>
        </p:nvSpPr>
        <p:spPr>
          <a:xfrm>
            <a:off x="416191" y="3180116"/>
            <a:ext cx="5977821" cy="1299287"/>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A home equity line of credit is a very powerful source of funding that many people have and don’t even think of.  Unleveraged equity is dead money and it’s not making any interest.  You can easily tap into that money.  It’s a way to make sure you’re in first position when we’re ready to pull the trigger and buy a property.</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16" name="Content Placeholder 2">
            <a:extLst>
              <a:ext uri="{FF2B5EF4-FFF2-40B4-BE49-F238E27FC236}">
                <a16:creationId xmlns:a16="http://schemas.microsoft.com/office/drawing/2014/main" id="{92D52414-788E-47C5-86D6-1DEE6DAABBE2}"/>
              </a:ext>
            </a:extLst>
          </p:cNvPr>
          <p:cNvSpPr txBox="1">
            <a:spLocks/>
          </p:cNvSpPr>
          <p:nvPr/>
        </p:nvSpPr>
        <p:spPr>
          <a:xfrm>
            <a:off x="397310" y="4420935"/>
            <a:ext cx="5977821" cy="5870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Personal Loans and “signature lines of credit” can be obtained from most banks or credit unions by anyone with good credit and a stable income.</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17" name="Content Placeholder 2">
            <a:extLst>
              <a:ext uri="{FF2B5EF4-FFF2-40B4-BE49-F238E27FC236}">
                <a16:creationId xmlns:a16="http://schemas.microsoft.com/office/drawing/2014/main" id="{489C2CBD-F09E-4EA5-A37D-2A89754EF999}"/>
              </a:ext>
            </a:extLst>
          </p:cNvPr>
          <p:cNvSpPr txBox="1">
            <a:spLocks/>
          </p:cNvSpPr>
          <p:nvPr/>
        </p:nvSpPr>
        <p:spPr>
          <a:xfrm>
            <a:off x="416190" y="5469582"/>
            <a:ext cx="5977821" cy="5870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More and more private money lenders are using their IRA funds to invest in real estate.  A self-directed IRA is essentially the same as a traditional IRA, but allows you to purchase a broader range of investments, including real estate.</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18" name="Content Placeholder 2">
            <a:extLst>
              <a:ext uri="{FF2B5EF4-FFF2-40B4-BE49-F238E27FC236}">
                <a16:creationId xmlns:a16="http://schemas.microsoft.com/office/drawing/2014/main" id="{818176CA-CC40-4135-A76D-15F502ABD4C1}"/>
              </a:ext>
            </a:extLst>
          </p:cNvPr>
          <p:cNvSpPr txBox="1">
            <a:spLocks/>
          </p:cNvSpPr>
          <p:nvPr/>
        </p:nvSpPr>
        <p:spPr>
          <a:xfrm>
            <a:off x="397309" y="6551516"/>
            <a:ext cx="5977821" cy="109644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Investments are a way to put your savings to work earning more money.  However, if your stocks and investments have not performed as you had expected, it might be time to consider becoming a private lender.  As you know, stocks can be liquidated as and when you wish.  Sometimes you need to liquidate your investments because you need the money for something you want to purchase such as real estate.</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Tree>
    <p:extLst>
      <p:ext uri="{BB962C8B-B14F-4D97-AF65-F5344CB8AC3E}">
        <p14:creationId xmlns:p14="http://schemas.microsoft.com/office/powerpoint/2010/main" val="25570445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2400" dirty="0">
                <a:solidFill>
                  <a:schemeClr val="accent3">
                    <a:lumMod val="50000"/>
                  </a:schemeClr>
                </a:solidFill>
              </a:rPr>
              <a:t>Investing with Self-Directed IRA</a:t>
            </a:r>
          </a:p>
        </p:txBody>
      </p:sp>
      <p:sp>
        <p:nvSpPr>
          <p:cNvPr id="3" name="Content Placeholder 2"/>
          <p:cNvSpPr>
            <a:spLocks noGrp="1"/>
          </p:cNvSpPr>
          <p:nvPr>
            <p:ph idx="1"/>
          </p:nvPr>
        </p:nvSpPr>
        <p:spPr>
          <a:xfrm>
            <a:off x="463988" y="1352216"/>
            <a:ext cx="3012787" cy="2953565"/>
          </a:xfrm>
        </p:spPr>
        <p:txBody>
          <a:bodyPr>
            <a:noAutofit/>
          </a:bodyPr>
          <a:lstStyle/>
          <a:p>
            <a:pPr algn="just">
              <a:spcAft>
                <a:spcPts val="600"/>
              </a:spcAft>
            </a:pPr>
            <a:r>
              <a:rPr lang="en-US" dirty="0"/>
              <a:t>Most people think that an IRA can only be used to purchase investments, like stocks and mutual funds.  But that’s not true.  You can get private mortgage loans using the funds which are already in your IRA’s and other retirement plans.</a:t>
            </a:r>
          </a:p>
          <a:p>
            <a:pPr algn="just">
              <a:spcAft>
                <a:spcPts val="600"/>
              </a:spcAft>
            </a:pPr>
            <a:r>
              <a:rPr lang="en-US" dirty="0"/>
              <a:t>As it pertains to lending for real estate investments, enter the Self-Directed IRA.  The IRS has set forth guidelines on what you can and cannot invest in with your IRA.  Many people are surprised at the scope of options available.  From tax liens, gold, real estate investments and real estate notes, IRA’s are much more powerful than most people ever realized.  If you add to that power of a Roth IRA which allows you to enjoy your earnings tax-free or deferred, you’ve got a fast road to an easy retirement!</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6" name="Text Box 1159"/>
          <p:cNvSpPr txBox="1">
            <a:spLocks noChangeAspect="1" noChangeArrowheads="1"/>
          </p:cNvSpPr>
          <p:nvPr/>
        </p:nvSpPr>
        <p:spPr bwMode="auto">
          <a:xfrm>
            <a:off x="2177276" y="5660207"/>
            <a:ext cx="2267168" cy="2316772"/>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45720" rIns="182880" bIns="137160" anchor="t" anchorCtr="0" upright="1">
            <a:noAutofit/>
          </a:bodyPr>
          <a:lstStyle/>
          <a:p>
            <a:pPr marL="137160" marR="0" indent="-137160" algn="ctr">
              <a:lnSpc>
                <a:spcPct val="115000"/>
              </a:lnSpc>
              <a:spcBef>
                <a:spcPts val="0"/>
              </a:spcBef>
              <a:spcAft>
                <a:spcPts val="0"/>
              </a:spcAft>
            </a:pPr>
            <a:r>
              <a:rPr lang="en-US" sz="500" b="1" dirty="0">
                <a:solidFill>
                  <a:srgbClr val="FFFFFF"/>
                </a:solidFill>
                <a:effectLst/>
                <a:latin typeface="Constantia"/>
                <a:ea typeface="Cambria"/>
                <a:cs typeface="TimesNewRomanPS-BoldMT"/>
              </a:rPr>
              <a:t> </a:t>
            </a:r>
            <a:endParaRPr lang="en-US" sz="1100" dirty="0">
              <a:effectLst/>
              <a:latin typeface="Cambria"/>
              <a:ea typeface="Cambria"/>
              <a:cs typeface="Times New Roman"/>
            </a:endParaRPr>
          </a:p>
          <a:p>
            <a:pPr algn="ctr"/>
            <a:r>
              <a:rPr lang="en-US" sz="1000" b="1" i="1" dirty="0">
                <a:solidFill>
                  <a:schemeClr val="bg1"/>
                </a:solidFill>
                <a:latin typeface="Constantia"/>
                <a:cs typeface="Constantia"/>
              </a:rPr>
              <a:t>Retirement Accounts </a:t>
            </a:r>
          </a:p>
          <a:p>
            <a:pPr algn="ctr"/>
            <a:r>
              <a:rPr lang="en-US" sz="1000" b="1" i="1" dirty="0">
                <a:solidFill>
                  <a:schemeClr val="bg1"/>
                </a:solidFill>
                <a:latin typeface="Constantia"/>
                <a:cs typeface="Constantia"/>
              </a:rPr>
              <a:t>that can be Self-Directed</a:t>
            </a:r>
            <a:endParaRPr lang="en-US" sz="1000" dirty="0">
              <a:solidFill>
                <a:schemeClr val="bg1"/>
              </a:solidFill>
              <a:latin typeface="Constantia"/>
              <a:cs typeface="Constantia"/>
            </a:endParaRPr>
          </a:p>
          <a:p>
            <a:pPr marL="182880" lvl="0" indent="-137160">
              <a:spcBef>
                <a:spcPts val="500"/>
              </a:spcBef>
              <a:buFont typeface="Arial"/>
              <a:buChar char="•"/>
            </a:pPr>
            <a:r>
              <a:rPr lang="en-US" sz="900" b="1" dirty="0">
                <a:solidFill>
                  <a:schemeClr val="bg1"/>
                </a:solidFill>
                <a:latin typeface="Times New Roman"/>
                <a:cs typeface="Times New Roman"/>
              </a:rPr>
              <a:t>Roth IRA’s</a:t>
            </a:r>
          </a:p>
          <a:p>
            <a:pPr marL="182880" lvl="0" indent="-137160">
              <a:spcBef>
                <a:spcPts val="500"/>
              </a:spcBef>
              <a:buFont typeface="Arial"/>
              <a:buChar char="•"/>
            </a:pPr>
            <a:r>
              <a:rPr lang="en-US" sz="900" b="1" dirty="0">
                <a:solidFill>
                  <a:schemeClr val="bg1"/>
                </a:solidFill>
                <a:latin typeface="Times New Roman"/>
                <a:cs typeface="Times New Roman"/>
              </a:rPr>
              <a:t>Traditional IRA’s</a:t>
            </a:r>
          </a:p>
          <a:p>
            <a:pPr marL="182880" lvl="0" indent="-137160">
              <a:spcBef>
                <a:spcPts val="500"/>
              </a:spcBef>
              <a:buFont typeface="Arial"/>
              <a:buChar char="•"/>
            </a:pPr>
            <a:r>
              <a:rPr lang="en-US" sz="900" b="1" dirty="0">
                <a:solidFill>
                  <a:schemeClr val="bg1"/>
                </a:solidFill>
                <a:latin typeface="Times New Roman"/>
                <a:cs typeface="Times New Roman"/>
              </a:rPr>
              <a:t>SEP IRA’s</a:t>
            </a:r>
          </a:p>
          <a:p>
            <a:pPr marL="182880" lvl="0" indent="-137160">
              <a:spcBef>
                <a:spcPts val="500"/>
              </a:spcBef>
              <a:buFont typeface="Arial"/>
              <a:buChar char="•"/>
            </a:pPr>
            <a:r>
              <a:rPr lang="en-US" sz="900" b="1" dirty="0">
                <a:solidFill>
                  <a:schemeClr val="bg1"/>
                </a:solidFill>
                <a:latin typeface="Times New Roman"/>
                <a:cs typeface="Times New Roman"/>
              </a:rPr>
              <a:t>SIMPLE IRA’s</a:t>
            </a:r>
          </a:p>
          <a:p>
            <a:pPr marL="182880" lvl="0" indent="-137160">
              <a:spcBef>
                <a:spcPts val="500"/>
              </a:spcBef>
              <a:buFont typeface="Arial"/>
              <a:buChar char="•"/>
            </a:pPr>
            <a:r>
              <a:rPr lang="en-US" sz="900" b="1" dirty="0">
                <a:solidFill>
                  <a:schemeClr val="bg1"/>
                </a:solidFill>
                <a:latin typeface="Times New Roman"/>
                <a:cs typeface="Times New Roman"/>
              </a:rPr>
              <a:t>401K (solo)</a:t>
            </a:r>
          </a:p>
          <a:p>
            <a:pPr marL="182880" lvl="0" indent="-137160">
              <a:spcBef>
                <a:spcPts val="500"/>
              </a:spcBef>
              <a:buFont typeface="Arial"/>
              <a:buChar char="•"/>
            </a:pPr>
            <a:r>
              <a:rPr lang="en-US" sz="900" b="1" dirty="0">
                <a:solidFill>
                  <a:schemeClr val="bg1"/>
                </a:solidFill>
                <a:latin typeface="Times New Roman"/>
                <a:cs typeface="Times New Roman"/>
              </a:rPr>
              <a:t>401K (qualified plan)</a:t>
            </a:r>
          </a:p>
          <a:p>
            <a:pPr marL="182880" lvl="0" indent="-137160">
              <a:spcBef>
                <a:spcPts val="500"/>
              </a:spcBef>
              <a:buFont typeface="Arial"/>
              <a:buChar char="•"/>
            </a:pPr>
            <a:r>
              <a:rPr lang="en-US" sz="900" b="1" dirty="0">
                <a:solidFill>
                  <a:schemeClr val="bg1"/>
                </a:solidFill>
                <a:latin typeface="Times New Roman"/>
                <a:cs typeface="Times New Roman"/>
              </a:rPr>
              <a:t>Educational Savings Accounts</a:t>
            </a:r>
          </a:p>
          <a:p>
            <a:pPr marL="182880" lvl="0" indent="-137160">
              <a:spcBef>
                <a:spcPts val="500"/>
              </a:spcBef>
              <a:buFont typeface="Arial"/>
              <a:buChar char="•"/>
            </a:pPr>
            <a:r>
              <a:rPr lang="en-US" sz="900" b="1" dirty="0">
                <a:solidFill>
                  <a:schemeClr val="bg1"/>
                </a:solidFill>
                <a:latin typeface="Times New Roman"/>
                <a:cs typeface="Times New Roman"/>
              </a:rPr>
              <a:t>Health Savings Accounts</a:t>
            </a:r>
          </a:p>
        </p:txBody>
      </p:sp>
      <p:sp>
        <p:nvSpPr>
          <p:cNvPr id="4" name="Slide Number Placeholder 3"/>
          <p:cNvSpPr>
            <a:spLocks noGrp="1"/>
          </p:cNvSpPr>
          <p:nvPr>
            <p:ph type="sldNum" sz="quarter" idx="12"/>
          </p:nvPr>
        </p:nvSpPr>
        <p:spPr/>
        <p:txBody>
          <a:bodyPr/>
          <a:lstStyle/>
          <a:p>
            <a:fld id="{A88EBE9D-EF06-9E49-9451-B427DBD8C0F9}" type="slidenum">
              <a:rPr lang="en-US" smtClean="0"/>
              <a:t>27</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pic>
        <p:nvPicPr>
          <p:cNvPr id="7" name="Picture 6">
            <a:extLst>
              <a:ext uri="{FF2B5EF4-FFF2-40B4-BE49-F238E27FC236}">
                <a16:creationId xmlns:a16="http://schemas.microsoft.com/office/drawing/2014/main" id="{863C9B8F-D071-497E-9DB9-58FD4F609D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1217" y="1491225"/>
            <a:ext cx="2169306" cy="2500132"/>
          </a:xfrm>
          <a:prstGeom prst="rect">
            <a:avLst/>
          </a:prstGeom>
        </p:spPr>
      </p:pic>
      <p:sp>
        <p:nvSpPr>
          <p:cNvPr id="11" name="Content Placeholder 2">
            <a:extLst>
              <a:ext uri="{FF2B5EF4-FFF2-40B4-BE49-F238E27FC236}">
                <a16:creationId xmlns:a16="http://schemas.microsoft.com/office/drawing/2014/main" id="{8507D1E4-EA3B-47F2-9572-9E1CB125C9CD}"/>
              </a:ext>
            </a:extLst>
          </p:cNvPr>
          <p:cNvSpPr txBox="1">
            <a:spLocks/>
          </p:cNvSpPr>
          <p:nvPr/>
        </p:nvSpPr>
        <p:spPr>
          <a:xfrm>
            <a:off x="463988" y="4296135"/>
            <a:ext cx="5693744" cy="885673"/>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However, in order for you to use retirement accounts for loans, they must first be administered by a third party custodian.  After selecting your custodian, you simply send a transfer form to them and they’ll do all the work for you.  Once you’ve done that you are ready to make private mortgage loans.  We would be happy to recommend a local custodian we’ve worked with in the past who can assist you with setting up your account.</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Tree>
    <p:extLst>
      <p:ext uri="{BB962C8B-B14F-4D97-AF65-F5344CB8AC3E}">
        <p14:creationId xmlns:p14="http://schemas.microsoft.com/office/powerpoint/2010/main" val="296298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2800" dirty="0">
                <a:solidFill>
                  <a:schemeClr val="accent3">
                    <a:lumMod val="50000"/>
                  </a:schemeClr>
                </a:solidFill>
              </a:rPr>
              <a:t>Loan Terms and Conditions</a:t>
            </a:r>
          </a:p>
        </p:txBody>
      </p:sp>
      <p:sp>
        <p:nvSpPr>
          <p:cNvPr id="3" name="Content Placeholder 2"/>
          <p:cNvSpPr>
            <a:spLocks noGrp="1"/>
          </p:cNvSpPr>
          <p:nvPr>
            <p:ph idx="1"/>
          </p:nvPr>
        </p:nvSpPr>
        <p:spPr>
          <a:xfrm>
            <a:off x="397313" y="1729022"/>
            <a:ext cx="2855173" cy="1006587"/>
          </a:xfrm>
        </p:spPr>
        <p:txBody>
          <a:bodyPr>
            <a:noAutofit/>
          </a:bodyPr>
          <a:lstStyle/>
          <a:p>
            <a:pPr algn="just">
              <a:spcAft>
                <a:spcPts val="600"/>
              </a:spcAft>
            </a:pPr>
            <a:r>
              <a:rPr lang="en-US" dirty="0"/>
              <a:t>When working with private lenders, $250,000 is our standard loan amount.  When first lending to us, a lower initial amount may be agreed upon to ensure you’re confident when working with our company.</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6" name="Text Box 1159"/>
          <p:cNvSpPr txBox="1">
            <a:spLocks noChangeAspect="1" noChangeArrowheads="1"/>
          </p:cNvSpPr>
          <p:nvPr/>
        </p:nvSpPr>
        <p:spPr bwMode="auto">
          <a:xfrm>
            <a:off x="3503986" y="1948674"/>
            <a:ext cx="2821827" cy="2675795"/>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45720" rIns="182880" bIns="137160" anchor="t" anchorCtr="0" upright="1">
            <a:noAutofit/>
          </a:bodyPr>
          <a:lstStyle/>
          <a:p>
            <a:pPr marL="137160" marR="0" indent="-137160" algn="ctr">
              <a:lnSpc>
                <a:spcPct val="115000"/>
              </a:lnSpc>
              <a:spcBef>
                <a:spcPts val="0"/>
              </a:spcBef>
              <a:spcAft>
                <a:spcPts val="0"/>
              </a:spcAft>
            </a:pPr>
            <a:r>
              <a:rPr lang="en-US" sz="500" b="1" dirty="0">
                <a:solidFill>
                  <a:srgbClr val="FFFFFF"/>
                </a:solidFill>
                <a:effectLst/>
                <a:latin typeface="Constantia"/>
                <a:ea typeface="Cambria"/>
                <a:cs typeface="TimesNewRomanPS-BoldMT"/>
              </a:rPr>
              <a:t> </a:t>
            </a:r>
            <a:endParaRPr lang="en-US" sz="1100" dirty="0">
              <a:effectLst/>
              <a:latin typeface="Cambria"/>
              <a:ea typeface="Cambria"/>
              <a:cs typeface="Times New Roman"/>
            </a:endParaRPr>
          </a:p>
          <a:p>
            <a:pPr algn="ctr"/>
            <a:r>
              <a:rPr lang="en-US" sz="1100" b="1" i="1" dirty="0">
                <a:solidFill>
                  <a:schemeClr val="bg1"/>
                </a:solidFill>
                <a:latin typeface="Constantia"/>
                <a:cs typeface="Constantia"/>
              </a:rPr>
              <a:t>Loan Terms and Conditions</a:t>
            </a:r>
            <a:endParaRPr lang="en-US" sz="1100" dirty="0">
              <a:solidFill>
                <a:schemeClr val="bg1"/>
              </a:solidFill>
              <a:latin typeface="Constantia"/>
              <a:cs typeface="Constantia"/>
            </a:endParaRPr>
          </a:p>
          <a:p>
            <a:pPr marL="182880" lvl="0" indent="-137160">
              <a:spcBef>
                <a:spcPts val="500"/>
              </a:spcBef>
              <a:buFont typeface="Arial"/>
              <a:buChar char="•"/>
            </a:pPr>
            <a:r>
              <a:rPr lang="en-US" sz="1100" b="1" dirty="0">
                <a:solidFill>
                  <a:schemeClr val="bg1"/>
                </a:solidFill>
                <a:latin typeface="Times New Roman"/>
                <a:cs typeface="Times New Roman"/>
              </a:rPr>
              <a:t>Minimum $50,000</a:t>
            </a:r>
          </a:p>
          <a:p>
            <a:pPr marL="182880" lvl="0" indent="-137160">
              <a:spcBef>
                <a:spcPts val="500"/>
              </a:spcBef>
              <a:buFont typeface="Arial"/>
              <a:buChar char="•"/>
            </a:pPr>
            <a:r>
              <a:rPr lang="en-US" sz="1100" b="1" dirty="0">
                <a:solidFill>
                  <a:schemeClr val="bg1"/>
                </a:solidFill>
                <a:latin typeface="Times New Roman"/>
                <a:cs typeface="Times New Roman"/>
              </a:rPr>
              <a:t>Interest Rate – 10%</a:t>
            </a:r>
          </a:p>
          <a:p>
            <a:pPr marL="182880" indent="-137160">
              <a:spcBef>
                <a:spcPts val="500"/>
              </a:spcBef>
              <a:buFont typeface="Arial"/>
              <a:buChar char="•"/>
            </a:pPr>
            <a:r>
              <a:rPr lang="en-US" sz="1100" b="1" dirty="0">
                <a:solidFill>
                  <a:schemeClr val="bg1"/>
                </a:solidFill>
                <a:latin typeface="Times New Roman"/>
                <a:cs typeface="Times New Roman"/>
              </a:rPr>
              <a:t>Payment Schedule – paid monthly on the 1</a:t>
            </a:r>
            <a:r>
              <a:rPr lang="en-US" sz="1100" b="1" baseline="30000" dirty="0">
                <a:solidFill>
                  <a:schemeClr val="bg1"/>
                </a:solidFill>
                <a:latin typeface="Times New Roman"/>
                <a:cs typeface="Times New Roman"/>
              </a:rPr>
              <a:t>st</a:t>
            </a:r>
            <a:r>
              <a:rPr lang="en-US" sz="1100" b="1" dirty="0">
                <a:solidFill>
                  <a:schemeClr val="bg1"/>
                </a:solidFill>
                <a:latin typeface="Times New Roman"/>
                <a:cs typeface="Times New Roman"/>
              </a:rPr>
              <a:t> of the month or accrued.</a:t>
            </a:r>
          </a:p>
          <a:p>
            <a:pPr marL="182880" lvl="0" indent="-137160">
              <a:spcBef>
                <a:spcPts val="500"/>
              </a:spcBef>
              <a:buFont typeface="Arial"/>
              <a:buChar char="•"/>
            </a:pPr>
            <a:r>
              <a:rPr lang="en-US" sz="1100" b="1" dirty="0">
                <a:solidFill>
                  <a:schemeClr val="bg1"/>
                </a:solidFill>
                <a:latin typeface="Times New Roman"/>
                <a:cs typeface="Times New Roman"/>
              </a:rPr>
              <a:t>Mortgage Term -12 month </a:t>
            </a:r>
            <a:r>
              <a:rPr lang="en-US" sz="1100" b="1" dirty="0" err="1">
                <a:solidFill>
                  <a:schemeClr val="bg1"/>
                </a:solidFill>
                <a:latin typeface="Times New Roman"/>
                <a:cs typeface="Times New Roman"/>
              </a:rPr>
              <a:t>ave.</a:t>
            </a:r>
            <a:endParaRPr lang="en-US" sz="1100" b="1" dirty="0">
              <a:solidFill>
                <a:schemeClr val="bg1"/>
              </a:solidFill>
              <a:latin typeface="Times New Roman"/>
              <a:cs typeface="Times New Roman"/>
            </a:endParaRPr>
          </a:p>
          <a:p>
            <a:pPr marL="182880" indent="-137160">
              <a:spcBef>
                <a:spcPts val="500"/>
              </a:spcBef>
              <a:buFont typeface="Arial"/>
              <a:buChar char="•"/>
            </a:pPr>
            <a:r>
              <a:rPr lang="en-US" sz="1100" b="1" dirty="0">
                <a:solidFill>
                  <a:schemeClr val="bg1"/>
                </a:solidFill>
                <a:latin typeface="Times New Roman"/>
                <a:cs typeface="Times New Roman"/>
              </a:rPr>
              <a:t>Return of Principal and Interest – paid back at closing</a:t>
            </a:r>
          </a:p>
          <a:p>
            <a:pPr marL="182880" indent="-137160">
              <a:spcBef>
                <a:spcPts val="500"/>
              </a:spcBef>
              <a:buFont typeface="Arial"/>
              <a:buChar char="•"/>
            </a:pPr>
            <a:r>
              <a:rPr lang="en-US" sz="1100" b="1" dirty="0">
                <a:solidFill>
                  <a:schemeClr val="bg1"/>
                </a:solidFill>
                <a:effectLst/>
                <a:latin typeface="Times New Roman"/>
                <a:ea typeface="Cambria"/>
                <a:cs typeface="Times New Roman"/>
              </a:rPr>
              <a:t>1</a:t>
            </a:r>
            <a:r>
              <a:rPr lang="en-US" sz="1100" b="1" baseline="30000" dirty="0">
                <a:solidFill>
                  <a:schemeClr val="bg1"/>
                </a:solidFill>
                <a:effectLst/>
                <a:latin typeface="Times New Roman"/>
                <a:ea typeface="Cambria"/>
                <a:cs typeface="Times New Roman"/>
              </a:rPr>
              <a:t>st</a:t>
            </a:r>
            <a:r>
              <a:rPr lang="en-US" sz="1100" b="1" dirty="0">
                <a:solidFill>
                  <a:schemeClr val="bg1"/>
                </a:solidFill>
                <a:effectLst/>
                <a:latin typeface="Times New Roman"/>
                <a:ea typeface="Cambria"/>
                <a:cs typeface="Times New Roman"/>
              </a:rPr>
              <a:t> or 2</a:t>
            </a:r>
            <a:r>
              <a:rPr lang="en-US" sz="1100" b="1" baseline="30000" dirty="0">
                <a:solidFill>
                  <a:schemeClr val="bg1"/>
                </a:solidFill>
                <a:effectLst/>
                <a:latin typeface="Times New Roman"/>
                <a:ea typeface="Cambria"/>
                <a:cs typeface="Times New Roman"/>
              </a:rPr>
              <a:t>nd</a:t>
            </a:r>
            <a:r>
              <a:rPr lang="en-US" sz="1100" b="1" dirty="0">
                <a:solidFill>
                  <a:schemeClr val="bg1"/>
                </a:solidFill>
                <a:effectLst/>
                <a:latin typeface="Times New Roman"/>
                <a:ea typeface="Cambria"/>
                <a:cs typeface="Times New Roman"/>
              </a:rPr>
              <a:t> Lien position</a:t>
            </a:r>
          </a:p>
          <a:p>
            <a:pPr marL="182880" indent="-137160">
              <a:spcBef>
                <a:spcPts val="500"/>
              </a:spcBef>
              <a:buFont typeface="Arial"/>
              <a:buChar char="•"/>
            </a:pPr>
            <a:r>
              <a:rPr lang="en-US" sz="1100" b="1" dirty="0">
                <a:solidFill>
                  <a:schemeClr val="bg1"/>
                </a:solidFill>
                <a:latin typeface="Times New Roman"/>
                <a:ea typeface="Cambria"/>
                <a:cs typeface="Times New Roman"/>
              </a:rPr>
              <a:t>Option to renew</a:t>
            </a:r>
          </a:p>
          <a:p>
            <a:pPr marL="182880" indent="-137160">
              <a:spcBef>
                <a:spcPts val="500"/>
              </a:spcBef>
              <a:buFont typeface="Arial"/>
              <a:buChar char="•"/>
            </a:pPr>
            <a:r>
              <a:rPr lang="en-US" sz="1100" b="1" dirty="0">
                <a:solidFill>
                  <a:schemeClr val="bg1"/>
                </a:solidFill>
                <a:effectLst/>
                <a:latin typeface="Times New Roman"/>
                <a:ea typeface="Cambria"/>
                <a:cs typeface="Times New Roman"/>
              </a:rPr>
              <a:t>All documents recorded</a:t>
            </a:r>
            <a:endParaRPr lang="en-US" sz="1100" b="1" dirty="0">
              <a:solidFill>
                <a:schemeClr val="bg1"/>
              </a:solidFill>
              <a:effectLst/>
              <a:latin typeface="Constantia"/>
              <a:ea typeface="Cambria"/>
              <a:cs typeface="Constantia"/>
            </a:endParaRPr>
          </a:p>
        </p:txBody>
      </p:sp>
      <p:sp>
        <p:nvSpPr>
          <p:cNvPr id="8" name="Rectangle 7"/>
          <p:cNvSpPr/>
          <p:nvPr/>
        </p:nvSpPr>
        <p:spPr>
          <a:xfrm>
            <a:off x="397312" y="1421245"/>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Minimum loan amount</a:t>
            </a:r>
            <a:endParaRPr lang="en-US" sz="1400" b="1"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28</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0" name="Rectangle 9">
            <a:extLst>
              <a:ext uri="{FF2B5EF4-FFF2-40B4-BE49-F238E27FC236}">
                <a16:creationId xmlns:a16="http://schemas.microsoft.com/office/drawing/2014/main" id="{D1737C66-2F4F-450A-828B-843E1D6E6EBD}"/>
              </a:ext>
            </a:extLst>
          </p:cNvPr>
          <p:cNvSpPr/>
          <p:nvPr/>
        </p:nvSpPr>
        <p:spPr>
          <a:xfrm>
            <a:off x="397311" y="2749332"/>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Mortgage terms</a:t>
            </a:r>
            <a:endParaRPr lang="en-US" sz="1400" b="1" dirty="0">
              <a:solidFill>
                <a:schemeClr val="accent3">
                  <a:lumMod val="50000"/>
                </a:schemeClr>
              </a:solidFill>
            </a:endParaRPr>
          </a:p>
        </p:txBody>
      </p:sp>
      <p:sp>
        <p:nvSpPr>
          <p:cNvPr id="11" name="Rectangle 10">
            <a:extLst>
              <a:ext uri="{FF2B5EF4-FFF2-40B4-BE49-F238E27FC236}">
                <a16:creationId xmlns:a16="http://schemas.microsoft.com/office/drawing/2014/main" id="{2A3AC664-3C75-4030-9604-DA8AAF949B10}"/>
              </a:ext>
            </a:extLst>
          </p:cNvPr>
          <p:cNvSpPr/>
          <p:nvPr/>
        </p:nvSpPr>
        <p:spPr>
          <a:xfrm>
            <a:off x="388393" y="5120809"/>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Payment schedule</a:t>
            </a:r>
            <a:endParaRPr lang="en-US" sz="1400" b="1" dirty="0">
              <a:solidFill>
                <a:schemeClr val="accent3">
                  <a:lumMod val="50000"/>
                </a:schemeClr>
              </a:solidFill>
            </a:endParaRPr>
          </a:p>
        </p:txBody>
      </p:sp>
      <p:sp>
        <p:nvSpPr>
          <p:cNvPr id="15" name="Content Placeholder 2">
            <a:extLst>
              <a:ext uri="{FF2B5EF4-FFF2-40B4-BE49-F238E27FC236}">
                <a16:creationId xmlns:a16="http://schemas.microsoft.com/office/drawing/2014/main" id="{739C6430-D4D7-4408-B2E8-EAC120FE9D07}"/>
              </a:ext>
            </a:extLst>
          </p:cNvPr>
          <p:cNvSpPr txBox="1">
            <a:spLocks/>
          </p:cNvSpPr>
          <p:nvPr/>
        </p:nvSpPr>
        <p:spPr>
          <a:xfrm>
            <a:off x="388393" y="3087332"/>
            <a:ext cx="2864093" cy="71852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The majority of our loans are set up on an 6-12 month note; however, it depends on the size of the project.  If we are doing a teardown and rebuild, we will have to wait on the county inspectors for many approvals – thus causing delays.  We account for all of those details upfront and will give you estimated time frame for the return on your principle and interest.  Also, we do not pool funds – your funding will be tied to one piece of property secured by a deed of trust.</a:t>
            </a:r>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18" name="Content Placeholder 2">
            <a:extLst>
              <a:ext uri="{FF2B5EF4-FFF2-40B4-BE49-F238E27FC236}">
                <a16:creationId xmlns:a16="http://schemas.microsoft.com/office/drawing/2014/main" id="{818176CA-CC40-4135-A76D-15F502ABD4C1}"/>
              </a:ext>
            </a:extLst>
          </p:cNvPr>
          <p:cNvSpPr txBox="1">
            <a:spLocks/>
          </p:cNvSpPr>
          <p:nvPr/>
        </p:nvSpPr>
        <p:spPr>
          <a:xfrm>
            <a:off x="397311" y="6694450"/>
            <a:ext cx="5928502" cy="7978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The lender as mortgagor has the right of first lien holder and power of sale on the property.  The 1</a:t>
            </a:r>
            <a:r>
              <a:rPr lang="en-US" baseline="30000" dirty="0"/>
              <a:t>st</a:t>
            </a:r>
            <a:r>
              <a:rPr lang="en-US" dirty="0"/>
              <a:t> lien position is placed behind a senior mortgage.  You are probably used to hearing the term first and second mortgage.  The second mortgage is a junior lien because it’s in 2</a:t>
            </a:r>
            <a:r>
              <a:rPr lang="en-US" baseline="30000" dirty="0"/>
              <a:t>nd</a:t>
            </a:r>
            <a:r>
              <a:rPr lang="en-US" dirty="0"/>
              <a:t> position.  The senior lien or first mortgage must be paid prior to the 2</a:t>
            </a:r>
            <a:r>
              <a:rPr lang="en-US" baseline="30000" dirty="0"/>
              <a:t>nd</a:t>
            </a:r>
            <a:r>
              <a:rPr lang="en-US" dirty="0"/>
              <a:t> lien.</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19" name="Content Placeholder 2">
            <a:extLst>
              <a:ext uri="{FF2B5EF4-FFF2-40B4-BE49-F238E27FC236}">
                <a16:creationId xmlns:a16="http://schemas.microsoft.com/office/drawing/2014/main" id="{FD81805F-EB5B-46A4-952C-0A7D713EAFE1}"/>
              </a:ext>
            </a:extLst>
          </p:cNvPr>
          <p:cNvSpPr txBox="1">
            <a:spLocks/>
          </p:cNvSpPr>
          <p:nvPr/>
        </p:nvSpPr>
        <p:spPr>
          <a:xfrm>
            <a:off x="378508" y="5513621"/>
            <a:ext cx="5977821" cy="632536"/>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Typically we pay one large lump sum at closing on a short-term note.  This is much easier to manage for both of us, especially if we’re working out of a retirement account.  On a longer note, we will pay monthly just like a typical mortgage.</a:t>
            </a:r>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20" name="Rectangle 19">
            <a:extLst>
              <a:ext uri="{FF2B5EF4-FFF2-40B4-BE49-F238E27FC236}">
                <a16:creationId xmlns:a16="http://schemas.microsoft.com/office/drawing/2014/main" id="{06275860-A335-4007-BE26-B95F1F0F6CC5}"/>
              </a:ext>
            </a:extLst>
          </p:cNvPr>
          <p:cNvSpPr/>
          <p:nvPr/>
        </p:nvSpPr>
        <p:spPr>
          <a:xfrm>
            <a:off x="397313" y="6290602"/>
            <a:ext cx="3571801" cy="307777"/>
          </a:xfrm>
          <a:prstGeom prst="rect">
            <a:avLst/>
          </a:prstGeom>
        </p:spPr>
        <p:txBody>
          <a:bodyPr wrap="square">
            <a:spAutoFit/>
          </a:bodyPr>
          <a:lstStyle/>
          <a:p>
            <a:pPr>
              <a:spcAft>
                <a:spcPts val="600"/>
              </a:spcAft>
            </a:pPr>
            <a:r>
              <a:rPr lang="en-US" sz="1400" b="1" cap="all" dirty="0">
                <a:solidFill>
                  <a:schemeClr val="accent3">
                    <a:lumMod val="50000"/>
                  </a:schemeClr>
                </a:solidFill>
              </a:rPr>
              <a:t>1</a:t>
            </a:r>
            <a:r>
              <a:rPr lang="en-US" sz="1400" b="1" cap="all" baseline="30000" dirty="0">
                <a:solidFill>
                  <a:schemeClr val="accent3">
                    <a:lumMod val="50000"/>
                  </a:schemeClr>
                </a:solidFill>
              </a:rPr>
              <a:t>st</a:t>
            </a:r>
            <a:r>
              <a:rPr lang="en-US" sz="1400" b="1" cap="all" dirty="0">
                <a:solidFill>
                  <a:schemeClr val="accent3">
                    <a:lumMod val="50000"/>
                  </a:schemeClr>
                </a:solidFill>
              </a:rPr>
              <a:t> of 2</a:t>
            </a:r>
            <a:r>
              <a:rPr lang="en-US" sz="1400" b="1" cap="all" baseline="30000" dirty="0">
                <a:solidFill>
                  <a:schemeClr val="accent3">
                    <a:lumMod val="50000"/>
                  </a:schemeClr>
                </a:solidFill>
              </a:rPr>
              <a:t>nd</a:t>
            </a:r>
            <a:r>
              <a:rPr lang="en-US" sz="1400" b="1" cap="all" dirty="0">
                <a:solidFill>
                  <a:schemeClr val="accent3">
                    <a:lumMod val="50000"/>
                  </a:schemeClr>
                </a:solidFill>
              </a:rPr>
              <a:t> Lien Position</a:t>
            </a:r>
            <a:endParaRPr lang="en-US" sz="1400" b="1" dirty="0">
              <a:solidFill>
                <a:schemeClr val="accent3">
                  <a:lumMod val="50000"/>
                </a:schemeClr>
              </a:solidFill>
            </a:endParaRPr>
          </a:p>
        </p:txBody>
      </p:sp>
    </p:spTree>
    <p:extLst>
      <p:ext uri="{BB962C8B-B14F-4D97-AF65-F5344CB8AC3E}">
        <p14:creationId xmlns:p14="http://schemas.microsoft.com/office/powerpoint/2010/main" val="4165321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3200" dirty="0">
                <a:solidFill>
                  <a:schemeClr val="accent3">
                    <a:lumMod val="50000"/>
                  </a:schemeClr>
                </a:solidFill>
              </a:rPr>
              <a:t>Questions &amp; Answers</a:t>
            </a:r>
          </a:p>
        </p:txBody>
      </p:sp>
      <p:sp>
        <p:nvSpPr>
          <p:cNvPr id="3" name="Content Placeholder 2"/>
          <p:cNvSpPr>
            <a:spLocks noGrp="1"/>
          </p:cNvSpPr>
          <p:nvPr>
            <p:ph idx="1"/>
          </p:nvPr>
        </p:nvSpPr>
        <p:spPr>
          <a:xfrm>
            <a:off x="397313" y="1729022"/>
            <a:ext cx="5887248" cy="1006587"/>
          </a:xfrm>
        </p:spPr>
        <p:txBody>
          <a:bodyPr>
            <a:noAutofit/>
          </a:bodyPr>
          <a:lstStyle/>
          <a:p>
            <a:pPr algn="just">
              <a:spcAft>
                <a:spcPts val="600"/>
              </a:spcAft>
            </a:pPr>
            <a:r>
              <a:rPr lang="en-US" dirty="0"/>
              <a:t>.</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8" name="Rectangle 7"/>
          <p:cNvSpPr/>
          <p:nvPr/>
        </p:nvSpPr>
        <p:spPr>
          <a:xfrm>
            <a:off x="450278" y="1334705"/>
            <a:ext cx="5977821" cy="5786199"/>
          </a:xfrm>
          <a:prstGeom prst="rect">
            <a:avLst/>
          </a:prstGeom>
        </p:spPr>
        <p:txBody>
          <a:bodyPr wrap="square">
            <a:spAutoFit/>
          </a:bodyPr>
          <a:lstStyle/>
          <a:p>
            <a:pPr>
              <a:spcAft>
                <a:spcPts val="600"/>
              </a:spcAft>
            </a:pPr>
            <a:r>
              <a:rPr lang="en-US" sz="1400" b="1" cap="all" dirty="0">
                <a:solidFill>
                  <a:schemeClr val="accent3">
                    <a:lumMod val="50000"/>
                  </a:schemeClr>
                </a:solidFill>
              </a:rPr>
              <a:t>Can I be equity partner?</a:t>
            </a:r>
            <a:r>
              <a:rPr lang="en-US" sz="1400" cap="all" dirty="0">
                <a:solidFill>
                  <a:schemeClr val="accent3">
                    <a:lumMod val="50000"/>
                  </a:schemeClr>
                </a:solidFill>
              </a:rPr>
              <a:t> </a:t>
            </a:r>
            <a:endParaRPr lang="en-US" sz="1400" b="1" cap="all" dirty="0">
              <a:solidFill>
                <a:schemeClr val="accent3">
                  <a:lumMod val="50000"/>
                </a:schemeClr>
              </a:solidFill>
            </a:endParaRPr>
          </a:p>
          <a:p>
            <a:pPr>
              <a:spcAft>
                <a:spcPts val="600"/>
              </a:spcAft>
            </a:pPr>
            <a:r>
              <a:rPr lang="en-US" sz="1100" cap="all" dirty="0"/>
              <a:t>No, partners in projects like this would share in the time spent in addition to the financial contribution made.  we do this full time.  You will be lending your money.</a:t>
            </a:r>
          </a:p>
          <a:p>
            <a:pPr>
              <a:spcAft>
                <a:spcPts val="600"/>
              </a:spcAft>
            </a:pPr>
            <a:endParaRPr lang="en-US" sz="900" cap="all" dirty="0"/>
          </a:p>
          <a:p>
            <a:pPr>
              <a:spcAft>
                <a:spcPts val="600"/>
              </a:spcAft>
            </a:pPr>
            <a:r>
              <a:rPr lang="en-US" sz="1100" b="1" cap="all" dirty="0">
                <a:solidFill>
                  <a:schemeClr val="accent3">
                    <a:lumMod val="50000"/>
                  </a:schemeClr>
                </a:solidFill>
              </a:rPr>
              <a:t>What happens if we have another RE market correction or crash?</a:t>
            </a:r>
          </a:p>
          <a:p>
            <a:pPr>
              <a:spcAft>
                <a:spcPts val="600"/>
              </a:spcAft>
            </a:pPr>
            <a:r>
              <a:rPr lang="en-US" sz="1100" cap="all" dirty="0"/>
              <a:t>Our offers are typically 30-50% below market value minus the rehab cost involved in bringing the property up to market standard.  Therefore we have lots of room to accommodate any errors made in rehab estimates or market fluctuations on the backend.  (there has never been a real estate market correction of 10% or greater in one calendar year.)</a:t>
            </a:r>
          </a:p>
          <a:p>
            <a:pPr>
              <a:spcAft>
                <a:spcPts val="600"/>
              </a:spcAft>
            </a:pPr>
            <a:endParaRPr lang="en-US" sz="900" cap="all" dirty="0"/>
          </a:p>
          <a:p>
            <a:pPr>
              <a:spcAft>
                <a:spcPts val="600"/>
              </a:spcAft>
            </a:pPr>
            <a:r>
              <a:rPr lang="en-US" sz="1100" b="1" cap="all" dirty="0">
                <a:solidFill>
                  <a:schemeClr val="accent3">
                    <a:lumMod val="50000"/>
                  </a:schemeClr>
                </a:solidFill>
              </a:rPr>
              <a:t>What are the risks?</a:t>
            </a:r>
          </a:p>
          <a:p>
            <a:pPr>
              <a:spcAft>
                <a:spcPts val="600"/>
              </a:spcAft>
            </a:pPr>
            <a:r>
              <a:rPr lang="en-US" sz="1100" cap="all" dirty="0"/>
              <a:t>There are always risks involved with investments of any kind.  However, you’ll find this opportunity is secure and better than most you will find.</a:t>
            </a:r>
          </a:p>
          <a:p>
            <a:pPr>
              <a:spcAft>
                <a:spcPts val="600"/>
              </a:spcAft>
            </a:pPr>
            <a:endParaRPr lang="en-US" sz="900" cap="all" dirty="0"/>
          </a:p>
          <a:p>
            <a:pPr>
              <a:spcAft>
                <a:spcPts val="600"/>
              </a:spcAft>
            </a:pPr>
            <a:r>
              <a:rPr lang="en-US" sz="1100" b="1" cap="all" dirty="0">
                <a:solidFill>
                  <a:schemeClr val="accent3">
                    <a:lumMod val="50000"/>
                  </a:schemeClr>
                </a:solidFill>
              </a:rPr>
              <a:t>What if you don't pay or I have to foreclose?</a:t>
            </a:r>
          </a:p>
          <a:p>
            <a:pPr>
              <a:spcAft>
                <a:spcPts val="600"/>
              </a:spcAft>
            </a:pPr>
            <a:r>
              <a:rPr lang="en-US" sz="1100" cap="all" dirty="0"/>
              <a:t>You will be in first position on a lien, so any money made off the sale will be paid to you first. </a:t>
            </a:r>
          </a:p>
          <a:p>
            <a:pPr>
              <a:spcAft>
                <a:spcPts val="600"/>
              </a:spcAft>
            </a:pPr>
            <a:endParaRPr lang="en-US" sz="900" cap="all" dirty="0"/>
          </a:p>
          <a:p>
            <a:pPr>
              <a:spcAft>
                <a:spcPts val="600"/>
              </a:spcAft>
            </a:pPr>
            <a:r>
              <a:rPr lang="en-US" sz="1100" b="1" cap="all" dirty="0">
                <a:solidFill>
                  <a:schemeClr val="accent3">
                    <a:lumMod val="50000"/>
                  </a:schemeClr>
                </a:solidFill>
              </a:rPr>
              <a:t>How am I protected?</a:t>
            </a:r>
          </a:p>
          <a:p>
            <a:pPr>
              <a:spcAft>
                <a:spcPts val="600"/>
              </a:spcAft>
            </a:pPr>
            <a:r>
              <a:rPr lang="en-US" sz="1100" cap="all" dirty="0"/>
              <a:t>You are protected by having your investment secure with a mortgage on the property, insurance policy should anything happen, and a promissory note.</a:t>
            </a:r>
          </a:p>
          <a:p>
            <a:pPr>
              <a:spcAft>
                <a:spcPts val="600"/>
              </a:spcAft>
            </a:pPr>
            <a:endParaRPr lang="en-US" sz="900" cap="all" dirty="0"/>
          </a:p>
          <a:p>
            <a:pPr>
              <a:spcAft>
                <a:spcPts val="600"/>
              </a:spcAft>
            </a:pPr>
            <a:r>
              <a:rPr lang="en-US" sz="1100" b="1" cap="all" dirty="0">
                <a:solidFill>
                  <a:schemeClr val="accent3">
                    <a:lumMod val="50000"/>
                  </a:schemeClr>
                </a:solidFill>
              </a:rPr>
              <a:t>What if something horrible happens...you die or house burns down?</a:t>
            </a:r>
          </a:p>
          <a:p>
            <a:pPr>
              <a:spcAft>
                <a:spcPts val="600"/>
              </a:spcAft>
            </a:pPr>
            <a:r>
              <a:rPr lang="en-US" sz="1100" cap="all" dirty="0"/>
              <a:t>Again, you’re in first position on the mortgage so if anything happens to me you still get paid.  If something happens to the property you have an insurance policy to protect you.</a:t>
            </a:r>
          </a:p>
        </p:txBody>
      </p:sp>
      <p:sp>
        <p:nvSpPr>
          <p:cNvPr id="4" name="Slide Number Placeholder 3"/>
          <p:cNvSpPr>
            <a:spLocks noGrp="1"/>
          </p:cNvSpPr>
          <p:nvPr>
            <p:ph type="sldNum" sz="quarter" idx="12"/>
          </p:nvPr>
        </p:nvSpPr>
        <p:spPr/>
        <p:txBody>
          <a:bodyPr/>
          <a:lstStyle/>
          <a:p>
            <a:fld id="{A88EBE9D-EF06-9E49-9451-B427DBD8C0F9}" type="slidenum">
              <a:rPr lang="en-US" smtClean="0"/>
              <a:t>29</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6" name="Content Placeholder 2">
            <a:extLst>
              <a:ext uri="{FF2B5EF4-FFF2-40B4-BE49-F238E27FC236}">
                <a16:creationId xmlns:a16="http://schemas.microsoft.com/office/drawing/2014/main" id="{92D52414-788E-47C5-86D6-1DEE6DAABBE2}"/>
              </a:ext>
            </a:extLst>
          </p:cNvPr>
          <p:cNvSpPr txBox="1">
            <a:spLocks/>
          </p:cNvSpPr>
          <p:nvPr/>
        </p:nvSpPr>
        <p:spPr>
          <a:xfrm>
            <a:off x="397310" y="4420935"/>
            <a:ext cx="5977821" cy="5870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Tree>
    <p:extLst>
      <p:ext uri="{BB962C8B-B14F-4D97-AF65-F5344CB8AC3E}">
        <p14:creationId xmlns:p14="http://schemas.microsoft.com/office/powerpoint/2010/main" val="413285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12337" y="331808"/>
            <a:ext cx="5781534" cy="885673"/>
          </a:xfrm>
        </p:spPr>
        <p:txBody>
          <a:bodyPr/>
          <a:lstStyle/>
          <a:p>
            <a:pPr algn="r"/>
            <a:r>
              <a:rPr lang="en-US" dirty="0">
                <a:solidFill>
                  <a:schemeClr val="accent3">
                    <a:lumMod val="50000"/>
                  </a:schemeClr>
                </a:solidFill>
              </a:rPr>
              <a:t>    Our Mission</a:t>
            </a:r>
            <a:r>
              <a:rPr lang="en-US" dirty="0"/>
              <a:t>	</a:t>
            </a:r>
          </a:p>
        </p:txBody>
      </p:sp>
      <p:sp>
        <p:nvSpPr>
          <p:cNvPr id="12" name="Text Box 1159"/>
          <p:cNvSpPr txBox="1">
            <a:spLocks noChangeAspect="1" noChangeArrowheads="1"/>
          </p:cNvSpPr>
          <p:nvPr/>
        </p:nvSpPr>
        <p:spPr bwMode="auto">
          <a:xfrm>
            <a:off x="3552064" y="1531874"/>
            <a:ext cx="2600101" cy="1895777"/>
          </a:xfrm>
          <a:prstGeom prst="rect">
            <a:avLst/>
          </a:prstGeom>
          <a:solidFill>
            <a:schemeClr val="accent3">
              <a:lumMod val="50000"/>
            </a:schemeClr>
          </a:solidFill>
          <a:ln>
            <a:noFill/>
          </a:ln>
          <a:effectLst>
            <a:outerShdw blurRad="63500" dist="63500" dir="2700000" algn="tl" rotWithShape="0">
              <a:srgbClr val="000000">
                <a:alpha val="42999"/>
              </a:srgbClr>
            </a:outerShdw>
          </a:effectLst>
        </p:spPr>
        <p:txBody>
          <a:bodyPr rot="0" vert="horz" wrap="square" lIns="91440" tIns="73152" rIns="91440" bIns="137160" anchor="t" anchorCtr="0" upright="1">
            <a:noAutofit/>
          </a:bodyPr>
          <a:lstStyle/>
          <a:p>
            <a:pPr marL="137160" marR="0" indent="-137160">
              <a:lnSpc>
                <a:spcPct val="115000"/>
              </a:lnSpc>
              <a:spcBef>
                <a:spcPts val="0"/>
              </a:spcBef>
              <a:spcAft>
                <a:spcPts val="600"/>
              </a:spcAft>
            </a:pPr>
            <a:r>
              <a:rPr lang="en-US" sz="1050" b="1" dirty="0">
                <a:solidFill>
                  <a:srgbClr val="FFFFFF"/>
                </a:solidFill>
                <a:effectLst/>
                <a:latin typeface="Constantia"/>
                <a:ea typeface="Cambria"/>
                <a:cs typeface="TimesNewRomanPS-BoldMT"/>
              </a:rPr>
              <a:t> </a:t>
            </a:r>
            <a:r>
              <a:rPr lang="en-US" sz="1050" dirty="0">
                <a:latin typeface="Cambria"/>
                <a:ea typeface="Cambria"/>
                <a:cs typeface="Times New Roman"/>
              </a:rPr>
              <a:t>  </a:t>
            </a:r>
            <a:r>
              <a:rPr lang="en-US" sz="1050" b="1" i="1" dirty="0">
                <a:solidFill>
                  <a:srgbClr val="FFFFFF"/>
                </a:solidFill>
                <a:effectLst/>
                <a:latin typeface="Constantia"/>
                <a:ea typeface="Cambria"/>
                <a:cs typeface="TimesNewRomanPS-BoldMT"/>
              </a:rPr>
              <a:t>Important Facts About </a:t>
            </a:r>
            <a:r>
              <a:rPr lang="en-US" sz="1050" b="1" i="1" dirty="0">
                <a:solidFill>
                  <a:schemeClr val="bg1"/>
                </a:solidFill>
                <a:effectLst/>
                <a:latin typeface="Constantia"/>
                <a:ea typeface="Cambria"/>
                <a:cs typeface="TimesNewRomanPS-BoldMT"/>
              </a:rPr>
              <a:t>Buy Sell Rent</a:t>
            </a:r>
            <a:endParaRPr lang="en-US" sz="1050" dirty="0">
              <a:solidFill>
                <a:schemeClr val="bg1"/>
              </a:solidFill>
              <a:effectLst/>
              <a:latin typeface="Cambria"/>
              <a:ea typeface="Cambria"/>
              <a:cs typeface="Times New Roman"/>
            </a:endParaRPr>
          </a:p>
          <a:p>
            <a:pPr marL="228600" indent="-137160">
              <a:lnSpc>
                <a:spcPct val="110000"/>
              </a:lnSpc>
              <a:spcAft>
                <a:spcPts val="500"/>
              </a:spcAft>
              <a:buFont typeface="Arial"/>
              <a:buChar char="•"/>
            </a:pPr>
            <a:r>
              <a:rPr lang="en-US" sz="900" dirty="0">
                <a:solidFill>
                  <a:schemeClr val="bg1"/>
                </a:solidFill>
                <a:latin typeface="Constantia"/>
                <a:cs typeface="Constantia"/>
              </a:rPr>
              <a:t>Leading full service real estate solutions company in Georgia, specialized in buying and selling property</a:t>
            </a:r>
          </a:p>
          <a:p>
            <a:pPr marL="228600" indent="-137160">
              <a:lnSpc>
                <a:spcPct val="110000"/>
              </a:lnSpc>
              <a:spcAft>
                <a:spcPts val="500"/>
              </a:spcAft>
              <a:buFont typeface="Arial"/>
              <a:buChar char="•"/>
            </a:pPr>
            <a:r>
              <a:rPr lang="en-US" sz="900" dirty="0">
                <a:solidFill>
                  <a:schemeClr val="bg1"/>
                </a:solidFill>
                <a:latin typeface="Constantia"/>
                <a:cs typeface="Constantia"/>
              </a:rPr>
              <a:t>We provide solutions for homeowners and value for investors and buyers by locating and renovating distressed properties.</a:t>
            </a:r>
          </a:p>
          <a:p>
            <a:pPr marL="228600" indent="-137160">
              <a:lnSpc>
                <a:spcPct val="110000"/>
              </a:lnSpc>
              <a:spcAft>
                <a:spcPts val="500"/>
              </a:spcAft>
              <a:buFont typeface="Arial"/>
              <a:buChar char="•"/>
            </a:pPr>
            <a:r>
              <a:rPr lang="en-US" sz="900" dirty="0">
                <a:solidFill>
                  <a:schemeClr val="bg1"/>
                </a:solidFill>
                <a:latin typeface="Constantia"/>
                <a:cs typeface="Constantia"/>
              </a:rPr>
              <a:t>Our goal is to provide the absolute highest level of service to our clients</a:t>
            </a:r>
          </a:p>
          <a:p>
            <a:pPr marL="91440">
              <a:lnSpc>
                <a:spcPct val="110000"/>
              </a:lnSpc>
              <a:spcAft>
                <a:spcPts val="500"/>
              </a:spcAft>
            </a:pPr>
            <a:endParaRPr lang="en-US" sz="900" dirty="0">
              <a:solidFill>
                <a:schemeClr val="bg1"/>
              </a:solidFill>
              <a:latin typeface="Constantia"/>
              <a:cs typeface="Constantia"/>
            </a:endParaRPr>
          </a:p>
          <a:p>
            <a:pPr marL="137160" marR="0" indent="-137160">
              <a:spcBef>
                <a:spcPts val="0"/>
              </a:spcBef>
              <a:spcAft>
                <a:spcPts val="0"/>
              </a:spcAft>
            </a:pPr>
            <a:r>
              <a:rPr lang="en-US" sz="1100" dirty="0">
                <a:effectLst/>
                <a:latin typeface="Cambria"/>
                <a:ea typeface="Cambria"/>
                <a:cs typeface="Times New Roman"/>
              </a:rPr>
              <a:t> </a:t>
            </a:r>
          </a:p>
        </p:txBody>
      </p:sp>
      <p:sp>
        <p:nvSpPr>
          <p:cNvPr id="2" name="Rectangle 1"/>
          <p:cNvSpPr/>
          <p:nvPr/>
        </p:nvSpPr>
        <p:spPr>
          <a:xfrm>
            <a:off x="448970" y="1429649"/>
            <a:ext cx="3003147" cy="2133918"/>
          </a:xfrm>
          <a:prstGeom prst="rect">
            <a:avLst/>
          </a:prstGeom>
        </p:spPr>
        <p:txBody>
          <a:bodyPr wrap="square">
            <a:spAutoFit/>
          </a:bodyPr>
          <a:lstStyle/>
          <a:p>
            <a:pPr>
              <a:spcBef>
                <a:spcPts val="0"/>
              </a:spcBef>
              <a:spcAft>
                <a:spcPts val="1400"/>
              </a:spcAft>
            </a:pPr>
            <a:r>
              <a:rPr lang="en-US" sz="1100" b="1" i="1" dirty="0">
                <a:solidFill>
                  <a:schemeClr val="accent3">
                    <a:lumMod val="50000"/>
                  </a:schemeClr>
                </a:solidFill>
              </a:rPr>
              <a:t>Buy Sell Rent Property Solutions</a:t>
            </a:r>
            <a:r>
              <a:rPr lang="en-US" sz="1100" dirty="0"/>
              <a:t> is a professional, full service real estate solutions firm that buys and sells properties throughout </a:t>
            </a:r>
            <a:r>
              <a:rPr lang="en-US" sz="1100" dirty="0">
                <a:solidFill>
                  <a:schemeClr val="accent3">
                    <a:lumMod val="50000"/>
                  </a:schemeClr>
                </a:solidFill>
              </a:rPr>
              <a:t>Georgia</a:t>
            </a:r>
            <a:r>
              <a:rPr lang="en-US" sz="1100" dirty="0"/>
              <a:t>. We specialize in buying distressed homes at a significant discount, and renovate and resell them to retail home buyers and landlords. </a:t>
            </a:r>
          </a:p>
          <a:p>
            <a:pPr>
              <a:spcBef>
                <a:spcPts val="0"/>
              </a:spcBef>
              <a:spcAft>
                <a:spcPts val="1400"/>
              </a:spcAft>
            </a:pPr>
            <a:r>
              <a:rPr lang="en-US" sz="1100" dirty="0"/>
              <a:t>Founded in </a:t>
            </a:r>
            <a:r>
              <a:rPr lang="en-US" sz="1100" dirty="0">
                <a:solidFill>
                  <a:schemeClr val="accent3">
                    <a:lumMod val="50000"/>
                  </a:schemeClr>
                </a:solidFill>
              </a:rPr>
              <a:t>2019 by Robert Winenger, Buy Sell Rent Property Solutions </a:t>
            </a:r>
            <a:r>
              <a:rPr lang="en-US" sz="1100" dirty="0"/>
              <a:t>is excited to be part of the area’s renaissance and we aspire to continue contributing to the economic rejuvenation of </a:t>
            </a:r>
            <a:r>
              <a:rPr lang="en-US" sz="1100" dirty="0">
                <a:solidFill>
                  <a:schemeClr val="accent3">
                    <a:lumMod val="50000"/>
                  </a:schemeClr>
                </a:solidFill>
              </a:rPr>
              <a:t>communities throughout Georgia.</a:t>
            </a:r>
          </a:p>
        </p:txBody>
      </p:sp>
      <p:sp>
        <p:nvSpPr>
          <p:cNvPr id="5" name="Rectangle 4"/>
          <p:cNvSpPr/>
          <p:nvPr/>
        </p:nvSpPr>
        <p:spPr>
          <a:xfrm>
            <a:off x="448970" y="3630370"/>
            <a:ext cx="5777169" cy="2399118"/>
          </a:xfrm>
          <a:prstGeom prst="rect">
            <a:avLst/>
          </a:prstGeom>
        </p:spPr>
        <p:txBody>
          <a:bodyPr wrap="square">
            <a:spAutoFit/>
          </a:bodyPr>
          <a:lstStyle/>
          <a:p>
            <a:pPr algn="just">
              <a:spcBef>
                <a:spcPts val="0"/>
              </a:spcBef>
            </a:pPr>
            <a:r>
              <a:rPr lang="en-US" sz="1100" dirty="0"/>
              <a:t>In addition, we re-develop a large number of single family and multi-family properties throughout the state with the intention of </a:t>
            </a:r>
            <a:r>
              <a:rPr lang="en-US" sz="1100" b="1" dirty="0"/>
              <a:t>revitalizing communities</a:t>
            </a:r>
            <a:r>
              <a:rPr lang="en-US" sz="1100" dirty="0"/>
              <a:t> and encouraging home ownership. </a:t>
            </a:r>
            <a:r>
              <a:rPr lang="en-US" sz="1100" b="1" dirty="0"/>
              <a:t>Our mission</a:t>
            </a:r>
            <a:r>
              <a:rPr lang="en-US" sz="1100" dirty="0"/>
              <a:t> is to rejuvenate neighborhoods and increase the standard of living by improving the overall quality of housing for the residents. </a:t>
            </a:r>
          </a:p>
          <a:p>
            <a:pPr algn="just">
              <a:lnSpc>
                <a:spcPct val="110000"/>
              </a:lnSpc>
              <a:spcBef>
                <a:spcPts val="0"/>
              </a:spcBef>
            </a:pPr>
            <a:endParaRPr lang="en-US" sz="1100" dirty="0"/>
          </a:p>
          <a:p>
            <a:pPr algn="just">
              <a:lnSpc>
                <a:spcPct val="110000"/>
              </a:lnSpc>
              <a:spcAft>
                <a:spcPts val="300"/>
              </a:spcAft>
            </a:pPr>
            <a:r>
              <a:rPr lang="en-US" sz="1300" b="1" cap="all" dirty="0">
                <a:solidFill>
                  <a:schemeClr val="accent3">
                    <a:lumMod val="50000"/>
                  </a:schemeClr>
                </a:solidFill>
              </a:rPr>
              <a:t>our mission</a:t>
            </a:r>
            <a:endParaRPr lang="en-US" sz="1300" dirty="0">
              <a:solidFill>
                <a:schemeClr val="accent3">
                  <a:lumMod val="50000"/>
                </a:schemeClr>
              </a:solidFill>
            </a:endParaRPr>
          </a:p>
          <a:p>
            <a:pPr algn="just"/>
            <a:r>
              <a:rPr lang="en-US" sz="1100" dirty="0"/>
              <a:t>When a passion for real estate is combined with talented individuals who have an uncompromising drive to succeed, amazing things will happen. At </a:t>
            </a:r>
            <a:r>
              <a:rPr lang="en-US" sz="1100" dirty="0">
                <a:solidFill>
                  <a:schemeClr val="accent3">
                    <a:lumMod val="50000"/>
                  </a:schemeClr>
                </a:solidFill>
              </a:rPr>
              <a:t>Buy Sell Rent Property Solutions</a:t>
            </a:r>
            <a:r>
              <a:rPr lang="en-US" sz="1100" dirty="0"/>
              <a:t>, it’s our goal to not only have a positive effect on ourselves and our families - but also to inspire, motivate and create lasting change in everyone we encounter. We will treat our clients and team members with respect at all times. One of our motto’s  is “How you do anything is how you do everything.” Our company will dedicate itself to everlasting education and professional growth that will make the leaders of tomorrow.</a:t>
            </a:r>
          </a:p>
        </p:txBody>
      </p:sp>
      <p:sp>
        <p:nvSpPr>
          <p:cNvPr id="3" name="Slide Number Placeholder 2"/>
          <p:cNvSpPr>
            <a:spLocks noGrp="1"/>
          </p:cNvSpPr>
          <p:nvPr>
            <p:ph type="sldNum" sz="quarter" idx="12"/>
          </p:nvPr>
        </p:nvSpPr>
        <p:spPr/>
        <p:txBody>
          <a:bodyPr/>
          <a:lstStyle/>
          <a:p>
            <a:fld id="{A88EBE9D-EF06-9E49-9451-B427DBD8C0F9}" type="slidenum">
              <a:rPr lang="en-US" smtClean="0"/>
              <a:t>3</a:t>
            </a:fld>
            <a:endParaRPr lang="en-US" dirty="0"/>
          </a:p>
        </p:txBody>
      </p:sp>
      <p:pic>
        <p:nvPicPr>
          <p:cNvPr id="7" name="Picture 6">
            <a:extLst>
              <a:ext uri="{FF2B5EF4-FFF2-40B4-BE49-F238E27FC236}">
                <a16:creationId xmlns:a16="http://schemas.microsoft.com/office/drawing/2014/main" id="{6A99270D-6FF1-4B63-AE37-4722D867E5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7137" y="6096291"/>
            <a:ext cx="4677509" cy="2407655"/>
          </a:xfrm>
          <a:prstGeom prst="rect">
            <a:avLst/>
          </a:prstGeom>
        </p:spPr>
      </p:pic>
      <p:pic>
        <p:nvPicPr>
          <p:cNvPr id="8" name="Picture 7">
            <a:extLst>
              <a:ext uri="{FF2B5EF4-FFF2-40B4-BE49-F238E27FC236}">
                <a16:creationId xmlns:a16="http://schemas.microsoft.com/office/drawing/2014/main" id="{1494BF4E-08EF-4783-96E6-2CF9E679E6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144884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3200" dirty="0">
                <a:solidFill>
                  <a:schemeClr val="accent3">
                    <a:lumMod val="50000"/>
                  </a:schemeClr>
                </a:solidFill>
              </a:rPr>
              <a:t>Questions &amp; Answers</a:t>
            </a:r>
          </a:p>
        </p:txBody>
      </p:sp>
      <p:sp>
        <p:nvSpPr>
          <p:cNvPr id="3" name="Content Placeholder 2"/>
          <p:cNvSpPr>
            <a:spLocks noGrp="1"/>
          </p:cNvSpPr>
          <p:nvPr>
            <p:ph idx="1"/>
          </p:nvPr>
        </p:nvSpPr>
        <p:spPr>
          <a:xfrm>
            <a:off x="397313" y="1729022"/>
            <a:ext cx="5887248" cy="1006587"/>
          </a:xfrm>
        </p:spPr>
        <p:txBody>
          <a:bodyPr>
            <a:noAutofit/>
          </a:bodyPr>
          <a:lstStyle/>
          <a:p>
            <a:pPr algn="just">
              <a:spcAft>
                <a:spcPts val="600"/>
              </a:spcAft>
            </a:pPr>
            <a:r>
              <a:rPr lang="en-US" dirty="0"/>
              <a:t>.</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8" name="Rectangle 7"/>
          <p:cNvSpPr/>
          <p:nvPr/>
        </p:nvSpPr>
        <p:spPr>
          <a:xfrm>
            <a:off x="450278" y="1260912"/>
            <a:ext cx="5748724" cy="7355860"/>
          </a:xfrm>
          <a:prstGeom prst="rect">
            <a:avLst/>
          </a:prstGeom>
        </p:spPr>
        <p:txBody>
          <a:bodyPr wrap="square">
            <a:spAutoFit/>
          </a:bodyPr>
          <a:lstStyle/>
          <a:p>
            <a:pPr>
              <a:spcAft>
                <a:spcPts val="600"/>
              </a:spcAft>
            </a:pPr>
            <a:r>
              <a:rPr lang="en-US" sz="1400" b="1" cap="all" dirty="0">
                <a:solidFill>
                  <a:schemeClr val="accent3">
                    <a:lumMod val="50000"/>
                  </a:schemeClr>
                </a:solidFill>
              </a:rPr>
              <a:t>What if there is an insurance claim on the home?</a:t>
            </a:r>
          </a:p>
          <a:p>
            <a:pPr>
              <a:spcAft>
                <a:spcPts val="600"/>
              </a:spcAft>
            </a:pPr>
            <a:r>
              <a:rPr lang="en-US" sz="1100" cap="all" dirty="0"/>
              <a:t>You receive payment first.</a:t>
            </a:r>
          </a:p>
          <a:p>
            <a:pPr>
              <a:spcAft>
                <a:spcPts val="600"/>
              </a:spcAft>
            </a:pPr>
            <a:endParaRPr lang="en-US" sz="1400" cap="all" dirty="0"/>
          </a:p>
          <a:p>
            <a:pPr>
              <a:spcAft>
                <a:spcPts val="600"/>
              </a:spcAft>
            </a:pPr>
            <a:r>
              <a:rPr lang="en-US" sz="1400" b="1" cap="all" dirty="0">
                <a:solidFill>
                  <a:schemeClr val="accent3">
                    <a:lumMod val="50000"/>
                  </a:schemeClr>
                </a:solidFill>
              </a:rPr>
              <a:t>What if something is wrong with the title?</a:t>
            </a:r>
          </a:p>
          <a:p>
            <a:pPr>
              <a:spcAft>
                <a:spcPts val="600"/>
              </a:spcAft>
            </a:pPr>
            <a:r>
              <a:rPr lang="en-US" sz="1100" cap="all" dirty="0"/>
              <a:t>We purchase title insurance to ensure anything that may happen is covered.</a:t>
            </a:r>
          </a:p>
          <a:p>
            <a:pPr>
              <a:spcAft>
                <a:spcPts val="600"/>
              </a:spcAft>
            </a:pPr>
            <a:endParaRPr lang="en-US" sz="1400" cap="all" dirty="0"/>
          </a:p>
          <a:p>
            <a:pPr>
              <a:spcAft>
                <a:spcPts val="600"/>
              </a:spcAft>
            </a:pPr>
            <a:r>
              <a:rPr lang="en-US" sz="1400" b="1" cap="all" dirty="0">
                <a:solidFill>
                  <a:schemeClr val="accent3">
                    <a:lumMod val="50000"/>
                  </a:schemeClr>
                </a:solidFill>
              </a:rPr>
              <a:t>What if you can't sell it?</a:t>
            </a:r>
          </a:p>
          <a:p>
            <a:pPr>
              <a:spcAft>
                <a:spcPts val="600"/>
              </a:spcAft>
            </a:pPr>
            <a:r>
              <a:rPr lang="en-US" sz="1100" cap="all" dirty="0"/>
              <a:t>Because we buy 30-50% below market value, we have plenty of room to drop the price if we need to.  However, we do market comps to determine a reasonable after market value and time on the market, so we’re confident in the price points we target and ability to move it once done with the rehab.</a:t>
            </a:r>
          </a:p>
          <a:p>
            <a:pPr>
              <a:spcAft>
                <a:spcPts val="600"/>
              </a:spcAft>
            </a:pPr>
            <a:endParaRPr lang="en-US" sz="1400" cap="all" dirty="0"/>
          </a:p>
          <a:p>
            <a:pPr>
              <a:spcAft>
                <a:spcPts val="600"/>
              </a:spcAft>
            </a:pPr>
            <a:r>
              <a:rPr lang="en-US" sz="1400" b="1" cap="all" dirty="0">
                <a:solidFill>
                  <a:schemeClr val="accent3">
                    <a:lumMod val="50000"/>
                  </a:schemeClr>
                </a:solidFill>
              </a:rPr>
              <a:t>What if rates go up dramatically?</a:t>
            </a:r>
          </a:p>
          <a:p>
            <a:pPr>
              <a:spcAft>
                <a:spcPts val="600"/>
              </a:spcAft>
            </a:pPr>
            <a:r>
              <a:rPr lang="en-US" sz="1100" cap="all" dirty="0"/>
              <a:t>Again that is why we have plenty of room in these deals.</a:t>
            </a:r>
          </a:p>
          <a:p>
            <a:pPr>
              <a:spcAft>
                <a:spcPts val="600"/>
              </a:spcAft>
            </a:pPr>
            <a:endParaRPr lang="en-US" sz="1400" cap="all" dirty="0"/>
          </a:p>
          <a:p>
            <a:pPr>
              <a:spcAft>
                <a:spcPts val="600"/>
              </a:spcAft>
            </a:pPr>
            <a:r>
              <a:rPr lang="en-US" sz="1400" b="1" cap="all" dirty="0">
                <a:solidFill>
                  <a:schemeClr val="accent3">
                    <a:lumMod val="50000"/>
                  </a:schemeClr>
                </a:solidFill>
              </a:rPr>
              <a:t>How do I know you're using the money for the transaction?</a:t>
            </a:r>
          </a:p>
          <a:p>
            <a:pPr>
              <a:spcAft>
                <a:spcPts val="600"/>
              </a:spcAft>
            </a:pPr>
            <a:r>
              <a:rPr lang="en-US" sz="1100" cap="all" dirty="0"/>
              <a:t>The funds don’t go to us.  They get wired to the title company/attorney and get distributed when the rehab goals are met by the contractor.</a:t>
            </a:r>
          </a:p>
          <a:p>
            <a:pPr>
              <a:spcAft>
                <a:spcPts val="600"/>
              </a:spcAft>
            </a:pPr>
            <a:endParaRPr lang="en-US" sz="1100" cap="all" dirty="0"/>
          </a:p>
          <a:p>
            <a:pPr>
              <a:spcAft>
                <a:spcPts val="600"/>
              </a:spcAft>
            </a:pPr>
            <a:r>
              <a:rPr lang="en-US" sz="1400" b="1" cap="all" dirty="0">
                <a:solidFill>
                  <a:schemeClr val="accent3">
                    <a:lumMod val="50000"/>
                  </a:schemeClr>
                </a:solidFill>
              </a:rPr>
              <a:t>How does it work with the rehab money?</a:t>
            </a:r>
          </a:p>
          <a:p>
            <a:pPr>
              <a:spcAft>
                <a:spcPts val="600"/>
              </a:spcAft>
            </a:pPr>
            <a:r>
              <a:rPr lang="en-US" sz="1100" cap="all" dirty="0"/>
              <a:t>The funds don’t go to us.  They get wired to the title company/attorney and get distributed when the rehab goals are met by the contractor.</a:t>
            </a:r>
          </a:p>
          <a:p>
            <a:pPr>
              <a:spcAft>
                <a:spcPts val="600"/>
              </a:spcAft>
            </a:pPr>
            <a:endParaRPr lang="en-US" sz="1100" cap="all" dirty="0"/>
          </a:p>
          <a:p>
            <a:pPr>
              <a:spcAft>
                <a:spcPts val="600"/>
              </a:spcAft>
            </a:pPr>
            <a:r>
              <a:rPr lang="en-US" sz="1400" b="1" cap="all" dirty="0">
                <a:solidFill>
                  <a:schemeClr val="accent3">
                    <a:lumMod val="50000"/>
                  </a:schemeClr>
                </a:solidFill>
              </a:rPr>
              <a:t>Can I have a higher interest rate?</a:t>
            </a:r>
          </a:p>
          <a:p>
            <a:pPr>
              <a:spcAft>
                <a:spcPts val="600"/>
              </a:spcAft>
            </a:pPr>
            <a:r>
              <a:rPr lang="en-US" sz="1100" cap="all" dirty="0"/>
              <a:t>No, we offer 10% to all our private lenders, so we treat everyone the same.</a:t>
            </a:r>
          </a:p>
          <a:p>
            <a:pPr>
              <a:spcAft>
                <a:spcPts val="600"/>
              </a:spcAft>
            </a:pPr>
            <a:endParaRPr lang="en-US" sz="1100" cap="all" dirty="0"/>
          </a:p>
          <a:p>
            <a:pPr>
              <a:spcAft>
                <a:spcPts val="600"/>
              </a:spcAft>
            </a:pPr>
            <a:r>
              <a:rPr lang="en-US" sz="1400" b="1" cap="all" dirty="0">
                <a:solidFill>
                  <a:schemeClr val="accent3">
                    <a:lumMod val="50000"/>
                  </a:schemeClr>
                </a:solidFill>
              </a:rPr>
              <a:t>Can I get 10 people to lend me $10K each?</a:t>
            </a:r>
          </a:p>
          <a:p>
            <a:pPr>
              <a:spcAft>
                <a:spcPts val="600"/>
              </a:spcAft>
            </a:pPr>
            <a:r>
              <a:rPr lang="en-US" sz="1100" cap="all" dirty="0"/>
              <a:t>No, we generally use just one lender per deal, which makes it much easier to manage payments.</a:t>
            </a:r>
          </a:p>
        </p:txBody>
      </p:sp>
      <p:sp>
        <p:nvSpPr>
          <p:cNvPr id="4" name="Slide Number Placeholder 3"/>
          <p:cNvSpPr>
            <a:spLocks noGrp="1"/>
          </p:cNvSpPr>
          <p:nvPr>
            <p:ph type="sldNum" sz="quarter" idx="12"/>
          </p:nvPr>
        </p:nvSpPr>
        <p:spPr/>
        <p:txBody>
          <a:bodyPr/>
          <a:lstStyle/>
          <a:p>
            <a:fld id="{A88EBE9D-EF06-9E49-9451-B427DBD8C0F9}" type="slidenum">
              <a:rPr lang="en-US" smtClean="0"/>
              <a:t>30</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6" name="Content Placeholder 2">
            <a:extLst>
              <a:ext uri="{FF2B5EF4-FFF2-40B4-BE49-F238E27FC236}">
                <a16:creationId xmlns:a16="http://schemas.microsoft.com/office/drawing/2014/main" id="{92D52414-788E-47C5-86D6-1DEE6DAABBE2}"/>
              </a:ext>
            </a:extLst>
          </p:cNvPr>
          <p:cNvSpPr txBox="1">
            <a:spLocks/>
          </p:cNvSpPr>
          <p:nvPr/>
        </p:nvSpPr>
        <p:spPr>
          <a:xfrm>
            <a:off x="397310" y="4420935"/>
            <a:ext cx="5977821" cy="5870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Tree>
    <p:extLst>
      <p:ext uri="{BB962C8B-B14F-4D97-AF65-F5344CB8AC3E}">
        <p14:creationId xmlns:p14="http://schemas.microsoft.com/office/powerpoint/2010/main" val="33290482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95812" y="1379551"/>
            <a:ext cx="5685120" cy="7074881"/>
          </a:xfrm>
          <a:prstGeom prst="rect">
            <a:avLst/>
          </a:prstGeom>
          <a:solidFill>
            <a:schemeClr val="bg1">
              <a:lumMod val="85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182880" rIns="274320" bIns="182880" numCol="1" spcCol="0" rtlCol="0" fromWordArt="0" anchor="t" anchorCtr="0" forceAA="0" compatLnSpc="1">
            <a:prstTxWarp prst="textNoShape">
              <a:avLst/>
            </a:prstTxWarp>
            <a:noAutofit/>
          </a:bodyPr>
          <a:lstStyle/>
          <a:p>
            <a:pPr marL="0" marR="0">
              <a:spcBef>
                <a:spcPts val="0"/>
              </a:spcBef>
              <a:spcAft>
                <a:spcPts val="0"/>
              </a:spcAft>
            </a:pPr>
            <a:r>
              <a:rPr lang="en-US" sz="1800" b="1" i="1" dirty="0">
                <a:effectLst/>
                <a:ea typeface="Cambria"/>
                <a:cs typeface="Times New Roman"/>
              </a:rPr>
              <a:t>Scope of Work - Single Family</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PROJECT INTRODUCTION &amp; INTERVIEW:</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Gorgeous renovation in the central neighborhood of El Cajon. This 3BR, 2 BA 1 story home is located near Granite Hills High and Wells Park.</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REHAB OVERVIEW:</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The home needed a few cosmetic repairs and updates throughout including kitchen and master bath. Electrical plumbing upgrades were completed as needed to comply with close regulations.</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CONTRACTOR OVERVIEW:</a:t>
            </a: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Licensed contractors were hired to complete all renovations.</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DEMO (EXTERIOR):</a:t>
            </a:r>
            <a:endParaRPr lang="en-US" sz="1000" dirty="0">
              <a:effectLst/>
              <a:latin typeface="Calibri"/>
              <a:ea typeface="Cambria"/>
              <a:cs typeface="Times New Roman"/>
            </a:endParaRP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all debris in front and back yard</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roof from covered patio (use structure to create pergola)</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temporary roof over side yard</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Remove lighting from covered patio</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GENERAL (EXTERIOR):</a:t>
            </a:r>
            <a:endParaRPr lang="en-US" sz="1000" dirty="0">
              <a:effectLst/>
              <a:latin typeface="Calibri"/>
              <a:ea typeface="Cambria"/>
              <a:cs typeface="Times New Roman"/>
            </a:endParaRP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Construct 4’ fence around pool equipment</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Build pergola off of existing covered patio structure</a:t>
            </a:r>
          </a:p>
          <a:p>
            <a:pPr marL="164592" marR="0" lvl="0" indent="-164592">
              <a:spcBef>
                <a:spcPts val="0"/>
              </a:spcBef>
              <a:spcAft>
                <a:spcPts val="0"/>
              </a:spcAft>
              <a:buFont typeface="Calibri"/>
              <a:buAutoNum type="arabicPeriod"/>
            </a:pPr>
            <a:r>
              <a:rPr lang="en-US" sz="1000" dirty="0">
                <a:effectLst/>
                <a:latin typeface="Calibri"/>
                <a:ea typeface="Cambria"/>
                <a:cs typeface="Times New Roman"/>
              </a:rPr>
              <a:t>Paint entire house per color scheme</a:t>
            </a:r>
          </a:p>
          <a:p>
            <a:pPr marL="22860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 </a:t>
            </a:r>
            <a:endParaRPr lang="en-US" sz="1000" dirty="0">
              <a:effectLst/>
              <a:latin typeface="Calibri"/>
              <a:ea typeface="Cambria"/>
              <a:cs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graphicFrame>
        <p:nvGraphicFramePr>
          <p:cNvPr id="7" name="Table 6"/>
          <p:cNvGraphicFramePr>
            <a:graphicFrameLocks noGrp="1"/>
          </p:cNvGraphicFramePr>
          <p:nvPr>
            <p:extLst>
              <p:ext uri="{D42A27DB-BD31-4B8C-83A1-F6EECF244321}">
                <p14:modId xmlns:p14="http://schemas.microsoft.com/office/powerpoint/2010/main" val="1838434362"/>
              </p:ext>
            </p:extLst>
          </p:nvPr>
        </p:nvGraphicFramePr>
        <p:xfrm>
          <a:off x="820973" y="5517820"/>
          <a:ext cx="5169557" cy="1466140"/>
        </p:xfrm>
        <a:graphic>
          <a:graphicData uri="http://schemas.openxmlformats.org/drawingml/2006/table">
            <a:tbl>
              <a:tblPr firstRow="1" bandRow="1">
                <a:tableStyleId>{073A0DAA-6AF3-43AB-8588-CEC1D06C72B9}</a:tableStyleId>
              </a:tblPr>
              <a:tblGrid>
                <a:gridCol w="1834357">
                  <a:extLst>
                    <a:ext uri="{9D8B030D-6E8A-4147-A177-3AD203B41FA5}">
                      <a16:colId xmlns:a16="http://schemas.microsoft.com/office/drawing/2014/main" val="20000"/>
                    </a:ext>
                  </a:extLst>
                </a:gridCol>
                <a:gridCol w="1590633">
                  <a:extLst>
                    <a:ext uri="{9D8B030D-6E8A-4147-A177-3AD203B41FA5}">
                      <a16:colId xmlns:a16="http://schemas.microsoft.com/office/drawing/2014/main" val="20001"/>
                    </a:ext>
                  </a:extLst>
                </a:gridCol>
                <a:gridCol w="966925">
                  <a:extLst>
                    <a:ext uri="{9D8B030D-6E8A-4147-A177-3AD203B41FA5}">
                      <a16:colId xmlns:a16="http://schemas.microsoft.com/office/drawing/2014/main" val="20002"/>
                    </a:ext>
                  </a:extLst>
                </a:gridCol>
                <a:gridCol w="777642">
                  <a:extLst>
                    <a:ext uri="{9D8B030D-6E8A-4147-A177-3AD203B41FA5}">
                      <a16:colId xmlns:a16="http://schemas.microsoft.com/office/drawing/2014/main" val="20003"/>
                    </a:ext>
                  </a:extLst>
                </a:gridCol>
              </a:tblGrid>
              <a:tr h="165508">
                <a:tc>
                  <a:txBody>
                    <a:bodyPr/>
                    <a:lstStyle/>
                    <a:p>
                      <a:pPr algn="ctr"/>
                      <a:r>
                        <a:rPr lang="en-US" sz="1000" b="1" kern="1200" dirty="0">
                          <a:solidFill>
                            <a:schemeClr val="lt1"/>
                          </a:solidFill>
                          <a:effectLst/>
                          <a:latin typeface="+mn-lt"/>
                          <a:ea typeface="+mn-ea"/>
                          <a:cs typeface="+mn-cs"/>
                        </a:rPr>
                        <a:t>COLOR</a:t>
                      </a:r>
                      <a:r>
                        <a:rPr lang="en-US" sz="1000" dirty="0">
                          <a:effectLst/>
                        </a:rPr>
                        <a:t> </a:t>
                      </a:r>
                      <a:endParaRPr lang="en-US" sz="1000" dirty="0"/>
                    </a:p>
                  </a:txBody>
                  <a:tcPr anchor="ctr"/>
                </a:tc>
                <a:tc>
                  <a:txBody>
                    <a:bodyPr/>
                    <a:lstStyle/>
                    <a:p>
                      <a:pPr marL="137160" marR="0" indent="-137160" algn="ctr">
                        <a:lnSpc>
                          <a:spcPct val="110000"/>
                        </a:lnSpc>
                        <a:spcBef>
                          <a:spcPts val="0"/>
                        </a:spcBef>
                        <a:spcAft>
                          <a:spcPts val="0"/>
                        </a:spcAft>
                      </a:pPr>
                      <a:r>
                        <a:rPr lang="en-US" sz="1000" b="1" kern="1200" dirty="0">
                          <a:solidFill>
                            <a:schemeClr val="lt1"/>
                          </a:solidFill>
                          <a:effectLst/>
                          <a:latin typeface="+mn-lt"/>
                          <a:ea typeface="+mn-ea"/>
                          <a:cs typeface="+mn-cs"/>
                        </a:rPr>
                        <a:t>LOCATION</a:t>
                      </a:r>
                      <a:r>
                        <a:rPr lang="en-US" sz="1000" dirty="0">
                          <a:effectLst/>
                        </a:rPr>
                        <a:t> </a:t>
                      </a:r>
                      <a:endParaRPr lang="en-US" sz="1000" dirty="0">
                        <a:effectLst/>
                        <a:latin typeface="Corbel"/>
                        <a:ea typeface="Times New Roman"/>
                        <a:cs typeface="Arial"/>
                      </a:endParaRPr>
                    </a:p>
                  </a:txBody>
                  <a:tcPr marL="68580" marR="68580" marT="0" marB="0" anchor="ctr"/>
                </a:tc>
                <a:tc>
                  <a:txBody>
                    <a:bodyPr/>
                    <a:lstStyle/>
                    <a:p>
                      <a:pPr marL="137160" marR="0" indent="-137160" algn="ctr">
                        <a:lnSpc>
                          <a:spcPct val="110000"/>
                        </a:lnSpc>
                        <a:spcBef>
                          <a:spcPts val="0"/>
                        </a:spcBef>
                        <a:spcAft>
                          <a:spcPts val="0"/>
                        </a:spcAft>
                      </a:pPr>
                      <a:r>
                        <a:rPr lang="en-US" sz="1000" b="1" kern="1200" dirty="0">
                          <a:solidFill>
                            <a:schemeClr val="lt1"/>
                          </a:solidFill>
                          <a:effectLst/>
                          <a:latin typeface="+mn-lt"/>
                          <a:ea typeface="+mn-ea"/>
                          <a:cs typeface="+mn-cs"/>
                        </a:rPr>
                        <a:t>COLOR CODE</a:t>
                      </a:r>
                      <a:r>
                        <a:rPr lang="en-US" sz="1000" dirty="0">
                          <a:effectLst/>
                        </a:rPr>
                        <a:t> </a:t>
                      </a:r>
                      <a:endParaRPr lang="en-US" sz="1000" dirty="0">
                        <a:effectLst/>
                        <a:latin typeface="Corbel"/>
                        <a:ea typeface="Times New Roman"/>
                        <a:cs typeface="Arial"/>
                      </a:endParaRPr>
                    </a:p>
                  </a:txBody>
                  <a:tcPr marL="68580" marR="68580" marT="0" marB="0" anchor="ctr"/>
                </a:tc>
                <a:tc>
                  <a:txBody>
                    <a:bodyPr/>
                    <a:lstStyle/>
                    <a:p>
                      <a:pPr marL="137160" marR="0" indent="-137160" algn="ctr">
                        <a:lnSpc>
                          <a:spcPct val="110000"/>
                        </a:lnSpc>
                        <a:spcBef>
                          <a:spcPts val="0"/>
                        </a:spcBef>
                        <a:spcAft>
                          <a:spcPts val="0"/>
                        </a:spcAft>
                      </a:pPr>
                      <a:r>
                        <a:rPr lang="en-US" sz="1000" b="1" kern="1200" dirty="0">
                          <a:solidFill>
                            <a:schemeClr val="lt1"/>
                          </a:solidFill>
                          <a:effectLst/>
                          <a:latin typeface="+mn-lt"/>
                          <a:ea typeface="+mn-ea"/>
                          <a:cs typeface="+mn-cs"/>
                        </a:rPr>
                        <a:t>FINISH</a:t>
                      </a:r>
                      <a:r>
                        <a:rPr lang="en-US" sz="1000" dirty="0">
                          <a:effectLst/>
                        </a:rPr>
                        <a:t> </a:t>
                      </a:r>
                      <a:endParaRPr lang="en-US" sz="1000" dirty="0">
                        <a:effectLst/>
                        <a:latin typeface="Corbel"/>
                        <a:ea typeface="Times New Roman"/>
                        <a:cs typeface="Arial"/>
                      </a:endParaRPr>
                    </a:p>
                  </a:txBody>
                  <a:tcPr marL="68580" marR="68580" marT="0" marB="0" anchor="ctr"/>
                </a:tc>
                <a:extLst>
                  <a:ext uri="{0D108BD9-81ED-4DB2-BD59-A6C34878D82A}">
                    <a16:rowId xmlns:a16="http://schemas.microsoft.com/office/drawing/2014/main" val="10000"/>
                  </a:ext>
                </a:extLst>
              </a:tr>
              <a:tr h="73207">
                <a:tc>
                  <a:txBody>
                    <a:bodyPr/>
                    <a:lstStyle/>
                    <a:p>
                      <a:pPr marL="0" marR="0" algn="l">
                        <a:spcBef>
                          <a:spcPts val="0"/>
                        </a:spcBef>
                        <a:spcAft>
                          <a:spcPts val="0"/>
                        </a:spcAft>
                      </a:pPr>
                      <a:r>
                        <a:rPr lang="en-US" sz="1000">
                          <a:effectLst/>
                          <a:latin typeface="Calibri"/>
                          <a:ea typeface="Cambria"/>
                          <a:cs typeface="Times New Roman"/>
                        </a:rPr>
                        <a:t>Valspar/Lowes Stone Manor</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Exterior</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6006-2A</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1"/>
                  </a:ext>
                </a:extLst>
              </a:tr>
              <a:tr h="25659">
                <a:tc>
                  <a:txBody>
                    <a:bodyPr/>
                    <a:lstStyle/>
                    <a:p>
                      <a:pPr marL="0" marR="0" algn="l">
                        <a:spcBef>
                          <a:spcPts val="0"/>
                        </a:spcBef>
                        <a:spcAft>
                          <a:spcPts val="0"/>
                        </a:spcAft>
                      </a:pPr>
                      <a:r>
                        <a:rPr lang="en-US" sz="1000">
                          <a:effectLst/>
                          <a:latin typeface="Calibri"/>
                          <a:ea typeface="Cambria"/>
                          <a:cs typeface="Times New Roman"/>
                        </a:rPr>
                        <a:t>Extra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Exterior Trim</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7006</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2"/>
                  </a:ext>
                </a:extLst>
              </a:tr>
              <a:tr h="89804">
                <a:tc>
                  <a:txBody>
                    <a:bodyPr/>
                    <a:lstStyle/>
                    <a:p>
                      <a:pPr marL="0" marR="0" algn="l">
                        <a:spcBef>
                          <a:spcPts val="0"/>
                        </a:spcBef>
                        <a:spcAft>
                          <a:spcPts val="0"/>
                        </a:spcAft>
                      </a:pPr>
                      <a:r>
                        <a:rPr lang="en-US" sz="1000">
                          <a:effectLst/>
                          <a:latin typeface="Calibri"/>
                          <a:ea typeface="Cambria"/>
                          <a:cs typeface="Times New Roman"/>
                        </a:rPr>
                        <a:t>Black</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Front Door/Pergola</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 </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 </a:t>
                      </a:r>
                    </a:p>
                  </a:txBody>
                  <a:tcPr marL="68580" marR="68580" marT="0" marB="0" anchor="ctr"/>
                </a:tc>
                <a:extLst>
                  <a:ext uri="{0D108BD9-81ED-4DB2-BD59-A6C34878D82A}">
                    <a16:rowId xmlns:a16="http://schemas.microsoft.com/office/drawing/2014/main" val="10003"/>
                  </a:ext>
                </a:extLst>
              </a:tr>
              <a:tr h="78525">
                <a:tc>
                  <a:txBody>
                    <a:bodyPr/>
                    <a:lstStyle/>
                    <a:p>
                      <a:pPr marL="0" marR="0" algn="l">
                        <a:spcBef>
                          <a:spcPts val="0"/>
                        </a:spcBef>
                        <a:spcAft>
                          <a:spcPts val="0"/>
                        </a:spcAft>
                      </a:pPr>
                      <a:r>
                        <a:rPr lang="en-US" sz="1000">
                          <a:effectLst/>
                          <a:latin typeface="Calibri"/>
                          <a:ea typeface="Cambria"/>
                          <a:cs typeface="Times New Roman"/>
                        </a:rPr>
                        <a:t>Extra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All ceilings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7006</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4"/>
                  </a:ext>
                </a:extLst>
              </a:tr>
              <a:tr h="155500">
                <a:tc>
                  <a:txBody>
                    <a:bodyPr/>
                    <a:lstStyle/>
                    <a:p>
                      <a:pPr marL="0" marR="0" algn="l">
                        <a:spcBef>
                          <a:spcPts val="0"/>
                        </a:spcBef>
                        <a:spcAft>
                          <a:spcPts val="0"/>
                        </a:spcAft>
                      </a:pPr>
                      <a:r>
                        <a:rPr lang="en-US" sz="1000">
                          <a:effectLst/>
                          <a:latin typeface="Calibri"/>
                          <a:ea typeface="Cambria"/>
                          <a:cs typeface="Times New Roman"/>
                        </a:rPr>
                        <a:t>Navajo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Bathrooms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SW 6126</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Semi Gloss</a:t>
                      </a:r>
                    </a:p>
                  </a:txBody>
                  <a:tcPr marL="68580" marR="68580" marT="0" marB="0" anchor="ctr"/>
                </a:tc>
                <a:extLst>
                  <a:ext uri="{0D108BD9-81ED-4DB2-BD59-A6C34878D82A}">
                    <a16:rowId xmlns:a16="http://schemas.microsoft.com/office/drawing/2014/main" val="10005"/>
                  </a:ext>
                </a:extLst>
              </a:tr>
              <a:tr h="285137">
                <a:tc>
                  <a:txBody>
                    <a:bodyPr/>
                    <a:lstStyle/>
                    <a:p>
                      <a:pPr marL="0" marR="0" algn="l">
                        <a:spcBef>
                          <a:spcPts val="0"/>
                        </a:spcBef>
                        <a:spcAft>
                          <a:spcPts val="0"/>
                        </a:spcAft>
                      </a:pPr>
                      <a:r>
                        <a:rPr lang="en-US" sz="1000" dirty="0">
                          <a:effectLst/>
                          <a:latin typeface="Calibri"/>
                          <a:ea typeface="Cambria"/>
                          <a:cs typeface="Times New Roman"/>
                        </a:rPr>
                        <a:t>Navajo White (Sherwin Williams)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Living/Dining/Halls, Laundry, Kitchen, Bedrooms</a:t>
                      </a:r>
                    </a:p>
                  </a:txBody>
                  <a:tcPr marL="68580" marR="68580" marT="0" marB="0" anchor="ctr"/>
                </a:tc>
                <a:tc>
                  <a:txBody>
                    <a:bodyPr/>
                    <a:lstStyle/>
                    <a:p>
                      <a:pPr marL="0" marR="0" algn="l">
                        <a:spcBef>
                          <a:spcPts val="0"/>
                        </a:spcBef>
                        <a:spcAft>
                          <a:spcPts val="0"/>
                        </a:spcAft>
                      </a:pPr>
                      <a:r>
                        <a:rPr lang="en-US" sz="1000">
                          <a:effectLst/>
                          <a:latin typeface="Calibri"/>
                          <a:ea typeface="Cambria"/>
                          <a:cs typeface="Times New Roman"/>
                        </a:rPr>
                        <a:t>SW 6126</a:t>
                      </a:r>
                    </a:p>
                  </a:txBody>
                  <a:tcPr marL="68580" marR="68580" marT="0" marB="0" anchor="ctr"/>
                </a:tc>
                <a:tc>
                  <a:txBody>
                    <a:bodyPr/>
                    <a:lstStyle/>
                    <a:p>
                      <a:pPr marL="0" marR="0" algn="l">
                        <a:spcBef>
                          <a:spcPts val="0"/>
                        </a:spcBef>
                        <a:spcAft>
                          <a:spcPts val="0"/>
                        </a:spcAft>
                      </a:pPr>
                      <a:r>
                        <a:rPr lang="en-US" sz="1000" dirty="0">
                          <a:effectLst/>
                          <a:latin typeface="Calibri"/>
                          <a:ea typeface="Cambria"/>
                          <a:cs typeface="Times New Roman"/>
                        </a:rPr>
                        <a:t>Flat</a:t>
                      </a:r>
                    </a:p>
                  </a:txBody>
                  <a:tcPr marL="68580" marR="68580" marT="0" marB="0" anchor="ctr"/>
                </a:tc>
                <a:extLst>
                  <a:ext uri="{0D108BD9-81ED-4DB2-BD59-A6C34878D82A}">
                    <a16:rowId xmlns:a16="http://schemas.microsoft.com/office/drawing/2014/main" val="10006"/>
                  </a:ext>
                </a:extLst>
              </a:tr>
            </a:tbl>
          </a:graphicData>
        </a:graphic>
      </p:graphicFrame>
      <p:pic>
        <p:nvPicPr>
          <p:cNvPr id="4" name="Picture 3"/>
          <p:cNvPicPr>
            <a:picLocks noChangeAspect="1"/>
          </p:cNvPicPr>
          <p:nvPr/>
        </p:nvPicPr>
        <p:blipFill>
          <a:blip r:embed="rId2"/>
          <a:stretch>
            <a:fillRect/>
          </a:stretch>
        </p:blipFill>
        <p:spPr>
          <a:xfrm>
            <a:off x="1696079" y="7004734"/>
            <a:ext cx="3415041" cy="1241350"/>
          </a:xfrm>
          <a:prstGeom prst="rect">
            <a:avLst/>
          </a:prstGeom>
        </p:spPr>
      </p:pic>
      <p:sp>
        <p:nvSpPr>
          <p:cNvPr id="5" name="Slide Number Placeholder 4"/>
          <p:cNvSpPr>
            <a:spLocks noGrp="1"/>
          </p:cNvSpPr>
          <p:nvPr>
            <p:ph type="sldNum" sz="quarter" idx="12"/>
          </p:nvPr>
        </p:nvSpPr>
        <p:spPr/>
        <p:txBody>
          <a:bodyPr/>
          <a:lstStyle/>
          <a:p>
            <a:fld id="{A88EBE9D-EF06-9E49-9451-B427DBD8C0F9}" type="slidenum">
              <a:rPr lang="en-US" smtClean="0"/>
              <a:t>31</a:t>
            </a:fld>
            <a:endParaRPr lang="en-US"/>
          </a:p>
        </p:txBody>
      </p:sp>
      <p:pic>
        <p:nvPicPr>
          <p:cNvPr id="8" name="Picture 7">
            <a:extLst>
              <a:ext uri="{FF2B5EF4-FFF2-40B4-BE49-F238E27FC236}">
                <a16:creationId xmlns:a16="http://schemas.microsoft.com/office/drawing/2014/main" id="{5FAA8A4E-8266-4589-ABFC-E70B5B3089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2680338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80132" y="1379551"/>
            <a:ext cx="5685120" cy="7074881"/>
          </a:xfrm>
          <a:prstGeom prst="rect">
            <a:avLst/>
          </a:prstGeom>
          <a:solidFill>
            <a:schemeClr val="bg1">
              <a:lumMod val="85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182880" rIns="274320" bIns="182880" numCol="1" spcCol="0" rtlCol="0" fromWordArt="0" anchor="t" anchorCtr="0" forceAA="0" compatLnSpc="1">
            <a:prstTxWarp prst="textNoShape">
              <a:avLst/>
            </a:prstTxWarp>
            <a:noAutofit/>
          </a:bodyPr>
          <a:lstStyle/>
          <a:p>
            <a:endParaRPr lang="en-US" sz="200" b="1" dirty="0">
              <a:ea typeface="Cambria"/>
              <a:cs typeface="Times New Roman"/>
            </a:endParaRPr>
          </a:p>
          <a:p>
            <a:r>
              <a:rPr lang="en-US" sz="1200" b="1" dirty="0">
                <a:ea typeface="Cambria"/>
                <a:cs typeface="Times New Roman"/>
              </a:rPr>
              <a:t>ROOF:</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existing roof</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Replace any damaged sheeting or starter board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new 15 lbs felt paper</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new dimensional composite shingle roof (charcoal color)</a:t>
            </a:r>
          </a:p>
          <a:p>
            <a:pPr marL="164592" marR="0" lvl="0" indent="-164592">
              <a:spcBef>
                <a:spcPts val="0"/>
              </a:spcBef>
              <a:spcAft>
                <a:spcPts val="0"/>
              </a:spcAft>
              <a:buFont typeface="+mj-lt"/>
              <a:buAutoNum type="arabicPeriod"/>
            </a:pPr>
            <a:r>
              <a:rPr lang="en-US" sz="1000" dirty="0">
                <a:ea typeface="Cambria"/>
                <a:cs typeface="Times New Roman"/>
              </a:rPr>
              <a:t>Paint all roof penetrations black</a:t>
            </a:r>
          </a:p>
          <a:p>
            <a:r>
              <a:rPr lang="en-US" sz="1200" dirty="0">
                <a:ea typeface="Cambria"/>
                <a:cs typeface="Times New Roman"/>
              </a:rPr>
              <a:t> </a:t>
            </a:r>
          </a:p>
          <a:p>
            <a:r>
              <a:rPr lang="en-US" sz="1200" b="1" dirty="0">
                <a:ea typeface="Times New Roman"/>
              </a:rPr>
              <a:t>LANDSCAPE:</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Removal all debris in front and back yard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Removal all weeds in front and back yard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sod in the front and back yard</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Cut in planter boxes next to house and fence in front and back yard and plant drought tolerant plants</a:t>
            </a:r>
          </a:p>
          <a:p>
            <a:pPr marL="164592" marR="0" lvl="0" indent="-164592">
              <a:spcBef>
                <a:spcPts val="0"/>
              </a:spcBef>
              <a:spcAft>
                <a:spcPts val="0"/>
              </a:spcAft>
              <a:buFont typeface="+mj-lt"/>
              <a:buAutoNum type="arabicPeriod"/>
            </a:pPr>
            <a:r>
              <a:rPr lang="en-US" sz="1000" dirty="0">
                <a:ea typeface="Cambria"/>
                <a:cs typeface="Times New Roman"/>
              </a:rPr>
              <a:t>Test irrigation system and repair where needed or install one in front yard</a:t>
            </a:r>
          </a:p>
          <a:p>
            <a:r>
              <a:rPr lang="en-US" sz="1200" b="1" dirty="0">
                <a:ea typeface="Times New Roman"/>
              </a:rPr>
              <a:t> </a:t>
            </a:r>
          </a:p>
          <a:p>
            <a:r>
              <a:rPr lang="en-US" sz="1200" b="1" dirty="0">
                <a:ea typeface="Times New Roman"/>
              </a:rPr>
              <a:t>WINDOWS:</a:t>
            </a:r>
          </a:p>
          <a:p>
            <a:pPr marL="164592" marR="0" lvl="0" indent="-164592">
              <a:lnSpc>
                <a:spcPct val="110000"/>
              </a:lnSpc>
              <a:spcBef>
                <a:spcPts val="0"/>
              </a:spcBef>
              <a:spcAft>
                <a:spcPts val="0"/>
              </a:spcAft>
              <a:buFont typeface="Calibri"/>
              <a:buAutoNum type="arabicPeriod"/>
            </a:pPr>
            <a:r>
              <a:rPr lang="en-US" sz="1000" dirty="0">
                <a:ea typeface="Cambria"/>
                <a:cs typeface="Times New Roman"/>
              </a:rPr>
              <a:t>Replace all windows with retro fit insert windows</a:t>
            </a:r>
          </a:p>
          <a:p>
            <a:pPr marL="164592" marR="0" lvl="0" indent="-164592">
              <a:spcBef>
                <a:spcPts val="0"/>
              </a:spcBef>
              <a:spcAft>
                <a:spcPts val="0"/>
              </a:spcAft>
              <a:buFont typeface="Calibri"/>
              <a:buAutoNum type="arabicPeriod"/>
            </a:pPr>
            <a:r>
              <a:rPr lang="en-US" sz="1000" dirty="0">
                <a:ea typeface="Cambria"/>
                <a:cs typeface="Times New Roman"/>
              </a:rPr>
              <a:t>Replace all sliders with retro fit</a:t>
            </a:r>
          </a:p>
          <a:p>
            <a:r>
              <a:rPr lang="en-US" sz="1200" dirty="0">
                <a:ea typeface="Cambria"/>
                <a:cs typeface="Times New Roman"/>
              </a:rPr>
              <a:t> </a:t>
            </a:r>
          </a:p>
          <a:p>
            <a:r>
              <a:rPr lang="en-US" sz="1200" b="1" dirty="0">
                <a:ea typeface="Times New Roman"/>
              </a:rPr>
              <a:t>DEMO (INTERIOR):</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all trash in house</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Demo kitchen and remove cabinets</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Demo existing bathroom toilet, vanity,                                                                                                          tile floor and shower surround </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all tile flooring</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Scrape popcorn ceiling</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Remove all window coverings</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Do not damage wood floor as we are keeping it (install rosin paper to protect flooring)</a:t>
            </a:r>
          </a:p>
          <a:p>
            <a:r>
              <a:rPr lang="en-US" sz="1200" dirty="0">
                <a:ea typeface="Cambria"/>
                <a:cs typeface="Times New Roman"/>
              </a:rPr>
              <a:t> </a:t>
            </a:r>
          </a:p>
          <a:p>
            <a:r>
              <a:rPr lang="en-US" sz="1200" b="1" dirty="0">
                <a:ea typeface="Times New Roman"/>
              </a:rPr>
              <a:t>GENERAL (INTERIOR):</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Construct new bathroom where existing bedroom is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Construct new stackable laundry closet in hallway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Change all door hinges and hardware with brush nickel</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Retexture ceiling</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Install new ceiling fans in all bedrooms</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Combine both back bedrooms to create large master suite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Close off door to existing bathroom and construct new door going into master suite (see layout)</a:t>
            </a:r>
          </a:p>
          <a:p>
            <a:pPr marL="164592" marR="0" lvl="0" indent="-164592">
              <a:lnSpc>
                <a:spcPct val="110000"/>
              </a:lnSpc>
              <a:spcBef>
                <a:spcPts val="0"/>
              </a:spcBef>
              <a:spcAft>
                <a:spcPts val="0"/>
              </a:spcAft>
              <a:buFont typeface="+mj-lt"/>
              <a:buAutoNum type="arabicPeriod"/>
            </a:pPr>
            <a:r>
              <a:rPr lang="en-US" sz="1000" dirty="0">
                <a:ea typeface="Cambria"/>
                <a:cs typeface="Times New Roman"/>
              </a:rPr>
              <a:t>Change front door hardware - Home Depot #640-064 $169</a:t>
            </a:r>
          </a:p>
          <a:p>
            <a:pPr marL="22860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 </a:t>
            </a:r>
            <a:endParaRPr lang="en-US" sz="1000" dirty="0">
              <a:effectLst/>
              <a:latin typeface="Calibri"/>
              <a:ea typeface="Cambria"/>
              <a:cs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5" name="Picture 4"/>
          <p:cNvPicPr>
            <a:picLocks noChangeAspect="1"/>
          </p:cNvPicPr>
          <p:nvPr/>
        </p:nvPicPr>
        <p:blipFill>
          <a:blip r:embed="rId2"/>
          <a:stretch>
            <a:fillRect/>
          </a:stretch>
        </p:blipFill>
        <p:spPr>
          <a:xfrm>
            <a:off x="3148486" y="5018359"/>
            <a:ext cx="2873403" cy="1014771"/>
          </a:xfrm>
          <a:prstGeom prst="rect">
            <a:avLst/>
          </a:prstGeom>
        </p:spPr>
      </p:pic>
      <p:sp>
        <p:nvSpPr>
          <p:cNvPr id="4" name="Slide Number Placeholder 3"/>
          <p:cNvSpPr>
            <a:spLocks noGrp="1"/>
          </p:cNvSpPr>
          <p:nvPr>
            <p:ph type="sldNum" sz="quarter" idx="12"/>
          </p:nvPr>
        </p:nvSpPr>
        <p:spPr/>
        <p:txBody>
          <a:bodyPr/>
          <a:lstStyle/>
          <a:p>
            <a:fld id="{A88EBE9D-EF06-9E49-9451-B427DBD8C0F9}" type="slidenum">
              <a:rPr lang="en-US" smtClean="0"/>
              <a:t>32</a:t>
            </a:fld>
            <a:endParaRPr lang="en-US"/>
          </a:p>
        </p:txBody>
      </p:sp>
      <p:pic>
        <p:nvPicPr>
          <p:cNvPr id="7" name="Picture 6">
            <a:extLst>
              <a:ext uri="{FF2B5EF4-FFF2-40B4-BE49-F238E27FC236}">
                <a16:creationId xmlns:a16="http://schemas.microsoft.com/office/drawing/2014/main" id="{32E9D9B2-A8BE-4F07-A390-254EA1E0DEE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2977364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80132" y="1379551"/>
            <a:ext cx="5685120" cy="7074881"/>
          </a:xfrm>
          <a:prstGeom prst="rect">
            <a:avLst/>
          </a:prstGeom>
          <a:solidFill>
            <a:schemeClr val="bg1">
              <a:lumMod val="85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182880" rIns="274320" bIns="182880" numCol="1" spcCol="0" rtlCol="0" fromWordArt="0" anchor="t" anchorCtr="0" forceAA="0" compatLnSpc="1">
            <a:prstTxWarp prst="textNoShape">
              <a:avLst/>
            </a:prstTxWarp>
            <a:noAutofit/>
          </a:bodyPr>
          <a:lstStyle/>
          <a:p>
            <a:pPr>
              <a:lnSpc>
                <a:spcPct val="110000"/>
              </a:lnSpc>
            </a:pPr>
            <a:r>
              <a:rPr lang="en-US" sz="1200" b="1" dirty="0"/>
              <a:t>KITCHEN:</a:t>
            </a:r>
          </a:p>
          <a:p>
            <a:pPr marL="164592" lvl="0" indent="-164592">
              <a:lnSpc>
                <a:spcPct val="110000"/>
              </a:lnSpc>
              <a:buFont typeface="+mj-lt"/>
              <a:buAutoNum type="arabicPeriod"/>
            </a:pPr>
            <a:r>
              <a:rPr lang="en-US" sz="1000" dirty="0"/>
              <a:t>Install backsplash - DalTile Travertine 3”x6” honed $6.11/sq ft #T711361U (installed subway style and to the bottom of the cabinets)</a:t>
            </a:r>
          </a:p>
          <a:p>
            <a:pPr marL="164592" lvl="0" indent="-164592">
              <a:lnSpc>
                <a:spcPct val="110000"/>
              </a:lnSpc>
              <a:buFont typeface="+mj-lt"/>
              <a:buAutoNum type="arabicPeriod"/>
            </a:pPr>
            <a:r>
              <a:rPr lang="en-US" sz="1000" dirty="0"/>
              <a:t>Install backsplash accent tile 4” strip – DalTile American Olean Legacy Glass Celedon 2”x2” LG03</a:t>
            </a:r>
          </a:p>
          <a:p>
            <a:pPr marL="164592" lvl="0" indent="-164592">
              <a:lnSpc>
                <a:spcPct val="110000"/>
              </a:lnSpc>
              <a:buFont typeface="+mj-lt"/>
              <a:buAutoNum type="arabicPeriod"/>
            </a:pPr>
            <a:r>
              <a:rPr lang="en-US" sz="1000" dirty="0"/>
              <a:t>Install new stainless steel appliances</a:t>
            </a:r>
          </a:p>
          <a:p>
            <a:pPr>
              <a:lnSpc>
                <a:spcPct val="110000"/>
              </a:lnSpc>
            </a:pPr>
            <a:r>
              <a:rPr lang="en-US" sz="1000" dirty="0"/>
              <a:t>	A. Frigidaire FFFTR2126LS 21 CF Top Freezer Refrigerator - $625.00</a:t>
            </a:r>
          </a:p>
          <a:p>
            <a:pPr>
              <a:lnSpc>
                <a:spcPct val="110000"/>
              </a:lnSpc>
            </a:pPr>
            <a:r>
              <a:rPr lang="en-US" sz="1000" dirty="0"/>
              <a:t>	B. Frigidaire FFFMV162LS 1.6 CF 1,000 Watt Range Microwave - $269.00</a:t>
            </a:r>
          </a:p>
          <a:p>
            <a:pPr>
              <a:lnSpc>
                <a:spcPct val="110000"/>
              </a:lnSpc>
            </a:pPr>
            <a:r>
              <a:rPr lang="en-US" sz="1000" dirty="0"/>
              <a:t>	C. Frigidaire FFFBD2406NS 24” Built in Dishwasher - $295.00</a:t>
            </a:r>
          </a:p>
          <a:p>
            <a:pPr>
              <a:lnSpc>
                <a:spcPct val="110000"/>
              </a:lnSpc>
            </a:pPr>
            <a:r>
              <a:rPr lang="en-US" sz="1000" dirty="0"/>
              <a:t>	D. Frigidaire FFFGF3047LS 30” Free Standing Gas Range - $556.00</a:t>
            </a:r>
          </a:p>
          <a:p>
            <a:pPr marL="228600" lvl="0" indent="-228600">
              <a:lnSpc>
                <a:spcPct val="110000"/>
              </a:lnSpc>
              <a:buFont typeface="+mj-lt"/>
              <a:buAutoNum type="arabicPeriod" startAt="4"/>
            </a:pPr>
            <a:r>
              <a:rPr lang="en-US" sz="1000" dirty="0"/>
              <a:t>Install new faucet - Proflo PFXC8011BN Single Handle Kitchen Faucet w/ Pullout Spray (Low Lead Compliant) - $180.65</a:t>
            </a:r>
          </a:p>
          <a:p>
            <a:pPr marL="228600" lvl="0" indent="-228600">
              <a:lnSpc>
                <a:spcPct val="110000"/>
              </a:lnSpc>
              <a:buFont typeface="+mj-lt"/>
              <a:buAutoNum type="arabicPeriod" startAt="4"/>
            </a:pPr>
            <a:r>
              <a:rPr lang="en-US" sz="1000" dirty="0"/>
              <a:t>Install new countertops – Rainbow Stone “New Venetian Gold” Granite</a:t>
            </a:r>
          </a:p>
          <a:p>
            <a:pPr marL="228600" lvl="0" indent="-228600">
              <a:lnSpc>
                <a:spcPct val="110000"/>
              </a:lnSpc>
              <a:buFont typeface="+mj-lt"/>
              <a:buAutoNum type="arabicPeriod" startAt="4"/>
            </a:pPr>
            <a:r>
              <a:rPr lang="en-US" sz="1000" dirty="0"/>
              <a:t>Install new cabinets – Home Depot American Classics Harvest Finish</a:t>
            </a:r>
          </a:p>
          <a:p>
            <a:pPr marL="228600" lvl="0" indent="-228600">
              <a:lnSpc>
                <a:spcPct val="110000"/>
              </a:lnSpc>
              <a:buFont typeface="+mj-lt"/>
              <a:buAutoNum type="arabicPeriod" startAt="4"/>
            </a:pPr>
            <a:r>
              <a:rPr lang="en-US" sz="1000" dirty="0"/>
              <a:t>Install 4 recessed lights</a:t>
            </a:r>
          </a:p>
          <a:p>
            <a:pPr marL="228600" lvl="0" indent="-228600">
              <a:lnSpc>
                <a:spcPct val="110000"/>
              </a:lnSpc>
              <a:buFont typeface="+mj-lt"/>
              <a:buAutoNum type="arabicPeriod" startAt="4"/>
            </a:pPr>
            <a:r>
              <a:rPr lang="en-US" sz="1000" dirty="0"/>
              <a:t>Paint as per color scheme</a:t>
            </a:r>
          </a:p>
          <a:p>
            <a:pPr lvl="0"/>
            <a:endParaRPr lang="en-US" sz="1000" dirty="0"/>
          </a:p>
          <a:p>
            <a:pPr lvl="0"/>
            <a:endParaRPr lang="en-US" sz="1000" dirty="0"/>
          </a:p>
          <a:p>
            <a:pPr lvl="0"/>
            <a:endParaRPr lang="en-US" sz="1000" dirty="0"/>
          </a:p>
          <a:p>
            <a:pPr lvl="0"/>
            <a:endParaRPr lang="en-US" sz="1000" dirty="0"/>
          </a:p>
          <a:p>
            <a:pPr lvl="0"/>
            <a:endParaRPr lang="en-US" sz="1000" dirty="0"/>
          </a:p>
          <a:p>
            <a:pPr marL="0" marR="0">
              <a:spcBef>
                <a:spcPts val="0"/>
              </a:spcBef>
              <a:spcAft>
                <a:spcPts val="0"/>
              </a:spcAft>
            </a:pPr>
            <a:endParaRPr lang="en-US" sz="1000" dirty="0">
              <a:effectLst/>
              <a:latin typeface="Calibri"/>
              <a:ea typeface="Cambria"/>
              <a:cs typeface="Times New Roman"/>
            </a:endParaRP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000" dirty="0">
                <a:effectLst/>
                <a:latin typeface="Calibri"/>
                <a:ea typeface="Cambria"/>
                <a:cs typeface="Times New Roman"/>
              </a:rPr>
              <a:t> </a:t>
            </a:r>
          </a:p>
          <a:p>
            <a:pPr marL="0" marR="0">
              <a:spcBef>
                <a:spcPts val="0"/>
              </a:spcBef>
              <a:spcAft>
                <a:spcPts val="0"/>
              </a:spcAft>
            </a:pPr>
            <a:r>
              <a:rPr lang="en-US" sz="1200" b="1" dirty="0">
                <a:effectLst/>
                <a:latin typeface="Calibri"/>
                <a:ea typeface="Cambria"/>
                <a:cs typeface="Times New Roman"/>
              </a:rPr>
              <a:t> </a:t>
            </a:r>
            <a:endParaRPr lang="en-US" sz="1000" dirty="0">
              <a:effectLst/>
              <a:latin typeface="Calibri"/>
              <a:ea typeface="Cambria"/>
              <a:cs typeface="Times New Roman"/>
            </a:endParaRPr>
          </a:p>
          <a:p>
            <a:pPr marL="0" marR="0">
              <a:spcBef>
                <a:spcPts val="0"/>
              </a:spcBef>
              <a:spcAft>
                <a:spcPts val="0"/>
              </a:spcAft>
            </a:pPr>
            <a:r>
              <a:rPr lang="en-US" sz="1200" b="1" dirty="0">
                <a:effectLst/>
                <a:latin typeface="Calibri"/>
                <a:ea typeface="Times New Roman"/>
              </a:rPr>
              <a:t> </a:t>
            </a:r>
          </a:p>
          <a:p>
            <a:pPr>
              <a:lnSpc>
                <a:spcPct val="110000"/>
              </a:lnSpc>
            </a:pPr>
            <a:r>
              <a:rPr lang="en-US" sz="1200" b="1" dirty="0"/>
              <a:t>HALL BATH:</a:t>
            </a:r>
          </a:p>
          <a:p>
            <a:pPr marL="164592" lvl="0" indent="-164592">
              <a:lnSpc>
                <a:spcPct val="110000"/>
              </a:lnSpc>
              <a:buFont typeface="+mj-lt"/>
              <a:buAutoNum type="arabicPeriod"/>
            </a:pPr>
            <a:r>
              <a:rPr lang="en-US" sz="1000" dirty="0"/>
              <a:t>Install new vanity (espresso finish)</a:t>
            </a:r>
          </a:p>
          <a:p>
            <a:pPr marL="164592" lvl="0" indent="-164592">
              <a:lnSpc>
                <a:spcPct val="110000"/>
              </a:lnSpc>
              <a:buFont typeface="+mj-lt"/>
              <a:buAutoNum type="arabicPeriod"/>
            </a:pPr>
            <a:r>
              <a:rPr lang="en-US" sz="1000" dirty="0"/>
              <a:t>New Faucet - Grohe G20209002 “Eurostyle Cosmopolitan” 8’’ Widespread Bathroom Sink Faucet - $160.10</a:t>
            </a:r>
          </a:p>
          <a:p>
            <a:pPr marL="164592" lvl="0" indent="-164592">
              <a:lnSpc>
                <a:spcPct val="110000"/>
              </a:lnSpc>
              <a:buFont typeface="+mj-lt"/>
              <a:buAutoNum type="arabicPeriod"/>
            </a:pPr>
            <a:r>
              <a:rPr lang="en-US" sz="1000" dirty="0"/>
              <a:t>New toilet (Elongated Bowl)</a:t>
            </a:r>
          </a:p>
          <a:p>
            <a:pPr marL="164592" lvl="0" indent="-164592">
              <a:lnSpc>
                <a:spcPct val="110000"/>
              </a:lnSpc>
              <a:buFont typeface="+mj-lt"/>
              <a:buAutoNum type="arabicPeriod"/>
            </a:pPr>
            <a:r>
              <a:rPr lang="en-US" sz="1000" dirty="0"/>
              <a:t>New tub - Sterling S610411100 “ALL Pro” 60” Soaking Tub – 128.90</a:t>
            </a:r>
          </a:p>
          <a:p>
            <a:pPr marL="164592" lvl="0" indent="-164592">
              <a:lnSpc>
                <a:spcPct val="110000"/>
              </a:lnSpc>
              <a:buFont typeface="+mj-lt"/>
              <a:buAutoNum type="arabicPeriod"/>
            </a:pPr>
            <a:r>
              <a:rPr lang="en-US" sz="1000" dirty="0"/>
              <a:t>Shower head and trim kit - Grohe G26017000 “ BauLoop” Tub &amp; Shower Faucet Trim - $130.95</a:t>
            </a:r>
          </a:p>
          <a:p>
            <a:pPr marL="164592" lvl="0" indent="-164592">
              <a:lnSpc>
                <a:spcPct val="110000"/>
              </a:lnSpc>
              <a:buFont typeface="+mj-lt"/>
              <a:buAutoNum type="arabicPeriod"/>
            </a:pPr>
            <a:r>
              <a:rPr lang="en-US" sz="1000" dirty="0"/>
              <a:t>New shower valve - Grohe G35015000 Tub &amp; Shower Valve - $67.50</a:t>
            </a:r>
          </a:p>
          <a:p>
            <a:pPr marL="164592" lvl="0" indent="-164592">
              <a:lnSpc>
                <a:spcPct val="110000"/>
              </a:lnSpc>
              <a:buFont typeface="+mj-lt"/>
              <a:buAutoNum type="arabicPeriod"/>
            </a:pPr>
            <a:r>
              <a:rPr lang="en-US" sz="1000" dirty="0"/>
              <a:t>Install Tile surround – DalTile Rittenhouse Square 3”x6” Matte Almond $2.70/sq ft #X735 (installed subway style, tile to ceiling)</a:t>
            </a:r>
          </a:p>
          <a:p>
            <a:pPr marL="164592" lvl="0" indent="-164592">
              <a:lnSpc>
                <a:spcPct val="110000"/>
              </a:lnSpc>
              <a:buFont typeface="+mj-lt"/>
              <a:buAutoNum type="arabicPeriod"/>
            </a:pPr>
            <a:r>
              <a:rPr lang="en-US" sz="1000" dirty="0"/>
              <a:t>Accent Tile 12” Strip – DalTile Stone Radiance Whisper Green Blend (installed roughly 5” up the wall)</a:t>
            </a:r>
          </a:p>
          <a:p>
            <a:pPr marL="164592" lvl="0" indent="-164592">
              <a:lnSpc>
                <a:spcPct val="110000"/>
              </a:lnSpc>
              <a:buFont typeface="+mj-lt"/>
              <a:buAutoNum type="arabicPeriod"/>
            </a:pPr>
            <a:r>
              <a:rPr lang="en-US" sz="1000" dirty="0"/>
              <a:t>Tile floor – DalTile Travertine 18” x18” Honed $1.99/sq ft (installed subway style)</a:t>
            </a:r>
          </a:p>
          <a:p>
            <a:pPr marL="0" marR="0">
              <a:spcBef>
                <a:spcPts val="0"/>
              </a:spcBef>
              <a:spcAft>
                <a:spcPts val="0"/>
              </a:spcAft>
            </a:pPr>
            <a:endParaRPr lang="en-US" sz="1200" b="1" dirty="0">
              <a:effectLst/>
              <a:latin typeface="Calibri"/>
              <a:ea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7" name="Picture 6"/>
          <p:cNvPicPr/>
          <p:nvPr/>
        </p:nvPicPr>
        <p:blipFill>
          <a:blip r:embed="rId2">
            <a:extLst>
              <a:ext uri="{28A0092B-C50C-407E-A947-70E740481C1C}">
                <a14:useLocalDpi xmlns:a14="http://schemas.microsoft.com/office/drawing/2010/main"/>
              </a:ext>
            </a:extLst>
          </a:blip>
          <a:srcRect/>
          <a:stretch>
            <a:fillRect/>
          </a:stretch>
        </p:blipFill>
        <p:spPr bwMode="auto">
          <a:xfrm>
            <a:off x="843651" y="4310456"/>
            <a:ext cx="1670575" cy="1218920"/>
          </a:xfrm>
          <a:prstGeom prst="rect">
            <a:avLst/>
          </a:prstGeom>
          <a:noFill/>
          <a:ln>
            <a:noFill/>
          </a:ln>
        </p:spPr>
      </p:pic>
      <p:pic>
        <p:nvPicPr>
          <p:cNvPr id="8" name="Picture 7"/>
          <p:cNvPicPr/>
          <p:nvPr/>
        </p:nvPicPr>
        <p:blipFill>
          <a:blip r:embed="rId3">
            <a:extLst>
              <a:ext uri="{28A0092B-C50C-407E-A947-70E740481C1C}">
                <a14:useLocalDpi xmlns:a14="http://schemas.microsoft.com/office/drawing/2010/main"/>
              </a:ext>
            </a:extLst>
          </a:blip>
          <a:srcRect/>
          <a:stretch>
            <a:fillRect/>
          </a:stretch>
        </p:blipFill>
        <p:spPr bwMode="auto">
          <a:xfrm>
            <a:off x="2591191" y="4310456"/>
            <a:ext cx="1672639" cy="1218919"/>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a:ext>
            </a:extLst>
          </a:blip>
          <a:srcRect/>
          <a:stretch>
            <a:fillRect/>
          </a:stretch>
        </p:blipFill>
        <p:spPr bwMode="auto">
          <a:xfrm>
            <a:off x="4340796" y="4310458"/>
            <a:ext cx="1688546" cy="1218919"/>
          </a:xfrm>
          <a:prstGeom prst="rect">
            <a:avLst/>
          </a:prstGeom>
          <a:noFill/>
          <a:ln>
            <a:noFill/>
          </a:ln>
        </p:spPr>
      </p:pic>
      <p:sp>
        <p:nvSpPr>
          <p:cNvPr id="4" name="Slide Number Placeholder 3"/>
          <p:cNvSpPr>
            <a:spLocks noGrp="1"/>
          </p:cNvSpPr>
          <p:nvPr>
            <p:ph type="sldNum" sz="quarter" idx="12"/>
          </p:nvPr>
        </p:nvSpPr>
        <p:spPr/>
        <p:txBody>
          <a:bodyPr/>
          <a:lstStyle/>
          <a:p>
            <a:fld id="{A88EBE9D-EF06-9E49-9451-B427DBD8C0F9}" type="slidenum">
              <a:rPr lang="en-US" smtClean="0"/>
              <a:t>33</a:t>
            </a:fld>
            <a:endParaRPr lang="en-US"/>
          </a:p>
        </p:txBody>
      </p:sp>
      <p:pic>
        <p:nvPicPr>
          <p:cNvPr id="9" name="Picture 8">
            <a:extLst>
              <a:ext uri="{FF2B5EF4-FFF2-40B4-BE49-F238E27FC236}">
                <a16:creationId xmlns:a16="http://schemas.microsoft.com/office/drawing/2014/main" id="{ECE4DE3C-71D8-4557-8E6C-994BC6C2830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1481312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501732" y="1379551"/>
            <a:ext cx="5835040" cy="7074881"/>
          </a:xfrm>
          <a:prstGeom prst="rect">
            <a:avLst/>
          </a:prstGeom>
          <a:solidFill>
            <a:schemeClr val="bg1">
              <a:lumMod val="85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274320" tIns="228600" rIns="182880" bIns="228600" numCol="1" spcCol="0" rtlCol="0" fromWordArt="0" anchor="t" anchorCtr="0" forceAA="0" compatLnSpc="1">
            <a:prstTxWarp prst="textNoShape">
              <a:avLst/>
            </a:prstTxWarp>
            <a:noAutofit/>
          </a:bodyPr>
          <a:lstStyle/>
          <a:p>
            <a:r>
              <a:rPr lang="en-US" sz="1200" b="1" dirty="0"/>
              <a:t>MASTER BATH:</a:t>
            </a:r>
          </a:p>
          <a:p>
            <a:pPr marL="164592" lvl="0" indent="-164592">
              <a:lnSpc>
                <a:spcPct val="110000"/>
              </a:lnSpc>
              <a:buFont typeface="+mj-lt"/>
              <a:buAutoNum type="arabicPeriod"/>
            </a:pPr>
            <a:r>
              <a:rPr lang="en-US" sz="1000" dirty="0"/>
              <a:t>New toilet (Elongated Bowl)</a:t>
            </a:r>
          </a:p>
          <a:p>
            <a:pPr marL="164592" lvl="0" indent="-164592">
              <a:lnSpc>
                <a:spcPct val="110000"/>
              </a:lnSpc>
              <a:buFont typeface="+mj-lt"/>
              <a:buAutoNum type="arabicPeriod"/>
            </a:pPr>
            <a:r>
              <a:rPr lang="en-US" sz="1000" dirty="0"/>
              <a:t>New tub – Home Depot #693-952 $209</a:t>
            </a:r>
          </a:p>
          <a:p>
            <a:pPr marL="164592" lvl="0" indent="-164592">
              <a:lnSpc>
                <a:spcPct val="110000"/>
              </a:lnSpc>
              <a:buFont typeface="+mj-lt"/>
              <a:buAutoNum type="arabicPeriod"/>
            </a:pPr>
            <a:r>
              <a:rPr lang="en-US" sz="1000" dirty="0"/>
              <a:t>Install new vanity (espresso finish)</a:t>
            </a:r>
          </a:p>
          <a:p>
            <a:pPr marL="164592" lvl="0" indent="-164592">
              <a:lnSpc>
                <a:spcPct val="110000"/>
              </a:lnSpc>
              <a:buFont typeface="+mj-lt"/>
              <a:buAutoNum type="arabicPeriod"/>
            </a:pPr>
            <a:r>
              <a:rPr lang="en-US" sz="1000" dirty="0"/>
              <a:t>Tub spout - Grohe G13611000								                   “Eurodisc” Tub Spout - $14.65</a:t>
            </a:r>
          </a:p>
          <a:p>
            <a:pPr marL="164592" indent="-164592">
              <a:lnSpc>
                <a:spcPct val="110000"/>
              </a:lnSpc>
              <a:buFont typeface="+mj-lt"/>
              <a:buAutoNum type="arabicPeriod"/>
            </a:pPr>
            <a:r>
              <a:rPr lang="en-US" sz="1000" dirty="0"/>
              <a:t>New Faucet - Grohe G20209002 						                          “Eurostyle Cosmopolitan” 8’’ Widespread Bathroom Sink Faucet -$160.10 </a:t>
            </a:r>
          </a:p>
          <a:p>
            <a:pPr marL="164592" indent="-164592">
              <a:lnSpc>
                <a:spcPct val="110000"/>
              </a:lnSpc>
              <a:buFont typeface="+mj-lt"/>
              <a:buAutoNum type="arabicPeriod"/>
            </a:pPr>
            <a:r>
              <a:rPr lang="en-US" sz="1000" dirty="0"/>
              <a:t>Install Rain shower head and regular showerhead - Moen MS6360 2.5 GPM Flat Rain Showerhead -$125.10 &amp; Grohe G19595000 “ BauLoop” Shower Head with Trim Kit - $47.25</a:t>
            </a:r>
          </a:p>
          <a:p>
            <a:pPr marL="164592" lvl="0" indent="-164592">
              <a:lnSpc>
                <a:spcPct val="110000"/>
              </a:lnSpc>
              <a:buFont typeface="+mj-lt"/>
              <a:buAutoNum type="arabicPeriod"/>
            </a:pPr>
            <a:r>
              <a:rPr lang="en-US" sz="1000" dirty="0"/>
              <a:t>Install 2 new shower valves - Grohe G35015000 Tub &amp; Shower Valve - $67.50</a:t>
            </a:r>
          </a:p>
          <a:p>
            <a:pPr marL="164592" lvl="0" indent="-164592">
              <a:lnSpc>
                <a:spcPct val="110000"/>
              </a:lnSpc>
              <a:buFont typeface="+mj-lt"/>
              <a:buAutoNum type="arabicPeriod"/>
            </a:pPr>
            <a:r>
              <a:rPr lang="en-US" sz="1000" dirty="0"/>
              <a:t>Install Tile Surround - DalTile Fabric 12”x24” $3.70/sq ft #P687 (Installed subway style, tile to ceiling and tile ceiling)</a:t>
            </a:r>
          </a:p>
          <a:p>
            <a:pPr marL="164592" lvl="0" indent="-164592">
              <a:lnSpc>
                <a:spcPct val="110000"/>
              </a:lnSpc>
              <a:buFont typeface="+mj-lt"/>
              <a:buAutoNum type="arabicPeriod"/>
            </a:pPr>
            <a:r>
              <a:rPr lang="en-US" sz="1000" dirty="0"/>
              <a:t>Accent Tile on control wall – DalTile Class Reflections Subway Mint Jubilee 3”x6” 9.06/sq ft #GR15 (installed subway style)</a:t>
            </a:r>
          </a:p>
          <a:p>
            <a:pPr marL="164592" indent="-164592">
              <a:lnSpc>
                <a:spcPct val="110000"/>
              </a:lnSpc>
              <a:buFont typeface="+mj-lt"/>
              <a:buAutoNum type="arabicPeriod"/>
            </a:pPr>
            <a:r>
              <a:rPr lang="en-US" sz="1000" dirty="0"/>
              <a:t>Tile back splash behind mirror to ceiling - DalTile Class Reflections Subway Mint Jubilee 3”x6”            $9.06/sq ft #GR15 (installed subway style)</a:t>
            </a:r>
          </a:p>
          <a:p>
            <a:pPr marL="164592" indent="-164592">
              <a:lnSpc>
                <a:spcPct val="110000"/>
              </a:lnSpc>
              <a:buFont typeface="+mj-lt"/>
              <a:buAutoNum type="arabicPeriod"/>
            </a:pPr>
            <a:r>
              <a:rPr lang="en-US" sz="1000" dirty="0"/>
              <a:t>Tile floor- DalTile Veranda 13”x13” Dune $3.70/sq ft (installed subway style)</a:t>
            </a:r>
          </a:p>
          <a:p>
            <a:r>
              <a:rPr lang="en-US" sz="1000" b="1" dirty="0"/>
              <a:t> </a:t>
            </a:r>
          </a:p>
          <a:p>
            <a:r>
              <a:rPr lang="en-US" sz="1200" b="1" dirty="0"/>
              <a:t>BEDROOMS:</a:t>
            </a:r>
          </a:p>
          <a:p>
            <a:pPr marL="164592" lvl="0" indent="-164592">
              <a:buFont typeface="+mj-lt"/>
              <a:buAutoNum type="arabicPeriod"/>
            </a:pPr>
            <a:r>
              <a:rPr lang="en-US" sz="1000" dirty="0"/>
              <a:t>Install slab closet doors (make sure they are hallow core interior doors converted to closet doors, install ceiling and floor track as well as hardware</a:t>
            </a:r>
          </a:p>
          <a:p>
            <a:pPr marL="164592" lvl="0" indent="-164592">
              <a:buFont typeface="+mj-lt"/>
              <a:buAutoNum type="arabicPeriod"/>
            </a:pPr>
            <a:r>
              <a:rPr lang="en-US" sz="1000" dirty="0"/>
              <a:t>Lighting – Home Depot Hampton Bay 2- Light Flush mount With Opal Glass, #534-435, $39.97/</a:t>
            </a:r>
            <a:r>
              <a:rPr lang="en-US" sz="1000" dirty="0" err="1"/>
              <a:t>ea</a:t>
            </a:r>
            <a:endParaRPr lang="en-US" sz="1000" dirty="0"/>
          </a:p>
          <a:p>
            <a:r>
              <a:rPr lang="en-US" sz="1200" dirty="0"/>
              <a:t> </a:t>
            </a:r>
          </a:p>
          <a:p>
            <a:r>
              <a:rPr lang="en-US" sz="1200" b="1" dirty="0"/>
              <a:t>PLUMBING:</a:t>
            </a:r>
          </a:p>
          <a:p>
            <a:pPr marL="164592" lvl="0" indent="-164592">
              <a:lnSpc>
                <a:spcPct val="110000"/>
              </a:lnSpc>
              <a:buFont typeface="+mj-lt"/>
              <a:buAutoNum type="arabicPeriod"/>
            </a:pPr>
            <a:r>
              <a:rPr lang="en-US" sz="1000" dirty="0"/>
              <a:t>Check all existing plumbing &amp; repair/replace as needed, per code</a:t>
            </a:r>
          </a:p>
          <a:p>
            <a:pPr marL="164592" lvl="0" indent="-164592">
              <a:buFont typeface="+mj-lt"/>
              <a:buAutoNum type="arabicPeriod"/>
            </a:pPr>
            <a:r>
              <a:rPr lang="en-US" sz="1000" dirty="0"/>
              <a:t>New angle stops on all water lines</a:t>
            </a:r>
          </a:p>
          <a:p>
            <a:pPr marL="164592" lvl="0" indent="-164592">
              <a:lnSpc>
                <a:spcPct val="110000"/>
              </a:lnSpc>
              <a:buFont typeface="+mj-lt"/>
              <a:buAutoNum type="arabicPeriod"/>
            </a:pPr>
            <a:r>
              <a:rPr lang="en-US" sz="1000" dirty="0"/>
              <a:t>Check gas lines &amp; repair/replace as needed</a:t>
            </a:r>
          </a:p>
          <a:p>
            <a:pPr marL="164592" lvl="0" indent="-164592">
              <a:lnSpc>
                <a:spcPct val="110000"/>
              </a:lnSpc>
              <a:buFont typeface="+mj-lt"/>
              <a:buAutoNum type="arabicPeriod"/>
            </a:pPr>
            <a:r>
              <a:rPr lang="en-US" sz="1000" dirty="0"/>
              <a:t>Check all drain lines &amp; repair/replace as needed</a:t>
            </a:r>
          </a:p>
          <a:p>
            <a:r>
              <a:rPr lang="en-US" sz="1200" dirty="0"/>
              <a:t> </a:t>
            </a:r>
          </a:p>
          <a:p>
            <a:r>
              <a:rPr lang="en-US" sz="1200" b="1" dirty="0"/>
              <a:t>ELECTRICAL:</a:t>
            </a:r>
          </a:p>
          <a:p>
            <a:pPr marL="164592" lvl="0" indent="-164592">
              <a:lnSpc>
                <a:spcPct val="110000"/>
              </a:lnSpc>
              <a:buFont typeface="+mj-lt"/>
              <a:buAutoNum type="arabicPeriod"/>
            </a:pPr>
            <a:r>
              <a:rPr lang="en-US" sz="1000" dirty="0"/>
              <a:t>Replace all outlets &amp; switches</a:t>
            </a:r>
          </a:p>
          <a:p>
            <a:pPr marL="164592" lvl="0" indent="-164592">
              <a:lnSpc>
                <a:spcPct val="110000"/>
              </a:lnSpc>
              <a:buFont typeface="+mj-lt"/>
              <a:buAutoNum type="arabicPeriod"/>
            </a:pPr>
            <a:r>
              <a:rPr lang="en-US" sz="1000" dirty="0"/>
              <a:t>Check all wiring &amp; replace where needed, per code</a:t>
            </a:r>
          </a:p>
          <a:p>
            <a:pPr marL="164592" lvl="0" indent="-164592">
              <a:buFont typeface="+mj-lt"/>
              <a:buAutoNum type="arabicPeriod"/>
            </a:pPr>
            <a:r>
              <a:rPr lang="en-US" sz="1000" dirty="0"/>
              <a:t>Install recessed lighting as per drawing</a:t>
            </a:r>
          </a:p>
          <a:p>
            <a:pPr marL="164592" lvl="0" indent="-164592">
              <a:buFont typeface="+mj-lt"/>
              <a:buAutoNum type="arabicPeriod"/>
            </a:pPr>
            <a:r>
              <a:rPr lang="en-US" sz="1000" dirty="0"/>
              <a:t>Check panel &amp; repair/replace as needed</a:t>
            </a:r>
          </a:p>
          <a:p>
            <a:pPr marL="164592" lvl="0" indent="-164592">
              <a:buFont typeface="+mj-lt"/>
              <a:buAutoNum type="arabicPeriod"/>
            </a:pPr>
            <a:r>
              <a:rPr lang="en-US" sz="1000" dirty="0"/>
              <a:t>Install Dead Panel if missing</a:t>
            </a:r>
          </a:p>
          <a:p>
            <a:pPr marL="164592" lvl="0" indent="-164592">
              <a:lnSpc>
                <a:spcPct val="110000"/>
              </a:lnSpc>
              <a:buFont typeface="+mj-lt"/>
              <a:buAutoNum type="arabicPeriod"/>
            </a:pPr>
            <a:r>
              <a:rPr lang="en-US" sz="1000" dirty="0"/>
              <a:t>Check for open junction point in attic</a:t>
            </a:r>
          </a:p>
          <a:p>
            <a:pPr lvl="0">
              <a:lnSpc>
                <a:spcPct val="110000"/>
              </a:lnSpc>
            </a:pPr>
            <a:endParaRPr lang="en-US" sz="500" dirty="0"/>
          </a:p>
          <a:p>
            <a:endParaRPr lang="en-US" sz="200" b="1" dirty="0"/>
          </a:p>
          <a:p>
            <a:r>
              <a:rPr lang="en-US" sz="1200" b="1" dirty="0"/>
              <a:t>HVAC:</a:t>
            </a:r>
          </a:p>
          <a:p>
            <a:r>
              <a:rPr lang="en-US" sz="1000" dirty="0"/>
              <a:t>1. Inspect and repair as needed</a:t>
            </a:r>
          </a:p>
          <a:p>
            <a:r>
              <a:rPr lang="en-US" sz="1200" dirty="0"/>
              <a:t> </a:t>
            </a:r>
          </a:p>
          <a:p>
            <a:pPr marL="0" marR="0">
              <a:spcBef>
                <a:spcPts val="0"/>
              </a:spcBef>
              <a:spcAft>
                <a:spcPts val="0"/>
              </a:spcAft>
            </a:pPr>
            <a:endParaRPr lang="en-US" sz="1200" b="1" dirty="0">
              <a:effectLst/>
              <a:latin typeface="Calibri"/>
              <a:ea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pic>
        <p:nvPicPr>
          <p:cNvPr id="4" name="Picture 3"/>
          <p:cNvPicPr>
            <a:picLocks noChangeAspect="1"/>
          </p:cNvPicPr>
          <p:nvPr/>
        </p:nvPicPr>
        <p:blipFill>
          <a:blip r:embed="rId2"/>
          <a:stretch>
            <a:fillRect/>
          </a:stretch>
        </p:blipFill>
        <p:spPr>
          <a:xfrm>
            <a:off x="3111257" y="1613618"/>
            <a:ext cx="1513666" cy="1144655"/>
          </a:xfrm>
          <a:prstGeom prst="rect">
            <a:avLst/>
          </a:prstGeom>
        </p:spPr>
      </p:pic>
      <p:pic>
        <p:nvPicPr>
          <p:cNvPr id="5" name="Picture 4"/>
          <p:cNvPicPr>
            <a:picLocks noChangeAspect="1"/>
          </p:cNvPicPr>
          <p:nvPr/>
        </p:nvPicPr>
        <p:blipFill>
          <a:blip r:embed="rId3"/>
          <a:stretch>
            <a:fillRect/>
          </a:stretch>
        </p:blipFill>
        <p:spPr>
          <a:xfrm>
            <a:off x="4663407" y="1613618"/>
            <a:ext cx="1533450" cy="1144655"/>
          </a:xfrm>
          <a:prstGeom prst="rect">
            <a:avLst/>
          </a:prstGeom>
        </p:spPr>
      </p:pic>
      <p:sp>
        <p:nvSpPr>
          <p:cNvPr id="7" name="Slide Number Placeholder 6"/>
          <p:cNvSpPr>
            <a:spLocks noGrp="1"/>
          </p:cNvSpPr>
          <p:nvPr>
            <p:ph type="sldNum" sz="quarter" idx="12"/>
          </p:nvPr>
        </p:nvSpPr>
        <p:spPr/>
        <p:txBody>
          <a:bodyPr/>
          <a:lstStyle/>
          <a:p>
            <a:fld id="{A88EBE9D-EF06-9E49-9451-B427DBD8C0F9}" type="slidenum">
              <a:rPr lang="en-US" smtClean="0"/>
              <a:t>34</a:t>
            </a:fld>
            <a:endParaRPr lang="en-US"/>
          </a:p>
        </p:txBody>
      </p:sp>
      <p:pic>
        <p:nvPicPr>
          <p:cNvPr id="8" name="Picture 7">
            <a:extLst>
              <a:ext uri="{FF2B5EF4-FFF2-40B4-BE49-F238E27FC236}">
                <a16:creationId xmlns:a16="http://schemas.microsoft.com/office/drawing/2014/main" id="{166AAC19-06EB-4C84-AC25-DF5A2EF224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3943489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lstStyle/>
          <a:p>
            <a:pPr algn="r"/>
            <a:r>
              <a:rPr lang="en-US" dirty="0">
                <a:solidFill>
                  <a:schemeClr val="accent3">
                    <a:lumMod val="50000"/>
                  </a:schemeClr>
                </a:solidFill>
              </a:rPr>
              <a:t>Sample Scope of Work</a:t>
            </a:r>
          </a:p>
        </p:txBody>
      </p:sp>
      <p:sp>
        <p:nvSpPr>
          <p:cNvPr id="3" name="Content Placeholder 2"/>
          <p:cNvSpPr>
            <a:spLocks noGrp="1"/>
          </p:cNvSpPr>
          <p:nvPr>
            <p:ph idx="1"/>
          </p:nvPr>
        </p:nvSpPr>
        <p:spPr>
          <a:xfrm>
            <a:off x="450278" y="1405209"/>
            <a:ext cx="5933534" cy="6685083"/>
          </a:xfrm>
        </p:spPr>
        <p:txBody>
          <a:bodyPr>
            <a:noAutofit/>
          </a:bodyPr>
          <a:lstStyle/>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a:p>
            <a:endParaRPr lang="en-US" sz="1300" b="1" dirty="0">
              <a:solidFill>
                <a:srgbClr val="376092"/>
              </a:solidFill>
            </a:endParaRPr>
          </a:p>
        </p:txBody>
      </p:sp>
      <p:sp>
        <p:nvSpPr>
          <p:cNvPr id="6" name="Text Box 11"/>
          <p:cNvSpPr txBox="1"/>
          <p:nvPr/>
        </p:nvSpPr>
        <p:spPr>
          <a:xfrm>
            <a:off x="484632" y="1379551"/>
            <a:ext cx="5835040" cy="7074881"/>
          </a:xfrm>
          <a:prstGeom prst="rect">
            <a:avLst/>
          </a:prstGeom>
          <a:solidFill>
            <a:schemeClr val="bg1">
              <a:lumMod val="85000"/>
            </a:schemeClr>
          </a:solid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182880" tIns="182880" rIns="182880" bIns="182880" numCol="1" spcCol="0" rtlCol="0" fromWordArt="0" anchor="t" anchorCtr="0" forceAA="0" compatLnSpc="1">
            <a:prstTxWarp prst="textNoShape">
              <a:avLst/>
            </a:prstTxWarp>
            <a:noAutofit/>
          </a:bodyPr>
          <a:lstStyle/>
          <a:p>
            <a:r>
              <a:rPr lang="en-US" sz="1400" b="1" dirty="0"/>
              <a:t>COMPLETION OF FINAL PUNCH LIST:</a:t>
            </a:r>
          </a:p>
          <a:p>
            <a:r>
              <a:rPr lang="en-US" sz="1200" b="1" dirty="0"/>
              <a:t> </a:t>
            </a:r>
            <a:endParaRPr lang="en-US" sz="1200" dirty="0"/>
          </a:p>
          <a:p>
            <a:r>
              <a:rPr lang="en-US" sz="1200" b="1" dirty="0"/>
              <a:t>General Contracting Work - $33,300.00</a:t>
            </a:r>
          </a:p>
          <a:p>
            <a:r>
              <a:rPr lang="en-US" sz="1200" dirty="0"/>
              <a:t>All framing, counters, cabinets, paint and patch. fixtures, backsplash, windows and doors.</a:t>
            </a:r>
          </a:p>
          <a:p>
            <a:r>
              <a:rPr lang="en-US" sz="1200" dirty="0"/>
              <a:t> </a:t>
            </a:r>
          </a:p>
          <a:p>
            <a:r>
              <a:rPr lang="en-US" sz="1200" b="1" dirty="0"/>
              <a:t>Appliances - $2,000.00</a:t>
            </a:r>
          </a:p>
          <a:p>
            <a:r>
              <a:rPr lang="en-US" sz="1200" dirty="0"/>
              <a:t>Stainless steel refrigerator, free standing range, hood and over the range microwave, dishwasher</a:t>
            </a:r>
          </a:p>
          <a:p>
            <a:r>
              <a:rPr lang="en-US" sz="1200" dirty="0"/>
              <a:t> </a:t>
            </a:r>
          </a:p>
          <a:p>
            <a:r>
              <a:rPr lang="en-US" sz="1200" b="1" dirty="0"/>
              <a:t>Electrical - $2,750.00</a:t>
            </a:r>
          </a:p>
          <a:p>
            <a:r>
              <a:rPr lang="en-US" sz="1200" dirty="0"/>
              <a:t>Install new fixtures; add recessed lighting, replace outlets and switches, panel upgrade</a:t>
            </a:r>
          </a:p>
          <a:p>
            <a:r>
              <a:rPr lang="en-US" sz="1200" dirty="0"/>
              <a:t> </a:t>
            </a:r>
          </a:p>
          <a:p>
            <a:r>
              <a:rPr lang="en-US" sz="1200" b="1" dirty="0"/>
              <a:t>Plumbing - $6,500.00</a:t>
            </a:r>
          </a:p>
          <a:p>
            <a:r>
              <a:rPr lang="en-US" sz="1200" dirty="0"/>
              <a:t>Install new toilets, facets, shower valves, kitchen sink, garbage disposal, dishwasher, add tub and shower</a:t>
            </a:r>
          </a:p>
          <a:p>
            <a:r>
              <a:rPr lang="en-US" sz="1200" dirty="0"/>
              <a:t> </a:t>
            </a:r>
          </a:p>
          <a:p>
            <a:r>
              <a:rPr lang="en-US" sz="1200" b="1" dirty="0"/>
              <a:t>Landscaping - $2,000.00</a:t>
            </a:r>
          </a:p>
          <a:p>
            <a:r>
              <a:rPr lang="en-US" sz="1200" b="1" dirty="0"/>
              <a:t> </a:t>
            </a:r>
          </a:p>
          <a:p>
            <a:r>
              <a:rPr lang="en-US" sz="1200" b="1" dirty="0"/>
              <a:t>Flooring - $1,850.00</a:t>
            </a:r>
          </a:p>
          <a:p>
            <a:r>
              <a:rPr lang="en-US" sz="1200" b="1" dirty="0"/>
              <a:t> </a:t>
            </a:r>
          </a:p>
          <a:p>
            <a:r>
              <a:rPr lang="en-US" sz="1200" b="1" dirty="0"/>
              <a:t>Roofing - $4,500.00</a:t>
            </a:r>
          </a:p>
          <a:p>
            <a:r>
              <a:rPr lang="en-US" sz="1200" b="1" dirty="0"/>
              <a:t> </a:t>
            </a:r>
          </a:p>
          <a:p>
            <a:r>
              <a:rPr lang="en-US" sz="1200" b="1" dirty="0"/>
              <a:t>Staging (2 month minimum contract) - $1,500.00</a:t>
            </a:r>
          </a:p>
          <a:p>
            <a:r>
              <a:rPr lang="en-US" sz="1200" dirty="0"/>
              <a:t> </a:t>
            </a:r>
          </a:p>
          <a:p>
            <a:r>
              <a:rPr lang="en-US" sz="1200" b="1" u="sng" dirty="0"/>
              <a:t>Misc. and Permits - $1,500.00							  </a:t>
            </a:r>
            <a:endParaRPr lang="en-US" sz="1200" u="sng" dirty="0"/>
          </a:p>
          <a:p>
            <a:r>
              <a:rPr lang="en-US" sz="1200" dirty="0"/>
              <a:t> </a:t>
            </a:r>
          </a:p>
          <a:p>
            <a:r>
              <a:rPr lang="en-US" sz="1300" b="1" dirty="0"/>
              <a:t>TOTAL - $55,900</a:t>
            </a:r>
          </a:p>
          <a:p>
            <a:r>
              <a:rPr lang="en-US" sz="1200" dirty="0"/>
              <a:t> </a:t>
            </a:r>
          </a:p>
          <a:p>
            <a:pPr marL="0" marR="0">
              <a:spcBef>
                <a:spcPts val="0"/>
              </a:spcBef>
              <a:spcAft>
                <a:spcPts val="0"/>
              </a:spcAft>
            </a:pPr>
            <a:endParaRPr lang="en-US" sz="1200" b="1" dirty="0">
              <a:effectLst/>
              <a:latin typeface="Calibri"/>
              <a:ea typeface="Times New Roman"/>
            </a:endParaRPr>
          </a:p>
          <a:p>
            <a:pPr marL="0" marR="0">
              <a:spcBef>
                <a:spcPts val="0"/>
              </a:spcBef>
              <a:spcAft>
                <a:spcPts val="0"/>
              </a:spcAft>
            </a:pPr>
            <a:r>
              <a:rPr lang="en-US" sz="1200" b="1" dirty="0">
                <a:effectLst/>
                <a:latin typeface="Calibri"/>
                <a:ea typeface="Times New Roman"/>
              </a:rPr>
              <a:t> </a:t>
            </a:r>
          </a:p>
          <a:p>
            <a:pPr marL="0" marR="0">
              <a:spcBef>
                <a:spcPts val="0"/>
              </a:spcBef>
              <a:spcAft>
                <a:spcPts val="0"/>
              </a:spcAft>
            </a:pPr>
            <a:r>
              <a:rPr lang="en-US" sz="1200" dirty="0">
                <a:effectLst/>
                <a:ea typeface="ＭＳ 明朝"/>
                <a:cs typeface="Times New Roman"/>
              </a:rPr>
              <a:t> </a:t>
            </a:r>
          </a:p>
        </p:txBody>
      </p:sp>
      <p:sp>
        <p:nvSpPr>
          <p:cNvPr id="4" name="Slide Number Placeholder 3"/>
          <p:cNvSpPr>
            <a:spLocks noGrp="1"/>
          </p:cNvSpPr>
          <p:nvPr>
            <p:ph type="sldNum" sz="quarter" idx="12"/>
          </p:nvPr>
        </p:nvSpPr>
        <p:spPr/>
        <p:txBody>
          <a:bodyPr/>
          <a:lstStyle/>
          <a:p>
            <a:fld id="{A88EBE9D-EF06-9E49-9451-B427DBD8C0F9}" type="slidenum">
              <a:rPr lang="en-US" smtClean="0"/>
              <a:t>35</a:t>
            </a:fld>
            <a:endParaRPr lang="en-US"/>
          </a:p>
        </p:txBody>
      </p:sp>
      <p:pic>
        <p:nvPicPr>
          <p:cNvPr id="7" name="Picture 6">
            <a:extLst>
              <a:ext uri="{FF2B5EF4-FFF2-40B4-BE49-F238E27FC236}">
                <a16:creationId xmlns:a16="http://schemas.microsoft.com/office/drawing/2014/main" id="{58BB33C6-EAEB-41FE-9F2F-1C486DCD731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15327872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7506" cy="885673"/>
          </a:xfrm>
        </p:spPr>
        <p:txBody>
          <a:bodyPr/>
          <a:lstStyle/>
          <a:p>
            <a:pPr algn="r"/>
            <a:r>
              <a:rPr lang="en-US" dirty="0">
                <a:solidFill>
                  <a:schemeClr val="accent3">
                    <a:lumMod val="50000"/>
                  </a:schemeClr>
                </a:solidFill>
              </a:rPr>
              <a:t>Taking the Next Steps</a:t>
            </a:r>
          </a:p>
        </p:txBody>
      </p:sp>
      <p:sp>
        <p:nvSpPr>
          <p:cNvPr id="3" name="Content Placeholder 2"/>
          <p:cNvSpPr>
            <a:spLocks noGrp="1"/>
          </p:cNvSpPr>
          <p:nvPr>
            <p:ph idx="1"/>
          </p:nvPr>
        </p:nvSpPr>
        <p:spPr>
          <a:xfrm>
            <a:off x="450278" y="1405209"/>
            <a:ext cx="5837506" cy="2392909"/>
          </a:xfrm>
        </p:spPr>
        <p:txBody>
          <a:bodyPr>
            <a:normAutofit/>
          </a:bodyPr>
          <a:lstStyle/>
          <a:p>
            <a:pPr>
              <a:spcAft>
                <a:spcPts val="600"/>
              </a:spcAft>
            </a:pPr>
            <a:r>
              <a:rPr lang="en-US" sz="1400" b="1" dirty="0">
                <a:solidFill>
                  <a:schemeClr val="accent3">
                    <a:lumMod val="50000"/>
                  </a:schemeClr>
                </a:solidFill>
              </a:rPr>
              <a:t>WORKING WITH US</a:t>
            </a:r>
          </a:p>
          <a:p>
            <a:pPr algn="just"/>
            <a:r>
              <a:rPr lang="en-US" sz="1200" dirty="0"/>
              <a:t>If we haven’t already, it’s important that we sit down and discuss the potential ways we can work together. Once you give us a clear definition of what your goals are, we can present you with any opportunities that fit that criteria. </a:t>
            </a:r>
          </a:p>
          <a:p>
            <a:pPr algn="just"/>
            <a:endParaRPr lang="en-US" sz="1200" dirty="0"/>
          </a:p>
          <a:p>
            <a:pPr algn="just"/>
            <a:r>
              <a:rPr lang="en-US" sz="1200" dirty="0"/>
              <a:t>Contact us today!</a:t>
            </a:r>
          </a:p>
          <a:p>
            <a:pPr algn="just"/>
            <a:r>
              <a:rPr lang="en-US" sz="1200" dirty="0"/>
              <a:t>Email: </a:t>
            </a:r>
            <a:r>
              <a:rPr lang="en-US" sz="1200" dirty="0">
                <a:solidFill>
                  <a:schemeClr val="accent3">
                    <a:lumMod val="50000"/>
                  </a:schemeClr>
                </a:solidFill>
              </a:rPr>
              <a:t>rmwinenger@msn.com</a:t>
            </a:r>
          </a:p>
          <a:p>
            <a:endParaRPr lang="en-US" sz="1300" dirty="0"/>
          </a:p>
          <a:p>
            <a:endParaRPr lang="en-US" sz="1300" dirty="0"/>
          </a:p>
          <a:p>
            <a:endParaRPr lang="en-US" sz="1300" b="1" dirty="0">
              <a:solidFill>
                <a:srgbClr val="376092"/>
              </a:solidFill>
            </a:endParaRPr>
          </a:p>
        </p:txBody>
      </p:sp>
      <p:sp>
        <p:nvSpPr>
          <p:cNvPr id="4" name="Slide Number Placeholder 3"/>
          <p:cNvSpPr>
            <a:spLocks noGrp="1"/>
          </p:cNvSpPr>
          <p:nvPr>
            <p:ph type="sldNum" sz="quarter" idx="12"/>
          </p:nvPr>
        </p:nvSpPr>
        <p:spPr/>
        <p:txBody>
          <a:bodyPr/>
          <a:lstStyle/>
          <a:p>
            <a:fld id="{A88EBE9D-EF06-9E49-9451-B427DBD8C0F9}" type="slidenum">
              <a:rPr lang="en-US" smtClean="0"/>
              <a:t>36</a:t>
            </a:fld>
            <a:endParaRPr lang="en-US" dirty="0"/>
          </a:p>
        </p:txBody>
      </p:sp>
      <p:pic>
        <p:nvPicPr>
          <p:cNvPr id="6" name="Picture 5">
            <a:extLst>
              <a:ext uri="{FF2B5EF4-FFF2-40B4-BE49-F238E27FC236}">
                <a16:creationId xmlns:a16="http://schemas.microsoft.com/office/drawing/2014/main" id="{4490725C-843E-4DB0-91A0-360D29C255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512" y="4447933"/>
            <a:ext cx="5676976" cy="3789178"/>
          </a:xfrm>
          <a:prstGeom prst="rect">
            <a:avLst/>
          </a:prstGeom>
        </p:spPr>
      </p:pic>
      <p:pic>
        <p:nvPicPr>
          <p:cNvPr id="7" name="Picture 6">
            <a:extLst>
              <a:ext uri="{FF2B5EF4-FFF2-40B4-BE49-F238E27FC236}">
                <a16:creationId xmlns:a16="http://schemas.microsoft.com/office/drawing/2014/main" id="{0DF3793B-937B-4A39-AA78-C79344CE22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Tree>
    <p:extLst>
      <p:ext uri="{BB962C8B-B14F-4D97-AF65-F5344CB8AC3E}">
        <p14:creationId xmlns:p14="http://schemas.microsoft.com/office/powerpoint/2010/main" val="455353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834283" cy="885673"/>
          </a:xfrm>
        </p:spPr>
        <p:txBody>
          <a:bodyPr>
            <a:normAutofit/>
          </a:bodyPr>
          <a:lstStyle/>
          <a:p>
            <a:pPr algn="r"/>
            <a:r>
              <a:rPr lang="en-US" sz="3200" dirty="0">
                <a:solidFill>
                  <a:schemeClr val="accent3">
                    <a:lumMod val="50000"/>
                  </a:schemeClr>
                </a:solidFill>
              </a:rPr>
              <a:t>PML Annual Return</a:t>
            </a:r>
          </a:p>
        </p:txBody>
      </p:sp>
      <p:sp>
        <p:nvSpPr>
          <p:cNvPr id="8" name="Rectangle 7"/>
          <p:cNvSpPr/>
          <p:nvPr/>
        </p:nvSpPr>
        <p:spPr>
          <a:xfrm>
            <a:off x="537280" y="4358468"/>
            <a:ext cx="5643602" cy="3585597"/>
          </a:xfrm>
          <a:prstGeom prst="rect">
            <a:avLst/>
          </a:prstGeom>
        </p:spPr>
        <p:txBody>
          <a:bodyPr wrap="square">
            <a:spAutoFit/>
          </a:bodyPr>
          <a:lstStyle/>
          <a:p>
            <a:pPr algn="ctr">
              <a:spcAft>
                <a:spcPts val="600"/>
              </a:spcAft>
            </a:pPr>
            <a:r>
              <a:rPr lang="en-US" sz="2400" b="1" cap="all" dirty="0"/>
              <a:t>       $250,000/deal</a:t>
            </a:r>
          </a:p>
          <a:p>
            <a:pPr algn="ctr">
              <a:spcAft>
                <a:spcPts val="600"/>
              </a:spcAft>
            </a:pPr>
            <a:r>
              <a:rPr lang="en-US" sz="2400" b="1" cap="all" dirty="0"/>
              <a:t>X       .10%</a:t>
            </a:r>
          </a:p>
          <a:p>
            <a:pPr algn="ctr">
              <a:spcAft>
                <a:spcPts val="600"/>
              </a:spcAft>
            </a:pPr>
            <a:r>
              <a:rPr lang="en-US" sz="2400" b="1" cap="all" dirty="0"/>
              <a:t>--------------</a:t>
            </a:r>
          </a:p>
          <a:p>
            <a:pPr algn="ctr">
              <a:spcAft>
                <a:spcPts val="600"/>
              </a:spcAft>
            </a:pPr>
            <a:r>
              <a:rPr lang="en-US" sz="2400" b="1" dirty="0"/>
              <a:t>   $25,000/yr. (or) </a:t>
            </a:r>
          </a:p>
          <a:p>
            <a:pPr algn="ctr">
              <a:spcAft>
                <a:spcPts val="600"/>
              </a:spcAft>
            </a:pPr>
            <a:r>
              <a:rPr lang="en-US" sz="2400" b="1" dirty="0"/>
              <a:t>$8,333 interest earned per 4-mo. rehab</a:t>
            </a:r>
          </a:p>
          <a:p>
            <a:pPr algn="ctr">
              <a:spcAft>
                <a:spcPts val="600"/>
              </a:spcAft>
            </a:pPr>
            <a:r>
              <a:rPr lang="en-US" sz="2400" b="1" dirty="0"/>
              <a:t>@ 50 rehabs/yr. </a:t>
            </a:r>
          </a:p>
          <a:p>
            <a:pPr algn="ctr">
              <a:spcAft>
                <a:spcPts val="600"/>
              </a:spcAft>
            </a:pPr>
            <a:r>
              <a:rPr lang="en-US" sz="2400" b="1" dirty="0"/>
              <a:t>$416,650 interest earned per year</a:t>
            </a:r>
          </a:p>
          <a:p>
            <a:pPr algn="ctr">
              <a:spcAft>
                <a:spcPts val="600"/>
              </a:spcAft>
            </a:pPr>
            <a:endParaRPr lang="en-US" sz="2400" b="1" dirty="0"/>
          </a:p>
        </p:txBody>
      </p:sp>
      <p:sp>
        <p:nvSpPr>
          <p:cNvPr id="4" name="Slide Number Placeholder 3"/>
          <p:cNvSpPr>
            <a:spLocks noGrp="1"/>
          </p:cNvSpPr>
          <p:nvPr>
            <p:ph type="sldNum" sz="quarter" idx="12"/>
          </p:nvPr>
        </p:nvSpPr>
        <p:spPr/>
        <p:txBody>
          <a:bodyPr/>
          <a:lstStyle/>
          <a:p>
            <a:fld id="{A88EBE9D-EF06-9E49-9451-B427DBD8C0F9}" type="slidenum">
              <a:rPr lang="en-US" smtClean="0"/>
              <a:t>37</a:t>
            </a:fld>
            <a:endParaRPr lang="en-US"/>
          </a:p>
        </p:txBody>
      </p:sp>
      <p:pic>
        <p:nvPicPr>
          <p:cNvPr id="9" name="Picture 8">
            <a:extLst>
              <a:ext uri="{FF2B5EF4-FFF2-40B4-BE49-F238E27FC236}">
                <a16:creationId xmlns:a16="http://schemas.microsoft.com/office/drawing/2014/main" id="{2CC0FB81-C71B-4AF3-82BA-F88A7179EC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5" name="Content Placeholder 2">
            <a:extLst>
              <a:ext uri="{FF2B5EF4-FFF2-40B4-BE49-F238E27FC236}">
                <a16:creationId xmlns:a16="http://schemas.microsoft.com/office/drawing/2014/main" id="{739C6430-D4D7-4408-B2E8-EAC120FE9D07}"/>
              </a:ext>
            </a:extLst>
          </p:cNvPr>
          <p:cNvSpPr txBox="1">
            <a:spLocks/>
          </p:cNvSpPr>
          <p:nvPr/>
        </p:nvSpPr>
        <p:spPr>
          <a:xfrm>
            <a:off x="416191" y="3180117"/>
            <a:ext cx="5977821" cy="587000"/>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Aft>
                <a:spcPts val="600"/>
              </a:spcAft>
            </a:pPr>
            <a:r>
              <a:rPr lang="en-US" dirty="0"/>
              <a:t>.</a:t>
            </a:r>
          </a:p>
          <a:p>
            <a:pPr algn="just">
              <a:spcBef>
                <a:spcPts val="0"/>
              </a:spcBef>
            </a:pPr>
            <a:endParaRPr lang="en-US" dirty="0"/>
          </a:p>
          <a:p>
            <a:pPr algn="just">
              <a:spcBef>
                <a:spcPts val="0"/>
              </a:spcBef>
            </a:pPr>
            <a:endParaRPr lang="en-US" dirty="0"/>
          </a:p>
          <a:p>
            <a:pPr algn="just">
              <a:spcBef>
                <a:spcPts val="0"/>
              </a:spcBef>
            </a:pPr>
            <a:endParaRPr lang="en-US" dirty="0"/>
          </a:p>
          <a:p>
            <a:pPr algn="just">
              <a:spcBef>
                <a:spcPts val="0"/>
              </a:spcBef>
            </a:pPr>
            <a:endParaRPr lang="en-US" dirty="0"/>
          </a:p>
          <a:p>
            <a:pPr algn="just"/>
            <a:endParaRPr lang="en-US" dirty="0"/>
          </a:p>
          <a:p>
            <a:r>
              <a:rPr lang="en-US" b="1" dirty="0"/>
              <a:t> </a:t>
            </a:r>
          </a:p>
          <a:p>
            <a:endParaRPr lang="en-US" dirty="0"/>
          </a:p>
          <a:p>
            <a:r>
              <a:rPr lang="en-US" b="1" dirty="0"/>
              <a:t> </a:t>
            </a:r>
            <a:endParaRPr lang="en-US" dirty="0"/>
          </a:p>
          <a:p>
            <a:endParaRPr lang="en-US" dirty="0"/>
          </a:p>
        </p:txBody>
      </p:sp>
      <p:sp>
        <p:nvSpPr>
          <p:cNvPr id="5" name="Rectangle: Rounded Corners 4">
            <a:extLst>
              <a:ext uri="{FF2B5EF4-FFF2-40B4-BE49-F238E27FC236}">
                <a16:creationId xmlns:a16="http://schemas.microsoft.com/office/drawing/2014/main" id="{CF295A3F-B0AF-4AFD-9029-A0C85CFC3B60}"/>
              </a:ext>
            </a:extLst>
          </p:cNvPr>
          <p:cNvSpPr/>
          <p:nvPr/>
        </p:nvSpPr>
        <p:spPr>
          <a:xfrm>
            <a:off x="746813" y="1457787"/>
            <a:ext cx="5364374" cy="2418552"/>
          </a:xfrm>
          <a:prstGeom prst="round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C0EDC8A-573E-4639-8299-88BEF8C0078E}"/>
              </a:ext>
            </a:extLst>
          </p:cNvPr>
          <p:cNvSpPr/>
          <p:nvPr/>
        </p:nvSpPr>
        <p:spPr>
          <a:xfrm>
            <a:off x="2049906" y="1653325"/>
            <a:ext cx="3571801" cy="2354491"/>
          </a:xfrm>
          <a:prstGeom prst="rect">
            <a:avLst/>
          </a:prstGeom>
        </p:spPr>
        <p:txBody>
          <a:bodyPr wrap="square">
            <a:spAutoFit/>
          </a:bodyPr>
          <a:lstStyle/>
          <a:p>
            <a:pPr>
              <a:spcAft>
                <a:spcPts val="600"/>
              </a:spcAft>
            </a:pPr>
            <a:r>
              <a:rPr lang="en-US" sz="1400" b="1" cap="all" dirty="0">
                <a:solidFill>
                  <a:schemeClr val="bg1"/>
                </a:solidFill>
              </a:rPr>
              <a:t>Buy Sell Rent Teams = 5</a:t>
            </a:r>
          </a:p>
          <a:p>
            <a:pPr>
              <a:spcAft>
                <a:spcPts val="600"/>
              </a:spcAft>
            </a:pPr>
            <a:r>
              <a:rPr lang="en-US" sz="1400" b="1" cap="all" dirty="0">
                <a:solidFill>
                  <a:schemeClr val="bg1"/>
                </a:solidFill>
              </a:rPr>
              <a:t>Goal per team/</a:t>
            </a:r>
            <a:r>
              <a:rPr lang="en-US" sz="1400" b="1" cap="all" dirty="0" err="1">
                <a:solidFill>
                  <a:schemeClr val="bg1"/>
                </a:solidFill>
              </a:rPr>
              <a:t>Yr</a:t>
            </a:r>
            <a:r>
              <a:rPr lang="en-US" sz="1400" b="1" cap="all" dirty="0">
                <a:solidFill>
                  <a:schemeClr val="bg1"/>
                </a:solidFill>
              </a:rPr>
              <a:t> = 10</a:t>
            </a:r>
          </a:p>
          <a:p>
            <a:pPr>
              <a:spcAft>
                <a:spcPts val="600"/>
              </a:spcAft>
            </a:pPr>
            <a:r>
              <a:rPr lang="en-US" sz="1400" b="1" cap="all" dirty="0">
                <a:solidFill>
                  <a:schemeClr val="bg1"/>
                </a:solidFill>
              </a:rPr>
              <a:t>Ave. Rehab = 4 months</a:t>
            </a:r>
          </a:p>
          <a:p>
            <a:pPr>
              <a:spcAft>
                <a:spcPts val="600"/>
              </a:spcAft>
            </a:pPr>
            <a:r>
              <a:rPr lang="en-US" sz="1400" b="1" cap="all" dirty="0">
                <a:solidFill>
                  <a:schemeClr val="bg1"/>
                </a:solidFill>
              </a:rPr>
              <a:t>Ave. Purchase Price = $150,000</a:t>
            </a:r>
          </a:p>
          <a:p>
            <a:pPr>
              <a:spcAft>
                <a:spcPts val="600"/>
              </a:spcAft>
            </a:pPr>
            <a:r>
              <a:rPr lang="en-US" sz="1400" b="1" cap="all" dirty="0">
                <a:solidFill>
                  <a:schemeClr val="bg1"/>
                </a:solidFill>
              </a:rPr>
              <a:t>Ave. rehab cost = $75,000</a:t>
            </a:r>
          </a:p>
          <a:p>
            <a:pPr>
              <a:spcAft>
                <a:spcPts val="600"/>
              </a:spcAft>
            </a:pPr>
            <a:r>
              <a:rPr lang="en-US" sz="1400" b="1" cap="all" dirty="0">
                <a:solidFill>
                  <a:schemeClr val="bg1"/>
                </a:solidFill>
              </a:rPr>
              <a:t>Ave close/hold cost = $25,000</a:t>
            </a:r>
          </a:p>
          <a:p>
            <a:pPr>
              <a:spcAft>
                <a:spcPts val="600"/>
              </a:spcAft>
            </a:pPr>
            <a:r>
              <a:rPr lang="en-US" sz="1400" b="1" cap="all" dirty="0">
                <a:solidFill>
                  <a:schemeClr val="bg1"/>
                </a:solidFill>
              </a:rPr>
              <a:t>Ave. Lender Amt = $250,000</a:t>
            </a:r>
          </a:p>
          <a:p>
            <a:pPr>
              <a:spcAft>
                <a:spcPts val="600"/>
              </a:spcAft>
            </a:pPr>
            <a:endParaRPr lang="en-US" sz="1400" b="1" dirty="0">
              <a:solidFill>
                <a:schemeClr val="accent3">
                  <a:lumMod val="50000"/>
                </a:schemeClr>
              </a:solidFill>
            </a:endParaRPr>
          </a:p>
        </p:txBody>
      </p:sp>
    </p:spTree>
    <p:extLst>
      <p:ext uri="{BB962C8B-B14F-4D97-AF65-F5344CB8AC3E}">
        <p14:creationId xmlns:p14="http://schemas.microsoft.com/office/powerpoint/2010/main" val="339612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278" y="339333"/>
            <a:ext cx="5933534" cy="885673"/>
          </a:xfrm>
        </p:spPr>
        <p:txBody>
          <a:bodyPr>
            <a:normAutofit/>
          </a:bodyPr>
          <a:lstStyle/>
          <a:p>
            <a:pPr algn="r"/>
            <a:r>
              <a:rPr lang="en-US" dirty="0">
                <a:solidFill>
                  <a:schemeClr val="accent3">
                    <a:lumMod val="50000"/>
                  </a:schemeClr>
                </a:solidFill>
              </a:rPr>
              <a:t>Our Story</a:t>
            </a:r>
          </a:p>
        </p:txBody>
      </p:sp>
      <p:sp>
        <p:nvSpPr>
          <p:cNvPr id="3" name="Content Placeholder 2"/>
          <p:cNvSpPr>
            <a:spLocks noGrp="1"/>
          </p:cNvSpPr>
          <p:nvPr>
            <p:ph idx="1"/>
          </p:nvPr>
        </p:nvSpPr>
        <p:spPr>
          <a:xfrm>
            <a:off x="2080693" y="2703584"/>
            <a:ext cx="4267358" cy="5797256"/>
          </a:xfrm>
        </p:spPr>
        <p:txBody>
          <a:bodyPr>
            <a:noAutofit/>
          </a:bodyPr>
          <a:lstStyle/>
          <a:p>
            <a:pPr algn="just">
              <a:lnSpc>
                <a:spcPct val="110000"/>
              </a:lnSpc>
              <a:spcBef>
                <a:spcPts val="0"/>
              </a:spcBef>
            </a:pPr>
            <a:r>
              <a:rPr lang="en-US" dirty="0"/>
              <a:t>Robert Winenger founded the company in 2019 and is passionate about creating change that is positive and beautiful. He enjoys solving challenges with your house or your neighbor's house by having a healthy outlook on every project.  Robert enjoys conquering challenges and genuinely connecting with others, inspiring the next generation to be innovative, and promoting great products through online marketing.  Robert is a business-savvy management professional with working experience in diverse, fast-paced environments. A strategic risk taker and process improvement champion for developing programs to scale that are effective and robust. A reputation for being demanding and patient while orchestrating change through influence and collaboration.  Robert’s true passion lies with his son Tyler, whom he spends much time coaching his four sports and watching him mature as a kind, generous, smart and loving young man.  </a:t>
            </a:r>
          </a:p>
          <a:p>
            <a:pPr algn="just">
              <a:lnSpc>
                <a:spcPct val="110000"/>
              </a:lnSpc>
              <a:spcBef>
                <a:spcPts val="0"/>
              </a:spcBef>
            </a:pPr>
            <a:endParaRPr lang="en-US" dirty="0"/>
          </a:p>
          <a:p>
            <a:pPr algn="just">
              <a:lnSpc>
                <a:spcPct val="110000"/>
              </a:lnSpc>
              <a:spcBef>
                <a:spcPts val="0"/>
              </a:spcBef>
            </a:pPr>
            <a:r>
              <a:rPr lang="en-US" dirty="0" err="1"/>
              <a:t>Brittania</a:t>
            </a:r>
            <a:r>
              <a:rPr lang="en-US" dirty="0"/>
              <a:t> is a savvy, motivated, results-oriented professional with 20 years of experience and consulting with real estate professionals all around Atlanta to provide unparalleled, seamless contract management and administrative solutions. As a graduate of Spelman College and having majored in English, she truly enjoys creativity in all things real estate and has a passion for helping her clients grow their real estate business. Learn more to produce more and be open to possibility are her mantras!  Her positive energy and spirit enable her to work with many different people and personalities. Her clients affectionately call her “The Real Estate Therapist” because of her ability to calm challenging situations. As a mom of sons 16 and 5 years old, she believes in working hard and sacrificing while maintaining a good career-life balance. Every day is another opportunity to get it right and she uses every chance to be better than the previous day.</a:t>
            </a:r>
          </a:p>
          <a:p>
            <a:pPr algn="just">
              <a:lnSpc>
                <a:spcPct val="110000"/>
              </a:lnSpc>
              <a:spcBef>
                <a:spcPts val="0"/>
              </a:spcBef>
            </a:pPr>
            <a:endParaRPr lang="en-US" dirty="0"/>
          </a:p>
          <a:p>
            <a:pPr algn="just">
              <a:lnSpc>
                <a:spcPct val="110000"/>
              </a:lnSpc>
              <a:spcBef>
                <a:spcPts val="0"/>
              </a:spcBef>
            </a:pPr>
            <a:endParaRPr lang="en-US" dirty="0"/>
          </a:p>
          <a:p>
            <a:pPr algn="just">
              <a:lnSpc>
                <a:spcPct val="110000"/>
              </a:lnSpc>
              <a:spcBef>
                <a:spcPts val="0"/>
              </a:spcBef>
            </a:pPr>
            <a:endParaRPr lang="en-US" dirty="0"/>
          </a:p>
          <a:p>
            <a:pPr algn="just">
              <a:lnSpc>
                <a:spcPct val="110000"/>
              </a:lnSpc>
              <a:spcBef>
                <a:spcPts val="0"/>
              </a:spcBef>
            </a:pPr>
            <a:endParaRPr lang="en-US" dirty="0"/>
          </a:p>
          <a:p>
            <a:pPr algn="just">
              <a:spcBef>
                <a:spcPts val="0"/>
              </a:spcBef>
            </a:pPr>
            <a:endParaRPr lang="en-US" dirty="0"/>
          </a:p>
          <a:p>
            <a:endParaRPr lang="en-US" dirty="0"/>
          </a:p>
        </p:txBody>
      </p:sp>
      <p:sp>
        <p:nvSpPr>
          <p:cNvPr id="5" name="TextBox 4"/>
          <p:cNvSpPr txBox="1"/>
          <p:nvPr/>
        </p:nvSpPr>
        <p:spPr>
          <a:xfrm>
            <a:off x="452553" y="4307420"/>
            <a:ext cx="1590950" cy="646331"/>
          </a:xfrm>
          <a:prstGeom prst="rect">
            <a:avLst/>
          </a:prstGeom>
          <a:noFill/>
        </p:spPr>
        <p:txBody>
          <a:bodyPr wrap="square" rtlCol="0">
            <a:spAutoFit/>
          </a:bodyPr>
          <a:lstStyle/>
          <a:p>
            <a:pPr indent="-228600"/>
            <a:r>
              <a:rPr lang="en-US" sz="1400" b="1" i="1" dirty="0">
                <a:solidFill>
                  <a:schemeClr val="accent3">
                    <a:lumMod val="50000"/>
                  </a:schemeClr>
                </a:solidFill>
              </a:rPr>
              <a:t>Robert Winenger </a:t>
            </a:r>
          </a:p>
          <a:p>
            <a:pPr indent="-228600"/>
            <a:r>
              <a:rPr lang="en-US" sz="1100" b="1" i="1" dirty="0">
                <a:solidFill>
                  <a:schemeClr val="accent3">
                    <a:lumMod val="50000"/>
                  </a:schemeClr>
                </a:solidFill>
              </a:rPr>
              <a:t>Founder &amp; </a:t>
            </a:r>
          </a:p>
          <a:p>
            <a:pPr indent="-228600"/>
            <a:r>
              <a:rPr lang="en-US" sz="1100" b="1" i="1" dirty="0">
                <a:solidFill>
                  <a:schemeClr val="accent3">
                    <a:lumMod val="50000"/>
                  </a:schemeClr>
                </a:solidFill>
              </a:rPr>
              <a:t>Chief Entrepreneur</a:t>
            </a:r>
            <a:endParaRPr lang="en-US" sz="1100" dirty="0">
              <a:solidFill>
                <a:schemeClr val="accent3">
                  <a:lumMod val="50000"/>
                </a:schemeClr>
              </a:solidFill>
            </a:endParaRPr>
          </a:p>
        </p:txBody>
      </p:sp>
      <p:sp>
        <p:nvSpPr>
          <p:cNvPr id="6" name="Slide Number Placeholder 5"/>
          <p:cNvSpPr>
            <a:spLocks noGrp="1"/>
          </p:cNvSpPr>
          <p:nvPr>
            <p:ph type="sldNum" sz="quarter" idx="12"/>
          </p:nvPr>
        </p:nvSpPr>
        <p:spPr/>
        <p:txBody>
          <a:bodyPr/>
          <a:lstStyle/>
          <a:p>
            <a:fld id="{A88EBE9D-EF06-9E49-9451-B427DBD8C0F9}" type="slidenum">
              <a:rPr lang="en-US" smtClean="0"/>
              <a:t>4</a:t>
            </a:fld>
            <a:endParaRPr lang="en-US"/>
          </a:p>
        </p:txBody>
      </p:sp>
      <p:pic>
        <p:nvPicPr>
          <p:cNvPr id="10" name="Picture 9">
            <a:extLst>
              <a:ext uri="{FF2B5EF4-FFF2-40B4-BE49-F238E27FC236}">
                <a16:creationId xmlns:a16="http://schemas.microsoft.com/office/drawing/2014/main" id="{4F8B8665-939C-47E7-A30F-D19803DF60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9949" y="2819761"/>
            <a:ext cx="1476158" cy="1476158"/>
          </a:xfrm>
          <a:prstGeom prst="rect">
            <a:avLst/>
          </a:prstGeom>
        </p:spPr>
      </p:pic>
      <p:pic>
        <p:nvPicPr>
          <p:cNvPr id="7" name="Picture 6">
            <a:extLst>
              <a:ext uri="{FF2B5EF4-FFF2-40B4-BE49-F238E27FC236}">
                <a16:creationId xmlns:a16="http://schemas.microsoft.com/office/drawing/2014/main" id="{D1900620-2A49-42C5-B5A9-3BBFC683F5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pic>
        <p:nvPicPr>
          <p:cNvPr id="11" name="Picture 10">
            <a:extLst>
              <a:ext uri="{FF2B5EF4-FFF2-40B4-BE49-F238E27FC236}">
                <a16:creationId xmlns:a16="http://schemas.microsoft.com/office/drawing/2014/main" id="{C683902F-8999-4808-87D8-DF5F310FE34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5148" y="5573339"/>
            <a:ext cx="1476158" cy="1687769"/>
          </a:xfrm>
          <a:prstGeom prst="rect">
            <a:avLst/>
          </a:prstGeom>
        </p:spPr>
      </p:pic>
      <p:sp>
        <p:nvSpPr>
          <p:cNvPr id="13" name="TextBox 12">
            <a:extLst>
              <a:ext uri="{FF2B5EF4-FFF2-40B4-BE49-F238E27FC236}">
                <a16:creationId xmlns:a16="http://schemas.microsoft.com/office/drawing/2014/main" id="{D0261CC1-ECA1-4ADC-8935-5D19F561D211}"/>
              </a:ext>
            </a:extLst>
          </p:cNvPr>
          <p:cNvSpPr txBox="1"/>
          <p:nvPr/>
        </p:nvSpPr>
        <p:spPr>
          <a:xfrm>
            <a:off x="450278" y="7261108"/>
            <a:ext cx="1802422" cy="477054"/>
          </a:xfrm>
          <a:prstGeom prst="rect">
            <a:avLst/>
          </a:prstGeom>
          <a:noFill/>
        </p:spPr>
        <p:txBody>
          <a:bodyPr wrap="square" rtlCol="0">
            <a:spAutoFit/>
          </a:bodyPr>
          <a:lstStyle/>
          <a:p>
            <a:pPr indent="-228600"/>
            <a:r>
              <a:rPr lang="en-US" sz="1400" b="1" i="1" dirty="0" err="1">
                <a:solidFill>
                  <a:schemeClr val="accent3">
                    <a:lumMod val="50000"/>
                  </a:schemeClr>
                </a:solidFill>
              </a:rPr>
              <a:t>Brittania</a:t>
            </a:r>
            <a:r>
              <a:rPr lang="en-US" sz="1400" b="1" i="1" dirty="0">
                <a:solidFill>
                  <a:schemeClr val="accent3">
                    <a:lumMod val="50000"/>
                  </a:schemeClr>
                </a:solidFill>
              </a:rPr>
              <a:t> Dennard</a:t>
            </a:r>
          </a:p>
          <a:p>
            <a:pPr indent="-228600"/>
            <a:r>
              <a:rPr lang="en-US" sz="1100" b="1" i="1" dirty="0">
                <a:solidFill>
                  <a:schemeClr val="accent3">
                    <a:lumMod val="50000"/>
                  </a:schemeClr>
                </a:solidFill>
              </a:rPr>
              <a:t>Real Estate Consultant</a:t>
            </a:r>
            <a:endParaRPr lang="en-US" sz="1100" dirty="0">
              <a:solidFill>
                <a:schemeClr val="accent3">
                  <a:lumMod val="50000"/>
                </a:schemeClr>
              </a:solidFill>
            </a:endParaRPr>
          </a:p>
        </p:txBody>
      </p:sp>
      <p:sp>
        <p:nvSpPr>
          <p:cNvPr id="14" name="Content Placeholder 2">
            <a:extLst>
              <a:ext uri="{FF2B5EF4-FFF2-40B4-BE49-F238E27FC236}">
                <a16:creationId xmlns:a16="http://schemas.microsoft.com/office/drawing/2014/main" id="{2CDE1B3C-5091-4465-9076-695EDC9694DE}"/>
              </a:ext>
            </a:extLst>
          </p:cNvPr>
          <p:cNvSpPr txBox="1">
            <a:spLocks/>
          </p:cNvSpPr>
          <p:nvPr/>
        </p:nvSpPr>
        <p:spPr>
          <a:xfrm>
            <a:off x="450278" y="1198512"/>
            <a:ext cx="5933534" cy="1476158"/>
          </a:xfrm>
          <a:prstGeom prst="rect">
            <a:avLst/>
          </a:prstGeom>
        </p:spPr>
        <p:txBody>
          <a:bodyPr vert="horz" lIns="91440" tIns="45720" rIns="91440" bIns="45720" rtlCol="0">
            <a:noAutofit/>
          </a:bodyPr>
          <a:lstStyle>
            <a:lvl1pPr marL="0" indent="0" algn="l" defTabSz="457200" rtl="0" eaLnBrk="1" latinLnBrk="0" hangingPunct="1">
              <a:spcBef>
                <a:spcPct val="20000"/>
              </a:spcBef>
              <a:buFont typeface="Arial"/>
              <a:buNone/>
              <a:defRPr sz="11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110000"/>
              </a:lnSpc>
              <a:spcBef>
                <a:spcPts val="0"/>
              </a:spcBef>
            </a:pPr>
            <a:r>
              <a:rPr lang="en-US" dirty="0">
                <a:solidFill>
                  <a:schemeClr val="accent3">
                    <a:lumMod val="50000"/>
                  </a:schemeClr>
                </a:solidFill>
              </a:rPr>
              <a:t>Buy Sell Rent Property Solutions </a:t>
            </a:r>
            <a:r>
              <a:rPr lang="en-US" dirty="0"/>
              <a:t>is a product of the Premier National Property Investment Training company Fortune Builders.  Fortune Builders has been recognized as one of the top 50 Professional Training organizations in the country. Our team is highly motivated, knowledgeable, ethical and resourceful. Qualified to handle any real estate transaction, we are committed to helping people with their real estate needs and making successful deals happen. Our team of professionals has the integrity to follow up on our promises, and the expertise to navigate any transaction to ensure you’re fully informed for making the best decision possible. </a:t>
            </a:r>
          </a:p>
        </p:txBody>
      </p:sp>
    </p:spTree>
    <p:extLst>
      <p:ext uri="{BB962C8B-B14F-4D97-AF65-F5344CB8AC3E}">
        <p14:creationId xmlns:p14="http://schemas.microsoft.com/office/powerpoint/2010/main" val="26520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normAutofit/>
          </a:bodyPr>
          <a:lstStyle/>
          <a:p>
            <a:pPr algn="r"/>
            <a:r>
              <a:rPr lang="en-US" sz="2800" dirty="0">
                <a:solidFill>
                  <a:schemeClr val="accent3">
                    <a:lumMod val="50000"/>
                  </a:schemeClr>
                </a:solidFill>
              </a:rPr>
              <a:t>   Sales &amp; Acquisition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5</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Renee Adams</a:t>
            </a:r>
          </a:p>
          <a:p>
            <a:pPr indent="-228600"/>
            <a:r>
              <a:rPr lang="en-US" sz="1400" b="1" i="1" dirty="0">
                <a:solidFill>
                  <a:schemeClr val="accent3">
                    <a:lumMod val="50000"/>
                  </a:schemeClr>
                </a:solidFill>
              </a:rPr>
              <a:t>Keller Williams</a:t>
            </a:r>
          </a:p>
          <a:p>
            <a:pPr indent="-228600"/>
            <a:r>
              <a:rPr lang="en-US" sz="1100" b="1" i="1" dirty="0">
                <a:solidFill>
                  <a:schemeClr val="accent3">
                    <a:lumMod val="50000"/>
                  </a:schemeClr>
                </a:solidFill>
              </a:rPr>
              <a:t>Realtor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72039" y="5490447"/>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Nancy Wasdin</a:t>
            </a:r>
          </a:p>
          <a:p>
            <a:pPr indent="-228600"/>
            <a:r>
              <a:rPr lang="en-US" sz="1400" b="1" i="1" dirty="0">
                <a:solidFill>
                  <a:schemeClr val="accent3">
                    <a:lumMod val="50000"/>
                  </a:schemeClr>
                </a:solidFill>
              </a:rPr>
              <a:t>GA Closing Co.</a:t>
            </a:r>
          </a:p>
          <a:p>
            <a:pPr indent="-228600"/>
            <a:r>
              <a:rPr lang="en-US" sz="1100" b="1" i="1" dirty="0">
                <a:solidFill>
                  <a:schemeClr val="accent3">
                    <a:lumMod val="50000"/>
                  </a:schemeClr>
                </a:solidFill>
              </a:rPr>
              <a:t>Attorney</a:t>
            </a:r>
          </a:p>
        </p:txBody>
      </p:sp>
      <p:pic>
        <p:nvPicPr>
          <p:cNvPr id="21" name="Picture 20" descr="https://docs.google.com/uc?export=download&amp;id=1iXVI7gKJyXn3n5w_nNsroBJ9c4rqU3Y6&amp;revid=0B0mhfZPI1CKlTWx4N1FXdFhTR3FBcFErblNmc2EyandrWTZNPQ">
            <a:extLst>
              <a:ext uri="{FF2B5EF4-FFF2-40B4-BE49-F238E27FC236}">
                <a16:creationId xmlns:a16="http://schemas.microsoft.com/office/drawing/2014/main" id="{A84682B7-D184-4132-A43D-F44129861565}"/>
              </a:ext>
            </a:extLst>
          </p:cNvPr>
          <p:cNvPicPr/>
          <p:nvPr/>
        </p:nvPicPr>
        <p:blipFill rotWithShape="1">
          <a:blip r:embed="rId3" cstate="screen">
            <a:extLst>
              <a:ext uri="{28A0092B-C50C-407E-A947-70E740481C1C}">
                <a14:useLocalDpi xmlns:a14="http://schemas.microsoft.com/office/drawing/2010/main"/>
              </a:ext>
            </a:extLst>
          </a:blip>
          <a:srcRect/>
          <a:stretch/>
        </p:blipFill>
        <p:spPr bwMode="auto">
          <a:xfrm>
            <a:off x="418810" y="1257208"/>
            <a:ext cx="1244761" cy="1692074"/>
          </a:xfrm>
          <a:prstGeom prst="rect">
            <a:avLst/>
          </a:prstGeom>
          <a:noFill/>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FC63276B-3ACB-455D-8212-A328C03F67CE}"/>
              </a:ext>
            </a:extLst>
          </p:cNvPr>
          <p:cNvSpPr/>
          <p:nvPr/>
        </p:nvSpPr>
        <p:spPr>
          <a:xfrm>
            <a:off x="1846675" y="1228754"/>
            <a:ext cx="4750895" cy="9510296"/>
          </a:xfrm>
          <a:prstGeom prst="rect">
            <a:avLst/>
          </a:prstGeom>
        </p:spPr>
        <p:txBody>
          <a:bodyPr wrap="square">
            <a:spAutoFit/>
          </a:bodyPr>
          <a:lstStyle/>
          <a:p>
            <a:r>
              <a:rPr lang="en-US" sz="1200" dirty="0"/>
              <a:t>Renee has put her degree in Hospitality and Tourism Management from Virginia Tech to work with Keller Williams Realty for the past seven years. 2019 marks her third year serving on the Agent Leadership Council and assists in the training and development of newer agents. In today's competitive and ever-changing market, Renee's average days on market is 6 with a 98% sales to list price ratio and consistently ranks in the top 20% of Keller Williams Realty. Outside of Real Estate, Renee has been a member of the Junior League of Gwinnett and North Fulton Counties since 2011 and has served on the Board of Directors for the past 4 years. Renee lives in Historic Buford with her two children and crazy dog. She enjoys reading, yoga, travel and hiking.</a:t>
            </a:r>
          </a:p>
          <a:p>
            <a:endParaRPr lang="en-US" sz="1200" dirty="0"/>
          </a:p>
          <a:p>
            <a:endParaRPr lang="en-US" sz="1200" dirty="0"/>
          </a:p>
          <a:p>
            <a:r>
              <a:rPr lang="en-US" sz="1200" dirty="0"/>
              <a:t>Nancy has been practicing law for over 14 years. Experienced in both real estate and estate planning matters, she has helped many clients with ranges of legal matters from real estate closings to probate assistance. It is important to Nancy that her clients understand the process and feel empowered in their decisions, while providing excellent legal service to back it up.  Nancy earned her Bachelor's degree in Marketing from Penn State University and her Juris Doctor from Georgia State University.  She lives in Johns Creek with her husband and two sons.  She also volunteers in the community and is an AFAA certified group fitness instructor.  Providing excellent service to real estate professionals is a passion of hers. </a:t>
            </a:r>
          </a:p>
          <a:p>
            <a:endParaRPr lang="en-US" sz="1200" dirty="0"/>
          </a:p>
          <a:p>
            <a:endParaRPr lang="en-US" sz="1200" dirty="0"/>
          </a:p>
          <a:p>
            <a:r>
              <a:rPr lang="en-US" sz="1200" dirty="0"/>
              <a:t>Susan is a Certified Home Stager and </a:t>
            </a:r>
            <a:r>
              <a:rPr lang="en-US" sz="1200" dirty="0" err="1"/>
              <a:t>Redesigner</a:t>
            </a:r>
            <a:r>
              <a:rPr lang="en-US" sz="1200" dirty="0"/>
              <a:t>. She obtained her Home Staging and Redesign Certification from Home Staging Resources (HSR), has a Bachelor's in Business with Interior Design courses, and an MBA. She is also Color Certified by HSR. Susan is a member of the American Society of Home Stagers and </a:t>
            </a:r>
            <a:r>
              <a:rPr lang="en-US" sz="1200" dirty="0" err="1"/>
              <a:t>Redesigners</a:t>
            </a:r>
            <a:r>
              <a:rPr lang="en-US" sz="1200" dirty="0"/>
              <a:t>. Susan does Home Staging and Design services for various real estate agents, homeowners, and investors in the Atlanta area. She is an entrepreneur and founder of Anew Home Staging &amp; Design. Vacant home staging is her main passion and interest, but she also enjoys choosing design </a:t>
            </a:r>
            <a:r>
              <a:rPr lang="en-US" sz="1200" dirty="0" err="1"/>
              <a:t>finishings</a:t>
            </a:r>
            <a:r>
              <a:rPr lang="en-US" sz="1200" dirty="0"/>
              <a:t> from bathrooms, kitchens, and furniture.  Layout, </a:t>
            </a:r>
            <a:r>
              <a:rPr lang="en-US" sz="1200" dirty="0" err="1"/>
              <a:t>spacial</a:t>
            </a:r>
            <a:r>
              <a:rPr lang="en-US" sz="1200" dirty="0"/>
              <a:t> planning, and color are her expertise.  She takes great pride in choosing and purchasing all of the furniture and accessories that are used for home staging vacant homes. "My clients' interests are number one to me.  I enjoy consulting about each unique home and customizing a design to bring out the best of each home."  </a:t>
            </a:r>
          </a:p>
          <a:p>
            <a:endParaRPr lang="en-US" sz="1200" dirty="0"/>
          </a:p>
          <a:p>
            <a:endParaRPr lang="en-US" sz="1200" dirty="0"/>
          </a:p>
          <a:p>
            <a:r>
              <a:rPr lang="en-US" sz="1200" dirty="0"/>
              <a:t> </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4" name="TextBox 13">
            <a:extLst>
              <a:ext uri="{FF2B5EF4-FFF2-40B4-BE49-F238E27FC236}">
                <a16:creationId xmlns:a16="http://schemas.microsoft.com/office/drawing/2014/main" id="{CB4B293F-9B5A-46F2-BE93-C3F4FBB8212A}"/>
              </a:ext>
            </a:extLst>
          </p:cNvPr>
          <p:cNvSpPr txBox="1"/>
          <p:nvPr/>
        </p:nvSpPr>
        <p:spPr>
          <a:xfrm>
            <a:off x="372039" y="7915246"/>
            <a:ext cx="1918058" cy="861774"/>
          </a:xfrm>
          <a:prstGeom prst="rect">
            <a:avLst/>
          </a:prstGeom>
          <a:noFill/>
        </p:spPr>
        <p:txBody>
          <a:bodyPr wrap="square" rtlCol="0">
            <a:spAutoFit/>
          </a:bodyPr>
          <a:lstStyle/>
          <a:p>
            <a:pPr indent="-228600"/>
            <a:r>
              <a:rPr lang="en-US" sz="1400" b="1" i="1" dirty="0">
                <a:solidFill>
                  <a:schemeClr val="accent3">
                    <a:lumMod val="50000"/>
                  </a:schemeClr>
                </a:solidFill>
              </a:rPr>
              <a:t>Susan Kilkelly</a:t>
            </a:r>
          </a:p>
          <a:p>
            <a:pPr indent="-228600"/>
            <a:r>
              <a:rPr lang="en-US" sz="1200" b="1" i="1" dirty="0">
                <a:solidFill>
                  <a:schemeClr val="accent3">
                    <a:lumMod val="50000"/>
                  </a:schemeClr>
                </a:solidFill>
              </a:rPr>
              <a:t>A New Home Design</a:t>
            </a:r>
          </a:p>
          <a:p>
            <a:pPr indent="-228600"/>
            <a:r>
              <a:rPr lang="en-US" sz="1200" b="1" i="1" dirty="0">
                <a:solidFill>
                  <a:schemeClr val="accent3">
                    <a:lumMod val="50000"/>
                  </a:schemeClr>
                </a:solidFill>
              </a:rPr>
              <a:t>Interior Design/Staging</a:t>
            </a:r>
          </a:p>
          <a:p>
            <a:pPr indent="-228600"/>
            <a:endParaRPr lang="en-US" sz="1200" b="1" i="1" dirty="0">
              <a:solidFill>
                <a:schemeClr val="accent3">
                  <a:lumMod val="50000"/>
                </a:schemeClr>
              </a:solidFill>
            </a:endParaRPr>
          </a:p>
        </p:txBody>
      </p:sp>
      <p:pic>
        <p:nvPicPr>
          <p:cNvPr id="10" name="Picture 9">
            <a:extLst>
              <a:ext uri="{FF2B5EF4-FFF2-40B4-BE49-F238E27FC236}">
                <a16:creationId xmlns:a16="http://schemas.microsoft.com/office/drawing/2014/main" id="{51E6E92A-2E44-48AA-B2A8-86CB281B1A6F}"/>
              </a:ext>
            </a:extLst>
          </p:cNvPr>
          <p:cNvPicPr>
            <a:picLocks noChangeAspect="1"/>
          </p:cNvPicPr>
          <p:nvPr/>
        </p:nvPicPr>
        <p:blipFill>
          <a:blip r:embed="rId4"/>
          <a:stretch>
            <a:fillRect/>
          </a:stretch>
        </p:blipFill>
        <p:spPr>
          <a:xfrm>
            <a:off x="390344" y="6182944"/>
            <a:ext cx="1273227" cy="1731589"/>
          </a:xfrm>
          <a:prstGeom prst="rect">
            <a:avLst/>
          </a:prstGeom>
        </p:spPr>
      </p:pic>
      <p:pic>
        <p:nvPicPr>
          <p:cNvPr id="11" name="Picture 10">
            <a:extLst>
              <a:ext uri="{FF2B5EF4-FFF2-40B4-BE49-F238E27FC236}">
                <a16:creationId xmlns:a16="http://schemas.microsoft.com/office/drawing/2014/main" id="{C99DC02C-AB64-43CE-B98E-1730F08ACAAB}"/>
              </a:ext>
            </a:extLst>
          </p:cNvPr>
          <p:cNvPicPr>
            <a:picLocks noChangeAspect="1"/>
          </p:cNvPicPr>
          <p:nvPr/>
        </p:nvPicPr>
        <p:blipFill>
          <a:blip r:embed="rId5"/>
          <a:stretch>
            <a:fillRect/>
          </a:stretch>
        </p:blipFill>
        <p:spPr>
          <a:xfrm>
            <a:off x="418810" y="3652406"/>
            <a:ext cx="1244761" cy="1867141"/>
          </a:xfrm>
          <a:prstGeom prst="rect">
            <a:avLst/>
          </a:prstGeom>
        </p:spPr>
      </p:pic>
    </p:spTree>
    <p:extLst>
      <p:ext uri="{BB962C8B-B14F-4D97-AF65-F5344CB8AC3E}">
        <p14:creationId xmlns:p14="http://schemas.microsoft.com/office/powerpoint/2010/main" val="1176093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Passive Income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6</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819472"/>
            <a:ext cx="1976336" cy="661720"/>
          </a:xfrm>
          <a:prstGeom prst="rect">
            <a:avLst/>
          </a:prstGeom>
          <a:noFill/>
        </p:spPr>
        <p:txBody>
          <a:bodyPr wrap="square" rtlCol="0">
            <a:spAutoFit/>
          </a:bodyPr>
          <a:lstStyle/>
          <a:p>
            <a:pPr indent="-228600"/>
            <a:r>
              <a:rPr lang="en-US" sz="1400" b="1" i="1" dirty="0">
                <a:solidFill>
                  <a:schemeClr val="accent3">
                    <a:lumMod val="50000"/>
                  </a:schemeClr>
                </a:solidFill>
              </a:rPr>
              <a:t>Donna </a:t>
            </a:r>
            <a:r>
              <a:rPr lang="en-US" sz="1400" b="1" i="1" dirty="0" err="1">
                <a:solidFill>
                  <a:schemeClr val="accent3">
                    <a:lumMod val="50000"/>
                  </a:schemeClr>
                </a:solidFill>
              </a:rPr>
              <a:t>Hesketh</a:t>
            </a:r>
            <a:endParaRPr lang="en-US" sz="1400" b="1" i="1" dirty="0">
              <a:solidFill>
                <a:schemeClr val="accent3">
                  <a:lumMod val="50000"/>
                </a:schemeClr>
              </a:solidFill>
            </a:endParaRPr>
          </a:p>
          <a:p>
            <a:pPr indent="-228600"/>
            <a:r>
              <a:rPr lang="en-US" sz="1200" b="1" i="1" dirty="0">
                <a:solidFill>
                  <a:schemeClr val="accent3">
                    <a:lumMod val="50000"/>
                  </a:schemeClr>
                </a:solidFill>
              </a:rPr>
              <a:t>Atlanta Partners Prop Mgt</a:t>
            </a:r>
          </a:p>
          <a:p>
            <a:pPr indent="-228600"/>
            <a:r>
              <a:rPr lang="en-US" sz="1100" b="1" i="1" dirty="0">
                <a:solidFill>
                  <a:schemeClr val="accent3">
                    <a:lumMod val="50000"/>
                  </a:schemeClr>
                </a:solidFill>
              </a:rPr>
              <a:t>Director Property Mgt</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72039" y="5490447"/>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Katy Moore</a:t>
            </a:r>
          </a:p>
          <a:p>
            <a:pPr indent="-228600"/>
            <a:r>
              <a:rPr lang="en-US" sz="1400" b="1" i="1" dirty="0">
                <a:solidFill>
                  <a:schemeClr val="accent3">
                    <a:lumMod val="50000"/>
                  </a:schemeClr>
                </a:solidFill>
              </a:rPr>
              <a:t>Keller Mortgage</a:t>
            </a:r>
          </a:p>
          <a:p>
            <a:pPr indent="-228600"/>
            <a:r>
              <a:rPr lang="en-US" sz="1100" b="1" i="1" dirty="0">
                <a:solidFill>
                  <a:schemeClr val="accent3">
                    <a:lumMod val="50000"/>
                  </a:schemeClr>
                </a:solidFill>
              </a:rPr>
              <a:t>Senior Loan Officer</a:t>
            </a:r>
          </a:p>
        </p:txBody>
      </p:sp>
      <p:sp>
        <p:nvSpPr>
          <p:cNvPr id="3" name="Rectangle 2">
            <a:extLst>
              <a:ext uri="{FF2B5EF4-FFF2-40B4-BE49-F238E27FC236}">
                <a16:creationId xmlns:a16="http://schemas.microsoft.com/office/drawing/2014/main" id="{FC63276B-3ACB-455D-8212-A328C03F67CE}"/>
              </a:ext>
            </a:extLst>
          </p:cNvPr>
          <p:cNvSpPr/>
          <p:nvPr/>
        </p:nvSpPr>
        <p:spPr>
          <a:xfrm>
            <a:off x="1846675" y="1228754"/>
            <a:ext cx="4668425" cy="9140964"/>
          </a:xfrm>
          <a:prstGeom prst="rect">
            <a:avLst/>
          </a:prstGeom>
        </p:spPr>
        <p:txBody>
          <a:bodyPr wrap="square">
            <a:spAutoFit/>
          </a:bodyPr>
          <a:lstStyle/>
          <a:p>
            <a:r>
              <a:rPr lang="en-US" sz="1200" dirty="0"/>
              <a:t>Donna brings extensive real estate knowledge and customer care to her clients. Since earning her Georgia Real Estate License in 2006, Donna has displayed a deep commitment to become adept in areas of new construction, general residential resale, residential leasing/property management, and brokerage leadership. Donna’s has grown business through profitability and unit growth nearly double in 2019. Donna is passionate about helping entrepreneurs develop their businesses, and is dedicated to assisting property owners and investors grow the value of their portfolios. In her spare time, she has volunteered for Adopt a Golden Atlanta, Canine Assistance, Kares4Kids, and The Place of Forsyth County. She enjoys her Zumba classes and time at the gym and has a good eye for interior design.</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 </a:t>
            </a:r>
          </a:p>
          <a:p>
            <a:endParaRPr lang="en-US" sz="1200" dirty="0"/>
          </a:p>
          <a:p>
            <a:endParaRPr lang="en-US" sz="1200" dirty="0"/>
          </a:p>
          <a:p>
            <a:endParaRPr lang="en-US" sz="1200" dirty="0"/>
          </a:p>
          <a:p>
            <a:endParaRPr lang="en-US" sz="1200" dirty="0"/>
          </a:p>
        </p:txBody>
      </p:sp>
      <p:sp>
        <p:nvSpPr>
          <p:cNvPr id="14" name="TextBox 13">
            <a:extLst>
              <a:ext uri="{FF2B5EF4-FFF2-40B4-BE49-F238E27FC236}">
                <a16:creationId xmlns:a16="http://schemas.microsoft.com/office/drawing/2014/main" id="{CB4B293F-9B5A-46F2-BE93-C3F4FBB8212A}"/>
              </a:ext>
            </a:extLst>
          </p:cNvPr>
          <p:cNvSpPr txBox="1"/>
          <p:nvPr/>
        </p:nvSpPr>
        <p:spPr>
          <a:xfrm>
            <a:off x="372039" y="7915246"/>
            <a:ext cx="1918058" cy="677108"/>
          </a:xfrm>
          <a:prstGeom prst="rect">
            <a:avLst/>
          </a:prstGeom>
          <a:noFill/>
        </p:spPr>
        <p:txBody>
          <a:bodyPr wrap="square" rtlCol="0">
            <a:spAutoFit/>
          </a:bodyPr>
          <a:lstStyle/>
          <a:p>
            <a:pPr indent="-228600"/>
            <a:r>
              <a:rPr lang="en-US" sz="1400" b="1" i="1" dirty="0">
                <a:solidFill>
                  <a:schemeClr val="accent3">
                    <a:lumMod val="50000"/>
                  </a:schemeClr>
                </a:solidFill>
              </a:rPr>
              <a:t>TBD</a:t>
            </a:r>
          </a:p>
          <a:p>
            <a:pPr indent="-228600"/>
            <a:r>
              <a:rPr lang="en-US" sz="1200" b="1" i="1" dirty="0">
                <a:solidFill>
                  <a:schemeClr val="accent3">
                    <a:lumMod val="50000"/>
                  </a:schemeClr>
                </a:solidFill>
              </a:rPr>
              <a:t>Company</a:t>
            </a:r>
          </a:p>
          <a:p>
            <a:pPr indent="-228600"/>
            <a:endParaRPr lang="en-US" sz="1200" b="1" i="1" dirty="0">
              <a:solidFill>
                <a:schemeClr val="accent3">
                  <a:lumMod val="50000"/>
                </a:schemeClr>
              </a:solidFill>
            </a:endParaRPr>
          </a:p>
        </p:txBody>
      </p:sp>
      <p:pic>
        <p:nvPicPr>
          <p:cNvPr id="5" name="Picture 4">
            <a:extLst>
              <a:ext uri="{FF2B5EF4-FFF2-40B4-BE49-F238E27FC236}">
                <a16:creationId xmlns:a16="http://schemas.microsoft.com/office/drawing/2014/main" id="{6A809122-EBA0-4071-83C3-E334CB6A879A}"/>
              </a:ext>
            </a:extLst>
          </p:cNvPr>
          <p:cNvPicPr>
            <a:picLocks noChangeAspect="1"/>
          </p:cNvPicPr>
          <p:nvPr/>
        </p:nvPicPr>
        <p:blipFill>
          <a:blip r:embed="rId3"/>
          <a:stretch>
            <a:fillRect/>
          </a:stretch>
        </p:blipFill>
        <p:spPr>
          <a:xfrm>
            <a:off x="400969" y="3727709"/>
            <a:ext cx="1266825" cy="1703582"/>
          </a:xfrm>
          <a:prstGeom prst="rect">
            <a:avLst/>
          </a:prstGeom>
        </p:spPr>
      </p:pic>
      <p:pic>
        <p:nvPicPr>
          <p:cNvPr id="7" name="Picture 6">
            <a:extLst>
              <a:ext uri="{FF2B5EF4-FFF2-40B4-BE49-F238E27FC236}">
                <a16:creationId xmlns:a16="http://schemas.microsoft.com/office/drawing/2014/main" id="{B60DF8C6-1EA7-48E9-98D7-50BEC04B192C}"/>
              </a:ext>
            </a:extLst>
          </p:cNvPr>
          <p:cNvPicPr>
            <a:picLocks noChangeAspect="1"/>
          </p:cNvPicPr>
          <p:nvPr/>
        </p:nvPicPr>
        <p:blipFill>
          <a:blip r:embed="rId4"/>
          <a:stretch>
            <a:fillRect/>
          </a:stretch>
        </p:blipFill>
        <p:spPr>
          <a:xfrm>
            <a:off x="400969" y="1314407"/>
            <a:ext cx="1254125" cy="1550100"/>
          </a:xfrm>
          <a:prstGeom prst="rect">
            <a:avLst/>
          </a:prstGeom>
        </p:spPr>
      </p:pic>
    </p:spTree>
    <p:extLst>
      <p:ext uri="{BB962C8B-B14F-4D97-AF65-F5344CB8AC3E}">
        <p14:creationId xmlns:p14="http://schemas.microsoft.com/office/powerpoint/2010/main" val="1564085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Lending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7</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17191" y="7857446"/>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Open</a:t>
            </a:r>
          </a:p>
          <a:p>
            <a:pPr indent="-228600"/>
            <a:endParaRPr lang="en-US" sz="1400" b="1" i="1" dirty="0">
              <a:solidFill>
                <a:schemeClr val="accent3">
                  <a:lumMod val="50000"/>
                </a:schemeClr>
              </a:solidFill>
            </a:endParaRPr>
          </a:p>
          <a:p>
            <a:pPr indent="-228600"/>
            <a:r>
              <a:rPr lang="en-US" sz="1100" b="1" i="1" dirty="0">
                <a:solidFill>
                  <a:schemeClr val="accent3">
                    <a:lumMod val="50000"/>
                  </a:schemeClr>
                </a:solidFill>
              </a:rPr>
              <a:t>Private Money Lender</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17191" y="3012359"/>
            <a:ext cx="1976336" cy="692497"/>
          </a:xfrm>
          <a:prstGeom prst="rect">
            <a:avLst/>
          </a:prstGeom>
          <a:noFill/>
        </p:spPr>
        <p:txBody>
          <a:bodyPr wrap="square" rtlCol="0">
            <a:spAutoFit/>
          </a:bodyPr>
          <a:lstStyle/>
          <a:p>
            <a:pPr indent="-228600"/>
            <a:r>
              <a:rPr lang="en-US" sz="1400" b="1" i="1" dirty="0">
                <a:solidFill>
                  <a:schemeClr val="accent3">
                    <a:lumMod val="50000"/>
                  </a:schemeClr>
                </a:solidFill>
              </a:rPr>
              <a:t>Jennifer Moates</a:t>
            </a:r>
          </a:p>
          <a:p>
            <a:pPr indent="-228600"/>
            <a:r>
              <a:rPr lang="en-US" sz="1400" b="1" i="1" dirty="0">
                <a:solidFill>
                  <a:schemeClr val="accent3">
                    <a:lumMod val="50000"/>
                  </a:schemeClr>
                </a:solidFill>
              </a:rPr>
              <a:t>Civic Financial </a:t>
            </a:r>
          </a:p>
          <a:p>
            <a:pPr indent="-228600"/>
            <a:r>
              <a:rPr lang="en-US" sz="1100" b="1" i="1" dirty="0">
                <a:solidFill>
                  <a:schemeClr val="accent3">
                    <a:lumMod val="50000"/>
                  </a:schemeClr>
                </a:solidFill>
              </a:rPr>
              <a:t>Hard Money Lender</a:t>
            </a:r>
          </a:p>
        </p:txBody>
      </p:sp>
      <p:sp>
        <p:nvSpPr>
          <p:cNvPr id="3" name="Rectangle 2">
            <a:extLst>
              <a:ext uri="{FF2B5EF4-FFF2-40B4-BE49-F238E27FC236}">
                <a16:creationId xmlns:a16="http://schemas.microsoft.com/office/drawing/2014/main" id="{FC63276B-3ACB-455D-8212-A328C03F67CE}"/>
              </a:ext>
            </a:extLst>
          </p:cNvPr>
          <p:cNvSpPr/>
          <p:nvPr/>
        </p:nvSpPr>
        <p:spPr>
          <a:xfrm>
            <a:off x="1846675" y="1228754"/>
            <a:ext cx="4592515" cy="7294305"/>
          </a:xfrm>
          <a:prstGeom prst="rect">
            <a:avLst/>
          </a:prstGeom>
        </p:spPr>
        <p:txBody>
          <a:bodyPr wrap="square">
            <a:spAutoFit/>
          </a:bodyPr>
          <a:lstStyle/>
          <a:p>
            <a:r>
              <a:rPr lang="en-US" sz="1200" dirty="0"/>
              <a:t>Bio</a:t>
            </a:r>
          </a:p>
          <a:p>
            <a:endParaRPr lang="en-US" sz="1200" dirty="0">
              <a:solidFill>
                <a:srgbClr val="FF0000"/>
              </a:solidFill>
            </a:endParaRPr>
          </a:p>
          <a:p>
            <a:endParaRPr lang="en-US" sz="1200" dirty="0">
              <a:solidFill>
                <a:srgbClr val="FF0000"/>
              </a:solidFill>
            </a:endParaRPr>
          </a:p>
          <a:p>
            <a:endParaRPr lang="en-US" sz="1200" dirty="0">
              <a:solidFill>
                <a:srgbClr val="FF0000"/>
              </a:solidFill>
            </a:endParaRP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Bio</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 </a:t>
            </a:r>
          </a:p>
        </p:txBody>
      </p:sp>
      <p:sp>
        <p:nvSpPr>
          <p:cNvPr id="14" name="TextBox 13">
            <a:extLst>
              <a:ext uri="{FF2B5EF4-FFF2-40B4-BE49-F238E27FC236}">
                <a16:creationId xmlns:a16="http://schemas.microsoft.com/office/drawing/2014/main" id="{CB4B293F-9B5A-46F2-BE93-C3F4FBB8212A}"/>
              </a:ext>
            </a:extLst>
          </p:cNvPr>
          <p:cNvSpPr txBox="1"/>
          <p:nvPr/>
        </p:nvSpPr>
        <p:spPr>
          <a:xfrm>
            <a:off x="317191" y="5439143"/>
            <a:ext cx="1918058" cy="692497"/>
          </a:xfrm>
          <a:prstGeom prst="rect">
            <a:avLst/>
          </a:prstGeom>
          <a:noFill/>
        </p:spPr>
        <p:txBody>
          <a:bodyPr wrap="square" rtlCol="0">
            <a:spAutoFit/>
          </a:bodyPr>
          <a:lstStyle/>
          <a:p>
            <a:pPr indent="-228600"/>
            <a:r>
              <a:rPr lang="en-US" sz="1400" b="1" i="1" dirty="0">
                <a:solidFill>
                  <a:schemeClr val="accent3">
                    <a:lumMod val="50000"/>
                  </a:schemeClr>
                </a:solidFill>
              </a:rPr>
              <a:t>Peter </a:t>
            </a:r>
            <a:r>
              <a:rPr lang="en-US" sz="1400" b="1" i="1" dirty="0" err="1">
                <a:solidFill>
                  <a:schemeClr val="accent3">
                    <a:lumMod val="50000"/>
                  </a:schemeClr>
                </a:solidFill>
              </a:rPr>
              <a:t>Vekselman</a:t>
            </a:r>
            <a:endParaRPr lang="en-US" sz="1400" b="1" i="1" dirty="0">
              <a:solidFill>
                <a:schemeClr val="accent3">
                  <a:lumMod val="50000"/>
                </a:schemeClr>
              </a:solidFill>
            </a:endParaRPr>
          </a:p>
          <a:p>
            <a:pPr indent="-228600"/>
            <a:r>
              <a:rPr lang="en-US" sz="1400" b="1" i="1" dirty="0">
                <a:solidFill>
                  <a:schemeClr val="accent3">
                    <a:lumMod val="50000"/>
                  </a:schemeClr>
                </a:solidFill>
              </a:rPr>
              <a:t>Partner Driven</a:t>
            </a:r>
          </a:p>
          <a:p>
            <a:pPr indent="-228600"/>
            <a:r>
              <a:rPr lang="en-US" sz="1100" b="1" i="1" dirty="0">
                <a:solidFill>
                  <a:schemeClr val="accent3">
                    <a:lumMod val="50000"/>
                  </a:schemeClr>
                </a:solidFill>
              </a:rPr>
              <a:t>Private Money Lender</a:t>
            </a:r>
          </a:p>
        </p:txBody>
      </p:sp>
      <p:pic>
        <p:nvPicPr>
          <p:cNvPr id="4" name="Picture 3">
            <a:extLst>
              <a:ext uri="{FF2B5EF4-FFF2-40B4-BE49-F238E27FC236}">
                <a16:creationId xmlns:a16="http://schemas.microsoft.com/office/drawing/2014/main" id="{41CC2CB5-CE5D-4106-8400-568FFB51A181}"/>
              </a:ext>
            </a:extLst>
          </p:cNvPr>
          <p:cNvPicPr>
            <a:picLocks noChangeAspect="1"/>
          </p:cNvPicPr>
          <p:nvPr/>
        </p:nvPicPr>
        <p:blipFill>
          <a:blip r:embed="rId3"/>
          <a:stretch>
            <a:fillRect/>
          </a:stretch>
        </p:blipFill>
        <p:spPr>
          <a:xfrm>
            <a:off x="372039" y="1323031"/>
            <a:ext cx="1276433" cy="1674008"/>
          </a:xfrm>
          <a:prstGeom prst="rect">
            <a:avLst/>
          </a:prstGeom>
        </p:spPr>
      </p:pic>
      <p:pic>
        <p:nvPicPr>
          <p:cNvPr id="8" name="Picture 7">
            <a:extLst>
              <a:ext uri="{FF2B5EF4-FFF2-40B4-BE49-F238E27FC236}">
                <a16:creationId xmlns:a16="http://schemas.microsoft.com/office/drawing/2014/main" id="{530731FA-B352-4AFE-A772-747D423714C8}"/>
              </a:ext>
            </a:extLst>
          </p:cNvPr>
          <p:cNvPicPr>
            <a:picLocks noChangeAspect="1"/>
          </p:cNvPicPr>
          <p:nvPr/>
        </p:nvPicPr>
        <p:blipFill>
          <a:blip r:embed="rId4"/>
          <a:stretch>
            <a:fillRect/>
          </a:stretch>
        </p:blipFill>
        <p:spPr>
          <a:xfrm>
            <a:off x="372039" y="3758624"/>
            <a:ext cx="1244761" cy="1626751"/>
          </a:xfrm>
          <a:prstGeom prst="rect">
            <a:avLst/>
          </a:prstGeom>
        </p:spPr>
      </p:pic>
    </p:spTree>
    <p:extLst>
      <p:ext uri="{BB962C8B-B14F-4D97-AF65-F5344CB8AC3E}">
        <p14:creationId xmlns:p14="http://schemas.microsoft.com/office/powerpoint/2010/main" val="2455084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8</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Joel Doyle</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Atlanta North</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5378063"/>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Travis LeMay</a:t>
            </a:r>
          </a:p>
          <a:p>
            <a:pPr indent="-228600"/>
            <a:r>
              <a:rPr lang="en-US" sz="1100" b="1" i="1" dirty="0">
                <a:solidFill>
                  <a:schemeClr val="accent3">
                    <a:lumMod val="50000"/>
                  </a:schemeClr>
                </a:solidFill>
              </a:rPr>
              <a:t>Contractor </a:t>
            </a:r>
          </a:p>
          <a:p>
            <a:pPr indent="-228600"/>
            <a:r>
              <a:rPr lang="en-US" sz="1100" b="1" i="1" dirty="0">
                <a:solidFill>
                  <a:schemeClr val="accent3">
                    <a:lumMod val="50000"/>
                  </a:schemeClr>
                </a:solidFill>
              </a:rPr>
              <a:t>Atlanta South</a:t>
            </a:r>
          </a:p>
        </p:txBody>
      </p:sp>
      <p:sp>
        <p:nvSpPr>
          <p:cNvPr id="3" name="Rectangle 2">
            <a:extLst>
              <a:ext uri="{FF2B5EF4-FFF2-40B4-BE49-F238E27FC236}">
                <a16:creationId xmlns:a16="http://schemas.microsoft.com/office/drawing/2014/main" id="{FC63276B-3ACB-455D-8212-A328C03F67CE}"/>
              </a:ext>
            </a:extLst>
          </p:cNvPr>
          <p:cNvSpPr/>
          <p:nvPr/>
        </p:nvSpPr>
        <p:spPr>
          <a:xfrm>
            <a:off x="1873377" y="1305091"/>
            <a:ext cx="4592515" cy="4893647"/>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Travis has 30 years of construction experience and built over 300 homes from Newnan to Fayetteville, GA and Henry county.  He opened a roofing and renovation company in January of 2000 and within 6 months was roofing an average of 40 houses per week for multiple Atlanta area builders and had 80 employees.  After the real estate crash of 2008, they reroofed over 800 homes between Coweta, Fayette, and Henry county.  Currently, his company does an average of 150-300 reroofs every year.  In addition, they average 50-74 remodels and additions each year.  To complement their construction business, Travis is also a licensed insurance adjuster. </a:t>
            </a:r>
          </a:p>
          <a:p>
            <a:endParaRPr lang="en-US" sz="1200" dirty="0"/>
          </a:p>
          <a:p>
            <a:endParaRPr lang="en-US" sz="1200" dirty="0">
              <a:solidFill>
                <a:schemeClr val="accent2"/>
              </a:solidFill>
            </a:endParaRPr>
          </a:p>
          <a:p>
            <a:r>
              <a:rPr lang="en-US" sz="1200" dirty="0"/>
              <a:t> </a:t>
            </a:r>
          </a:p>
        </p:txBody>
      </p:sp>
      <p:pic>
        <p:nvPicPr>
          <p:cNvPr id="7" name="Picture 6">
            <a:extLst>
              <a:ext uri="{FF2B5EF4-FFF2-40B4-BE49-F238E27FC236}">
                <a16:creationId xmlns:a16="http://schemas.microsoft.com/office/drawing/2014/main" id="{7DD739B0-C5F1-4F17-BEE8-1A97793039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2108" y="3659629"/>
            <a:ext cx="1276350" cy="1681607"/>
          </a:xfrm>
          <a:prstGeom prst="rect">
            <a:avLst/>
          </a:prstGeom>
        </p:spPr>
      </p:pic>
      <p:sp>
        <p:nvSpPr>
          <p:cNvPr id="11" name="TextBox 10">
            <a:extLst>
              <a:ext uri="{FF2B5EF4-FFF2-40B4-BE49-F238E27FC236}">
                <a16:creationId xmlns:a16="http://schemas.microsoft.com/office/drawing/2014/main" id="{24DADAFC-59F8-48F4-BFA8-38FCDB557B79}"/>
              </a:ext>
            </a:extLst>
          </p:cNvPr>
          <p:cNvSpPr txBox="1"/>
          <p:nvPr/>
        </p:nvSpPr>
        <p:spPr>
          <a:xfrm>
            <a:off x="342900" y="7767117"/>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Greg </a:t>
            </a:r>
            <a:r>
              <a:rPr lang="en-US" sz="1400" b="1" i="1" dirty="0" err="1">
                <a:solidFill>
                  <a:schemeClr val="accent3">
                    <a:lumMod val="50000"/>
                  </a:schemeClr>
                </a:solidFill>
              </a:rPr>
              <a:t>Bedgood</a:t>
            </a:r>
            <a:endParaRPr lang="en-US" sz="1400" b="1" i="1" dirty="0">
              <a:solidFill>
                <a:schemeClr val="accent3">
                  <a:lumMod val="50000"/>
                </a:schemeClr>
              </a:solidFill>
            </a:endParaRPr>
          </a:p>
          <a:p>
            <a:pPr indent="-228600"/>
            <a:r>
              <a:rPr lang="en-US" sz="1100" b="1" i="1" dirty="0">
                <a:solidFill>
                  <a:schemeClr val="accent3">
                    <a:lumMod val="50000"/>
                  </a:schemeClr>
                </a:solidFill>
              </a:rPr>
              <a:t>Contractor </a:t>
            </a:r>
          </a:p>
          <a:p>
            <a:pPr indent="-228600"/>
            <a:r>
              <a:rPr lang="en-US" sz="1100" b="1" i="1" dirty="0">
                <a:solidFill>
                  <a:schemeClr val="accent3">
                    <a:lumMod val="50000"/>
                  </a:schemeClr>
                </a:solidFill>
              </a:rPr>
              <a:t>Atlanta East</a:t>
            </a:r>
          </a:p>
        </p:txBody>
      </p:sp>
    </p:spTree>
    <p:extLst>
      <p:ext uri="{BB962C8B-B14F-4D97-AF65-F5344CB8AC3E}">
        <p14:creationId xmlns:p14="http://schemas.microsoft.com/office/powerpoint/2010/main" val="295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810" y="331808"/>
            <a:ext cx="5844316" cy="885673"/>
          </a:xfrm>
        </p:spPr>
        <p:txBody>
          <a:bodyPr/>
          <a:lstStyle/>
          <a:p>
            <a:pPr algn="r"/>
            <a:r>
              <a:rPr lang="en-US" dirty="0">
                <a:solidFill>
                  <a:schemeClr val="accent3">
                    <a:lumMod val="50000"/>
                  </a:schemeClr>
                </a:solidFill>
              </a:rPr>
              <a:t>   Contractor Team	</a:t>
            </a:r>
          </a:p>
        </p:txBody>
      </p:sp>
      <p:sp>
        <p:nvSpPr>
          <p:cNvPr id="2" name="Slide Number Placeholder 1"/>
          <p:cNvSpPr>
            <a:spLocks noGrp="1"/>
          </p:cNvSpPr>
          <p:nvPr>
            <p:ph type="sldNum" sz="quarter" idx="12"/>
          </p:nvPr>
        </p:nvSpPr>
        <p:spPr/>
        <p:txBody>
          <a:bodyPr/>
          <a:lstStyle/>
          <a:p>
            <a:fld id="{A88EBE9D-EF06-9E49-9451-B427DBD8C0F9}" type="slidenum">
              <a:rPr lang="en-US" smtClean="0"/>
              <a:t>9</a:t>
            </a:fld>
            <a:endParaRPr lang="en-US"/>
          </a:p>
        </p:txBody>
      </p:sp>
      <p:pic>
        <p:nvPicPr>
          <p:cNvPr id="13" name="Picture 12">
            <a:extLst>
              <a:ext uri="{FF2B5EF4-FFF2-40B4-BE49-F238E27FC236}">
                <a16:creationId xmlns:a16="http://schemas.microsoft.com/office/drawing/2014/main" id="{932D7E0F-3A86-4EDE-8BA8-575861C3340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8810" y="244198"/>
            <a:ext cx="1503775" cy="925400"/>
          </a:xfrm>
          <a:prstGeom prst="rect">
            <a:avLst/>
          </a:prstGeom>
        </p:spPr>
      </p:pic>
      <p:sp>
        <p:nvSpPr>
          <p:cNvPr id="18" name="TextBox 17">
            <a:extLst>
              <a:ext uri="{FF2B5EF4-FFF2-40B4-BE49-F238E27FC236}">
                <a16:creationId xmlns:a16="http://schemas.microsoft.com/office/drawing/2014/main" id="{D7464829-FBB3-422A-B927-31DF1C0E2E68}"/>
              </a:ext>
            </a:extLst>
          </p:cNvPr>
          <p:cNvSpPr txBox="1"/>
          <p:nvPr/>
        </p:nvSpPr>
        <p:spPr>
          <a:xfrm>
            <a:off x="342900" y="2989009"/>
            <a:ext cx="1976336" cy="646331"/>
          </a:xfrm>
          <a:prstGeom prst="rect">
            <a:avLst/>
          </a:prstGeom>
          <a:noFill/>
        </p:spPr>
        <p:txBody>
          <a:bodyPr wrap="square" rtlCol="0">
            <a:spAutoFit/>
          </a:bodyPr>
          <a:lstStyle/>
          <a:p>
            <a:pPr indent="-228600"/>
            <a:r>
              <a:rPr lang="en-US" sz="1400" b="1" i="1" dirty="0">
                <a:solidFill>
                  <a:schemeClr val="accent3">
                    <a:lumMod val="50000"/>
                  </a:schemeClr>
                </a:solidFill>
              </a:rPr>
              <a:t>Robert Theroux</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Atlanta West</a:t>
            </a:r>
          </a:p>
        </p:txBody>
      </p:sp>
      <p:sp>
        <p:nvSpPr>
          <p:cNvPr id="19" name="TextBox 18">
            <a:extLst>
              <a:ext uri="{FF2B5EF4-FFF2-40B4-BE49-F238E27FC236}">
                <a16:creationId xmlns:a16="http://schemas.microsoft.com/office/drawing/2014/main" id="{6B61FBB6-8A59-4473-A6E2-E350C5F544D3}"/>
              </a:ext>
            </a:extLst>
          </p:cNvPr>
          <p:cNvSpPr txBox="1"/>
          <p:nvPr/>
        </p:nvSpPr>
        <p:spPr>
          <a:xfrm>
            <a:off x="342900" y="7930403"/>
            <a:ext cx="1976336" cy="815608"/>
          </a:xfrm>
          <a:prstGeom prst="rect">
            <a:avLst/>
          </a:prstGeom>
          <a:noFill/>
        </p:spPr>
        <p:txBody>
          <a:bodyPr wrap="square" rtlCol="0">
            <a:spAutoFit/>
          </a:bodyPr>
          <a:lstStyle/>
          <a:p>
            <a:pPr indent="-228600"/>
            <a:r>
              <a:rPr lang="en-US" sz="1400" b="1" i="1" dirty="0">
                <a:solidFill>
                  <a:schemeClr val="accent3">
                    <a:lumMod val="50000"/>
                  </a:schemeClr>
                </a:solidFill>
              </a:rPr>
              <a:t>Sam Torres</a:t>
            </a:r>
          </a:p>
          <a:p>
            <a:pPr indent="-228600"/>
            <a:r>
              <a:rPr lang="en-US" sz="1100" b="1" i="1" dirty="0">
                <a:solidFill>
                  <a:schemeClr val="accent3">
                    <a:lumMod val="50000"/>
                  </a:schemeClr>
                </a:solidFill>
              </a:rPr>
              <a:t>Contractor</a:t>
            </a:r>
          </a:p>
          <a:p>
            <a:pPr indent="-228600"/>
            <a:r>
              <a:rPr lang="en-US" sz="1100" b="1" i="1" dirty="0">
                <a:solidFill>
                  <a:schemeClr val="accent3">
                    <a:lumMod val="50000"/>
                  </a:schemeClr>
                </a:solidFill>
              </a:rPr>
              <a:t>North GA</a:t>
            </a:r>
          </a:p>
          <a:p>
            <a:pPr indent="-228600"/>
            <a:endParaRPr lang="en-US" sz="1100" b="1" i="1" dirty="0">
              <a:solidFill>
                <a:schemeClr val="accent3">
                  <a:lumMod val="50000"/>
                </a:schemeClr>
              </a:solidFill>
            </a:endParaRPr>
          </a:p>
        </p:txBody>
      </p:sp>
      <p:sp>
        <p:nvSpPr>
          <p:cNvPr id="3" name="Rectangle 2">
            <a:extLst>
              <a:ext uri="{FF2B5EF4-FFF2-40B4-BE49-F238E27FC236}">
                <a16:creationId xmlns:a16="http://schemas.microsoft.com/office/drawing/2014/main" id="{FC63276B-3ACB-455D-8212-A328C03F67CE}"/>
              </a:ext>
            </a:extLst>
          </p:cNvPr>
          <p:cNvSpPr/>
          <p:nvPr/>
        </p:nvSpPr>
        <p:spPr>
          <a:xfrm>
            <a:off x="1807180" y="1365768"/>
            <a:ext cx="4592515" cy="7109639"/>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12" name="TextBox 11">
            <a:extLst>
              <a:ext uri="{FF2B5EF4-FFF2-40B4-BE49-F238E27FC236}">
                <a16:creationId xmlns:a16="http://schemas.microsoft.com/office/drawing/2014/main" id="{005EED34-816E-4925-A4C1-BF6D0A4B892F}"/>
              </a:ext>
            </a:extLst>
          </p:cNvPr>
          <p:cNvSpPr txBox="1"/>
          <p:nvPr/>
        </p:nvSpPr>
        <p:spPr>
          <a:xfrm>
            <a:off x="342900" y="5501324"/>
            <a:ext cx="1976336" cy="677108"/>
          </a:xfrm>
          <a:prstGeom prst="rect">
            <a:avLst/>
          </a:prstGeom>
          <a:noFill/>
        </p:spPr>
        <p:txBody>
          <a:bodyPr wrap="square" rtlCol="0">
            <a:spAutoFit/>
          </a:bodyPr>
          <a:lstStyle/>
          <a:p>
            <a:pPr indent="-228600"/>
            <a:r>
              <a:rPr lang="en-US" sz="1400" b="1" i="1" dirty="0">
                <a:solidFill>
                  <a:schemeClr val="accent3">
                    <a:lumMod val="50000"/>
                  </a:schemeClr>
                </a:solidFill>
              </a:rPr>
              <a:t>Christopher Riley</a:t>
            </a:r>
          </a:p>
          <a:p>
            <a:pPr indent="-228600"/>
            <a:r>
              <a:rPr lang="en-US" sz="1200" b="1" i="1" dirty="0">
                <a:solidFill>
                  <a:schemeClr val="accent3">
                    <a:lumMod val="50000"/>
                  </a:schemeClr>
                </a:solidFill>
              </a:rPr>
              <a:t>Contractor</a:t>
            </a:r>
          </a:p>
          <a:p>
            <a:pPr indent="-228600"/>
            <a:r>
              <a:rPr lang="en-US" sz="1200" b="1" i="1" dirty="0" err="1">
                <a:solidFill>
                  <a:schemeClr val="accent3">
                    <a:lumMod val="50000"/>
                  </a:schemeClr>
                </a:solidFill>
              </a:rPr>
              <a:t>Atl</a:t>
            </a:r>
            <a:r>
              <a:rPr lang="en-US" sz="1200" b="1" i="1" dirty="0">
                <a:solidFill>
                  <a:schemeClr val="accent3">
                    <a:lumMod val="50000"/>
                  </a:schemeClr>
                </a:solidFill>
              </a:rPr>
              <a:t> Inside Perimeter</a:t>
            </a:r>
          </a:p>
        </p:txBody>
      </p:sp>
      <p:pic>
        <p:nvPicPr>
          <p:cNvPr id="11" name="Picture 10">
            <a:extLst>
              <a:ext uri="{FF2B5EF4-FFF2-40B4-BE49-F238E27FC236}">
                <a16:creationId xmlns:a16="http://schemas.microsoft.com/office/drawing/2014/main" id="{72EAE29E-5659-4593-BDA3-A49799004E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8430" y="3837994"/>
            <a:ext cx="1231131" cy="1670667"/>
          </a:xfrm>
          <a:prstGeom prst="rect">
            <a:avLst/>
          </a:prstGeom>
        </p:spPr>
      </p:pic>
      <p:sp>
        <p:nvSpPr>
          <p:cNvPr id="4" name="Rectangle 3">
            <a:extLst>
              <a:ext uri="{FF2B5EF4-FFF2-40B4-BE49-F238E27FC236}">
                <a16:creationId xmlns:a16="http://schemas.microsoft.com/office/drawing/2014/main" id="{BBD020E8-FED7-4EB1-A515-53596907CF06}"/>
              </a:ext>
            </a:extLst>
          </p:cNvPr>
          <p:cNvSpPr/>
          <p:nvPr/>
        </p:nvSpPr>
        <p:spPr>
          <a:xfrm>
            <a:off x="1807180" y="1305091"/>
            <a:ext cx="4592514" cy="9694962"/>
          </a:xfrm>
          <a:prstGeom prst="rect">
            <a:avLst/>
          </a:prstGeom>
        </p:spPr>
        <p:txBody>
          <a:bodyPr wrap="square">
            <a:spAutoFit/>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r>
              <a:rPr lang="en-US" sz="1200" dirty="0"/>
              <a:t>Custom Renovation Design Build has been working with homeowners and has a team with over 20 years combined experience in the remodeling trade. Christopher and his team service homeowners in Metro Atlanta.  Our company is in the business of helping homeowners realize the true potential of their property through renovations that match their tastes, lifestyles &amp; budget. We specialize in period homes from 1890's to modern new construction. We stand committed to getting the job done with the highest quality workmanship a priority. We pride ourselves also on the quality and reliability of our work and feel that open communication with the homeowner is the best way to exceed your expectations.  We provide several references and invite all clients to visit our current and past projects. We do it right the first time because we know in the long run, your unconditional satisfaction is really all that matters.</a:t>
            </a:r>
          </a:p>
          <a:p>
            <a:endParaRPr lang="en-US" sz="1200" dirty="0"/>
          </a:p>
          <a:p>
            <a:r>
              <a:rPr lang="en-US" sz="1200" dirty="0"/>
              <a:t>Sam is the Owner of Torres Homes LLC construction and remodeling company which has provided high-quality building construction services since 1983. It has become recognized as one of the area's most experienced building and remodeling companies.  Sam is an accomplished construction leader with expertise in remodeling, offering a wide range of services from concrete to roofing and everything in between. They work regularly with many designers, architects, and engineers as consultants towards each project and provide start-to-finish advice and expertise to enhance and complete any project, regardless of size.  Sam is located in Gainesville uniquely situated for easy access to locations throughout Hall, Lumpkin, White, Dawson, Forsyth, and Gwinnett County’s.</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p:txBody>
      </p:sp>
      <p:pic>
        <p:nvPicPr>
          <p:cNvPr id="14" name="Picture 13">
            <a:extLst>
              <a:ext uri="{FF2B5EF4-FFF2-40B4-BE49-F238E27FC236}">
                <a16:creationId xmlns:a16="http://schemas.microsoft.com/office/drawing/2014/main" id="{F629377F-9ABB-4842-ACC1-EBC50C0A3D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396" y="6251063"/>
            <a:ext cx="1265288" cy="1708555"/>
          </a:xfrm>
          <a:prstGeom prst="rect">
            <a:avLst/>
          </a:prstGeom>
        </p:spPr>
      </p:pic>
    </p:spTree>
    <p:extLst>
      <p:ext uri="{BB962C8B-B14F-4D97-AF65-F5344CB8AC3E}">
        <p14:creationId xmlns:p14="http://schemas.microsoft.com/office/powerpoint/2010/main" val="3507267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59538</TotalTime>
  <Words>8588</Words>
  <Application>Microsoft Office PowerPoint</Application>
  <PresentationFormat>On-screen Show (4:3)</PresentationFormat>
  <Paragraphs>1425</Paragraphs>
  <Slides>37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Arial</vt:lpstr>
      <vt:lpstr>Avenir Book</vt:lpstr>
      <vt:lpstr>Calibri</vt:lpstr>
      <vt:lpstr>Californian FB</vt:lpstr>
      <vt:lpstr>Cambria</vt:lpstr>
      <vt:lpstr>Constantia</vt:lpstr>
      <vt:lpstr>Corbel</vt:lpstr>
      <vt:lpstr>Times New Roman</vt:lpstr>
      <vt:lpstr>Office Theme</vt:lpstr>
      <vt:lpstr>PowerPoint Presentation</vt:lpstr>
      <vt:lpstr>Table of Contents</vt:lpstr>
      <vt:lpstr>    Our Mission </vt:lpstr>
      <vt:lpstr>Our Story</vt:lpstr>
      <vt:lpstr>   Sales &amp; Acquisition Team </vt:lpstr>
      <vt:lpstr>   Passive Income Team </vt:lpstr>
      <vt:lpstr>   Lending Team </vt:lpstr>
      <vt:lpstr>   Contractor Team </vt:lpstr>
      <vt:lpstr>   Contractor Team </vt:lpstr>
      <vt:lpstr>   Contractor Team </vt:lpstr>
      <vt:lpstr>   Commercial Team </vt:lpstr>
      <vt:lpstr>   Preferred Vendors </vt:lpstr>
      <vt:lpstr>Our Business Model</vt:lpstr>
      <vt:lpstr>Our Competitive Advantage</vt:lpstr>
      <vt:lpstr>Traditional versus Private Lending</vt:lpstr>
      <vt:lpstr>Our Target Market</vt:lpstr>
      <vt:lpstr>Our Marketing Strategy</vt:lpstr>
      <vt:lpstr>Our Selling Strategy</vt:lpstr>
      <vt:lpstr>Private Lending</vt:lpstr>
      <vt:lpstr>Private Lending Process</vt:lpstr>
      <vt:lpstr>Private Lending Benefits</vt:lpstr>
      <vt:lpstr>Private Lending</vt:lpstr>
      <vt:lpstr>Private Lending Risks vs Rewards</vt:lpstr>
      <vt:lpstr>Private Lending</vt:lpstr>
      <vt:lpstr>Private Lending Protection</vt:lpstr>
      <vt:lpstr>How Private Lenders Fund Deals</vt:lpstr>
      <vt:lpstr>Investing with Self-Directed IRA</vt:lpstr>
      <vt:lpstr>Loan Terms and Conditions</vt:lpstr>
      <vt:lpstr>Questions &amp; Answers</vt:lpstr>
      <vt:lpstr>Questions &amp; Answers</vt:lpstr>
      <vt:lpstr>Sample Scope of Work</vt:lpstr>
      <vt:lpstr>Sample Scope of Work</vt:lpstr>
      <vt:lpstr>Sample Scope of Work</vt:lpstr>
      <vt:lpstr>Sample Scope of Work</vt:lpstr>
      <vt:lpstr>Sample Scope of Work</vt:lpstr>
      <vt:lpstr>Taking the Next Steps</vt:lpstr>
      <vt:lpstr>PML Annual Return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We Are</dc:title>
  <dc:creator>Keisha</dc:creator>
  <cp:lastModifiedBy>Winenger</cp:lastModifiedBy>
  <cp:revision>253</cp:revision>
  <dcterms:created xsi:type="dcterms:W3CDTF">2015-04-07T19:57:54Z</dcterms:created>
  <dcterms:modified xsi:type="dcterms:W3CDTF">2020-01-09T06:51:30Z</dcterms:modified>
</cp:coreProperties>
</file>