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62" r:id="rId2"/>
    <p:sldId id="328" r:id="rId3"/>
    <p:sldId id="256" r:id="rId4"/>
    <p:sldId id="339" r:id="rId5"/>
    <p:sldId id="340" r:id="rId6"/>
    <p:sldId id="350" r:id="rId7"/>
    <p:sldId id="346" r:id="rId8"/>
    <p:sldId id="351" r:id="rId9"/>
    <p:sldId id="352" r:id="rId10"/>
    <p:sldId id="349" r:id="rId11"/>
    <p:sldId id="345" r:id="rId12"/>
    <p:sldId id="347" r:id="rId13"/>
    <p:sldId id="257" r:id="rId14"/>
    <p:sldId id="302" r:id="rId15"/>
    <p:sldId id="303" r:id="rId16"/>
    <p:sldId id="304" r:id="rId17"/>
    <p:sldId id="337" r:id="rId18"/>
    <p:sldId id="338" r:id="rId19"/>
    <p:sldId id="329" r:id="rId20"/>
    <p:sldId id="330" r:id="rId21"/>
    <p:sldId id="331" r:id="rId22"/>
    <p:sldId id="332" r:id="rId23"/>
    <p:sldId id="333" r:id="rId24"/>
    <p:sldId id="334" r:id="rId25"/>
    <p:sldId id="335" r:id="rId26"/>
    <p:sldId id="336" r:id="rId27"/>
    <p:sldId id="312" r:id="rId28"/>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8F8F8"/>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79" autoAdjust="0"/>
    <p:restoredTop sz="99834" autoAdjust="0"/>
  </p:normalViewPr>
  <p:slideViewPr>
    <p:cSldViewPr snapToGrid="0" snapToObjects="1">
      <p:cViewPr varScale="1">
        <p:scale>
          <a:sx n="66" d="100"/>
          <a:sy n="66" d="100"/>
        </p:scale>
        <p:origin x="2376" y="48"/>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4F4BF0-9874-864D-9B95-474533396EE0}" type="datetimeFigureOut">
              <a:rPr lang="en-US" smtClean="0"/>
              <a:t>1/9/2020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B007F54-3F9D-454B-9F28-EEF189B1C5E9}" type="slidenum">
              <a:rPr lang="en-US" smtClean="0"/>
              <a:t>‹#›</a:t>
            </a:fld>
            <a:endParaRPr lang="en-US"/>
          </a:p>
        </p:txBody>
      </p:sp>
    </p:spTree>
    <p:extLst>
      <p:ext uri="{BB962C8B-B14F-4D97-AF65-F5344CB8AC3E}">
        <p14:creationId xmlns:p14="http://schemas.microsoft.com/office/powerpoint/2010/main" val="18925183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30B53-E132-BF43-BD60-E75250414D4A}" type="datetimeFigureOut">
              <a:rPr lang="en-US" smtClean="0"/>
              <a:t>1/9/2020</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C23AE4-1A60-9140-81DA-C0037AF41282}" type="slidenum">
              <a:rPr lang="en-US" smtClean="0"/>
              <a:t>‹#›</a:t>
            </a:fld>
            <a:endParaRPr lang="en-US"/>
          </a:p>
        </p:txBody>
      </p:sp>
    </p:spTree>
    <p:extLst>
      <p:ext uri="{BB962C8B-B14F-4D97-AF65-F5344CB8AC3E}">
        <p14:creationId xmlns:p14="http://schemas.microsoft.com/office/powerpoint/2010/main" val="33937196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6BEF28-DB27-6D45-98EA-D89675C6190D}" type="slidenum">
              <a:rPr lang="en-US" smtClean="0"/>
              <a:t>2</a:t>
            </a:fld>
            <a:endParaRPr lang="en-US"/>
          </a:p>
        </p:txBody>
      </p:sp>
    </p:spTree>
    <p:extLst>
      <p:ext uri="{BB962C8B-B14F-4D97-AF65-F5344CB8AC3E}">
        <p14:creationId xmlns:p14="http://schemas.microsoft.com/office/powerpoint/2010/main" val="3833878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2CDBE5E-E482-3445-81D0-85B99B426003}" type="datetime1">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EBE9D-EF06-9E49-9451-B427DBD8C0F9}" type="slidenum">
              <a:rPr lang="en-US" smtClean="0"/>
              <a:t>‹#›</a:t>
            </a:fld>
            <a:endParaRPr lang="en-US"/>
          </a:p>
        </p:txBody>
      </p:sp>
    </p:spTree>
    <p:extLst>
      <p:ext uri="{BB962C8B-B14F-4D97-AF65-F5344CB8AC3E}">
        <p14:creationId xmlns:p14="http://schemas.microsoft.com/office/powerpoint/2010/main" val="1030992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FA08B7-8757-A74A-A68D-D244775AC87D}" type="datetime1">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EBE9D-EF06-9E49-9451-B427DBD8C0F9}" type="slidenum">
              <a:rPr lang="en-US" smtClean="0"/>
              <a:t>‹#›</a:t>
            </a:fld>
            <a:endParaRPr lang="en-US"/>
          </a:p>
        </p:txBody>
      </p:sp>
    </p:spTree>
    <p:extLst>
      <p:ext uri="{BB962C8B-B14F-4D97-AF65-F5344CB8AC3E}">
        <p14:creationId xmlns:p14="http://schemas.microsoft.com/office/powerpoint/2010/main" val="2411101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EAC13-FBB3-B04F-9FBF-194561DA9D6E}" type="datetime1">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EBE9D-EF06-9E49-9451-B427DBD8C0F9}" type="slidenum">
              <a:rPr lang="en-US" smtClean="0"/>
              <a:t>‹#›</a:t>
            </a:fld>
            <a:endParaRPr lang="en-US"/>
          </a:p>
        </p:txBody>
      </p:sp>
    </p:spTree>
    <p:extLst>
      <p:ext uri="{BB962C8B-B14F-4D97-AF65-F5344CB8AC3E}">
        <p14:creationId xmlns:p14="http://schemas.microsoft.com/office/powerpoint/2010/main" val="3572032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6593DC-02BC-C546-BF83-E74CD617C334}" type="datetime1">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EBE9D-EF06-9E49-9451-B427DBD8C0F9}" type="slidenum">
              <a:rPr lang="en-US" smtClean="0"/>
              <a:t>‹#›</a:t>
            </a:fld>
            <a:endParaRPr lang="en-US"/>
          </a:p>
        </p:txBody>
      </p:sp>
    </p:spTree>
    <p:extLst>
      <p:ext uri="{BB962C8B-B14F-4D97-AF65-F5344CB8AC3E}">
        <p14:creationId xmlns:p14="http://schemas.microsoft.com/office/powerpoint/2010/main" val="3420476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13EB15-AD4D-F646-805B-5E2636E15185}" type="datetime1">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EBE9D-EF06-9E49-9451-B427DBD8C0F9}" type="slidenum">
              <a:rPr lang="en-US" smtClean="0"/>
              <a:t>‹#›</a:t>
            </a:fld>
            <a:endParaRPr lang="en-US"/>
          </a:p>
        </p:txBody>
      </p:sp>
    </p:spTree>
    <p:extLst>
      <p:ext uri="{BB962C8B-B14F-4D97-AF65-F5344CB8AC3E}">
        <p14:creationId xmlns:p14="http://schemas.microsoft.com/office/powerpoint/2010/main" val="1417591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E1A5E8-1073-6F44-994D-AA227F1071A4}" type="datetime1">
              <a:rPr lang="en-US" smtClean="0"/>
              <a:t>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8EBE9D-EF06-9E49-9451-B427DBD8C0F9}" type="slidenum">
              <a:rPr lang="en-US" smtClean="0"/>
              <a:t>‹#›</a:t>
            </a:fld>
            <a:endParaRPr lang="en-US"/>
          </a:p>
        </p:txBody>
      </p:sp>
    </p:spTree>
    <p:extLst>
      <p:ext uri="{BB962C8B-B14F-4D97-AF65-F5344CB8AC3E}">
        <p14:creationId xmlns:p14="http://schemas.microsoft.com/office/powerpoint/2010/main" val="2853777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037CFB-EA7B-1944-9CBE-02C7DF59C494}" type="datetime1">
              <a:rPr lang="en-US" smtClean="0"/>
              <a:t>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8EBE9D-EF06-9E49-9451-B427DBD8C0F9}" type="slidenum">
              <a:rPr lang="en-US" smtClean="0"/>
              <a:t>‹#›</a:t>
            </a:fld>
            <a:endParaRPr lang="en-US"/>
          </a:p>
        </p:txBody>
      </p:sp>
    </p:spTree>
    <p:extLst>
      <p:ext uri="{BB962C8B-B14F-4D97-AF65-F5344CB8AC3E}">
        <p14:creationId xmlns:p14="http://schemas.microsoft.com/office/powerpoint/2010/main" val="3862055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092496-9F3F-0A4F-AE6F-F0AA923C1E95}" type="datetime1">
              <a:rPr lang="en-US" smtClean="0"/>
              <a:t>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8EBE9D-EF06-9E49-9451-B427DBD8C0F9}" type="slidenum">
              <a:rPr lang="en-US" smtClean="0"/>
              <a:t>‹#›</a:t>
            </a:fld>
            <a:endParaRPr lang="en-US"/>
          </a:p>
        </p:txBody>
      </p:sp>
    </p:spTree>
    <p:extLst>
      <p:ext uri="{BB962C8B-B14F-4D97-AF65-F5344CB8AC3E}">
        <p14:creationId xmlns:p14="http://schemas.microsoft.com/office/powerpoint/2010/main" val="3842306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3FDF07-FAEC-C74C-8693-4A831DA42B7C}" type="datetime1">
              <a:rPr lang="en-US" smtClean="0"/>
              <a:t>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8EBE9D-EF06-9E49-9451-B427DBD8C0F9}" type="slidenum">
              <a:rPr lang="en-US" smtClean="0"/>
              <a:t>‹#›</a:t>
            </a:fld>
            <a:endParaRPr lang="en-US"/>
          </a:p>
        </p:txBody>
      </p:sp>
    </p:spTree>
    <p:extLst>
      <p:ext uri="{BB962C8B-B14F-4D97-AF65-F5344CB8AC3E}">
        <p14:creationId xmlns:p14="http://schemas.microsoft.com/office/powerpoint/2010/main" val="199489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568548-62D0-5642-96BD-7788E6AF0F54}" type="datetime1">
              <a:rPr lang="en-US" smtClean="0"/>
              <a:t>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8EBE9D-EF06-9E49-9451-B427DBD8C0F9}" type="slidenum">
              <a:rPr lang="en-US" smtClean="0"/>
              <a:t>‹#›</a:t>
            </a:fld>
            <a:endParaRPr lang="en-US"/>
          </a:p>
        </p:txBody>
      </p:sp>
    </p:spTree>
    <p:extLst>
      <p:ext uri="{BB962C8B-B14F-4D97-AF65-F5344CB8AC3E}">
        <p14:creationId xmlns:p14="http://schemas.microsoft.com/office/powerpoint/2010/main" val="444694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55424D-507F-8043-A4F7-A63F53F817EB}" type="datetime1">
              <a:rPr lang="en-US" smtClean="0"/>
              <a:t>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8EBE9D-EF06-9E49-9451-B427DBD8C0F9}" type="slidenum">
              <a:rPr lang="en-US" smtClean="0"/>
              <a:t>‹#›</a:t>
            </a:fld>
            <a:endParaRPr lang="en-US"/>
          </a:p>
        </p:txBody>
      </p:sp>
    </p:spTree>
    <p:extLst>
      <p:ext uri="{BB962C8B-B14F-4D97-AF65-F5344CB8AC3E}">
        <p14:creationId xmlns:p14="http://schemas.microsoft.com/office/powerpoint/2010/main" val="1231500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39333"/>
            <a:ext cx="6172200" cy="885673"/>
          </a:xfrm>
          <a:prstGeom prst="rect">
            <a:avLst/>
          </a:prstGeom>
        </p:spPr>
        <p:txBody>
          <a:bodyPr vert="horz" lIns="91440" tIns="45720" rIns="91440" bIns="45720" rtlCol="0" anchor="ctr">
            <a:normAutofit/>
          </a:bodyPr>
          <a:lstStyle/>
          <a:p>
            <a:r>
              <a:rPr lang="en-US" dirty="0"/>
              <a:t>Click to edit Master title style		</a:t>
            </a:r>
          </a:p>
        </p:txBody>
      </p:sp>
      <p:sp>
        <p:nvSpPr>
          <p:cNvPr id="3" name="Text Placeholder 2"/>
          <p:cNvSpPr>
            <a:spLocks noGrp="1"/>
          </p:cNvSpPr>
          <p:nvPr>
            <p:ph type="body" idx="1"/>
          </p:nvPr>
        </p:nvSpPr>
        <p:spPr>
          <a:xfrm>
            <a:off x="450278" y="1499792"/>
            <a:ext cx="5933534" cy="6668427"/>
          </a:xfrm>
          <a:prstGeom prst="rect">
            <a:avLst/>
          </a:prstGeom>
        </p:spPr>
        <p:txBody>
          <a:bodyPr vert="horz" lIns="91440" tIns="45720" rIns="91440" bIns="45720" rtlCol="0">
            <a:normAutofit/>
          </a:bodyPr>
          <a:lstStyle/>
          <a:p>
            <a:pPr lvl="0"/>
            <a:endParaRPr lang="en-US" dirty="0"/>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FEE4186-1F4E-B040-BE1D-2075CCAB9AE9}" type="datetime1">
              <a:rPr lang="en-US" smtClean="0"/>
              <a:t>1/9/2020</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A88EBE9D-EF06-9E49-9451-B427DBD8C0F9}" type="slidenum">
              <a:rPr lang="en-US" smtClean="0"/>
              <a:t>‹#›</a:t>
            </a:fld>
            <a:endParaRPr lang="en-US"/>
          </a:p>
        </p:txBody>
      </p:sp>
      <p:cxnSp>
        <p:nvCxnSpPr>
          <p:cNvPr id="8" name="Straight Connector 7"/>
          <p:cNvCxnSpPr/>
          <p:nvPr userDrawn="1"/>
        </p:nvCxnSpPr>
        <p:spPr>
          <a:xfrm>
            <a:off x="450278" y="1143934"/>
            <a:ext cx="5818350" cy="0"/>
          </a:xfrm>
          <a:prstGeom prst="line">
            <a:avLst/>
          </a:prstGeom>
          <a:ln w="9525"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409748" y="8584273"/>
            <a:ext cx="5974064" cy="0"/>
          </a:xfrm>
          <a:prstGeom prst="line">
            <a:avLst/>
          </a:prstGeom>
          <a:ln w="9525"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2754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3000" b="1" i="1" u="none" kern="1200">
          <a:solidFill>
            <a:srgbClr val="376092"/>
          </a:solidFill>
          <a:latin typeface="+mj-lt"/>
          <a:ea typeface="+mj-ea"/>
          <a:cs typeface="+mj-cs"/>
        </a:defRPr>
      </a:lvl1pPr>
    </p:titleStyle>
    <p:bodyStyle>
      <a:lvl1pPr marL="0" indent="0" algn="l" defTabSz="457200" rtl="0" eaLnBrk="1" latinLnBrk="0" hangingPunct="1">
        <a:spcBef>
          <a:spcPct val="20000"/>
        </a:spcBef>
        <a:buFont typeface="Arial"/>
        <a:buNone/>
        <a:defRPr sz="11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6876674" cy="6685835"/>
          </a:xfrm>
          <a:prstGeom prst="rect">
            <a:avLst/>
          </a:prstGeom>
          <a:solidFill>
            <a:srgbClr val="F8F8F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Box 265"/>
          <p:cNvSpPr txBox="1">
            <a:spLocks noChangeArrowheads="1"/>
          </p:cNvSpPr>
          <p:nvPr/>
        </p:nvSpPr>
        <p:spPr bwMode="auto">
          <a:xfrm>
            <a:off x="588963" y="5919788"/>
            <a:ext cx="6667500" cy="176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FFFFFF"/>
              </a:solidFill>
              <a:effectLst/>
              <a:latin typeface="Californian FB" charset="0"/>
              <a:ea typeface="ÇlÇr ñæí©"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1" i="0" u="none" strike="noStrike" cap="none" normalizeH="0" baseline="0" dirty="0">
                <a:ln>
                  <a:noFill/>
                </a:ln>
                <a:solidFill>
                  <a:srgbClr val="FFFFFF"/>
                </a:solidFill>
                <a:effectLst/>
                <a:latin typeface="Corbel" charset="0"/>
                <a:ea typeface="ÇlÇr ñæí©" charset="0"/>
              </a:rPr>
              <a:t>Home Selling Guide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0"/>
            </a:endParaRPr>
          </a:p>
        </p:txBody>
      </p:sp>
      <p:pic>
        <p:nvPicPr>
          <p:cNvPr id="6" name="Picture 1"/>
          <p:cNvPicPr>
            <a:picLocks noChangeAspect="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0" y="2190613"/>
            <a:ext cx="6876674" cy="7002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 Box 265"/>
          <p:cNvSpPr txBox="1">
            <a:spLocks noChangeArrowheads="1"/>
          </p:cNvSpPr>
          <p:nvPr/>
        </p:nvSpPr>
        <p:spPr bwMode="auto">
          <a:xfrm>
            <a:off x="227520" y="7108724"/>
            <a:ext cx="6402960" cy="14111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FFFFFF"/>
              </a:solidFill>
              <a:effectLst/>
              <a:latin typeface="Californian FB" charset="0"/>
              <a:ea typeface="ÇlÇr ñæí©"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rgbClr val="FFFFFF"/>
                </a:solidFill>
                <a:effectLst/>
                <a:latin typeface="Corbel" charset="0"/>
                <a:ea typeface="ÇlÇr ñæí©" charset="0"/>
              </a:rPr>
              <a:t>Real Estate Agent Partnership Guide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a:ln>
                <a:noFill/>
              </a:ln>
              <a:solidFill>
                <a:srgbClr val="FFFFFF"/>
              </a:solidFill>
              <a:effectLst/>
              <a:latin typeface="Corbel" charset="0"/>
              <a:ea typeface="ÇlÇr ñæí©"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Arial" charset="0"/>
                <a:ea typeface="ＭＳ Ｐゴシック" charset="0"/>
              </a:rPr>
              <a:t>www.buysellrentpropertysolutions.com</a:t>
            </a:r>
          </a:p>
        </p:txBody>
      </p:sp>
      <p:pic>
        <p:nvPicPr>
          <p:cNvPr id="9" name="Picture 8">
            <a:extLst>
              <a:ext uri="{FF2B5EF4-FFF2-40B4-BE49-F238E27FC236}">
                <a16:creationId xmlns:a16="http://schemas.microsoft.com/office/drawing/2014/main" id="{06745C81-9721-4369-8B57-DF79B6B665E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964" y="970800"/>
            <a:ext cx="2611436" cy="1725507"/>
          </a:xfrm>
          <a:prstGeom prst="rect">
            <a:avLst/>
          </a:prstGeom>
          <a:noFill/>
          <a:ln>
            <a:noFill/>
          </a:ln>
        </p:spPr>
      </p:pic>
      <p:sp>
        <p:nvSpPr>
          <p:cNvPr id="10" name="Text Box 265">
            <a:extLst>
              <a:ext uri="{FF2B5EF4-FFF2-40B4-BE49-F238E27FC236}">
                <a16:creationId xmlns:a16="http://schemas.microsoft.com/office/drawing/2014/main" id="{83AAB078-36AC-413D-A45E-E552DF8AF1DD}"/>
              </a:ext>
            </a:extLst>
          </p:cNvPr>
          <p:cNvSpPr txBox="1">
            <a:spLocks noChangeArrowheads="1"/>
          </p:cNvSpPr>
          <p:nvPr/>
        </p:nvSpPr>
        <p:spPr bwMode="auto">
          <a:xfrm>
            <a:off x="-208620" y="2896929"/>
            <a:ext cx="6402960" cy="14111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accent3">
                  <a:lumMod val="50000"/>
                </a:schemeClr>
              </a:solidFill>
              <a:effectLst/>
              <a:latin typeface="Californian FB" charset="0"/>
              <a:ea typeface="ÇlÇr ñæí©"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accent3">
                    <a:lumMod val="50000"/>
                  </a:schemeClr>
                </a:solidFill>
                <a:effectLst/>
                <a:latin typeface="Corbel" charset="0"/>
                <a:ea typeface="ÇlÇr ñæí©" charset="0"/>
              </a:rPr>
              <a:t>A Real Estate Investment Company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a:ln>
                <a:noFill/>
              </a:ln>
              <a:solidFill>
                <a:schemeClr val="accent3">
                  <a:lumMod val="50000"/>
                </a:schemeClr>
              </a:solidFill>
              <a:effectLst/>
              <a:latin typeface="Corbel" charset="0"/>
              <a:ea typeface="ÇlÇr ñæí©" charset="0"/>
            </a:endParaRPr>
          </a:p>
        </p:txBody>
      </p:sp>
    </p:spTree>
    <p:extLst>
      <p:ext uri="{BB962C8B-B14F-4D97-AF65-F5344CB8AC3E}">
        <p14:creationId xmlns:p14="http://schemas.microsoft.com/office/powerpoint/2010/main" val="379728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8810" y="331808"/>
            <a:ext cx="5844316" cy="885673"/>
          </a:xfrm>
        </p:spPr>
        <p:txBody>
          <a:bodyPr/>
          <a:lstStyle/>
          <a:p>
            <a:pPr algn="r"/>
            <a:r>
              <a:rPr lang="en-US" dirty="0">
                <a:solidFill>
                  <a:schemeClr val="accent3">
                    <a:lumMod val="50000"/>
                  </a:schemeClr>
                </a:solidFill>
              </a:rPr>
              <a:t>   Contractor Team	</a:t>
            </a:r>
          </a:p>
        </p:txBody>
      </p:sp>
      <p:sp>
        <p:nvSpPr>
          <p:cNvPr id="2" name="Slide Number Placeholder 1"/>
          <p:cNvSpPr>
            <a:spLocks noGrp="1"/>
          </p:cNvSpPr>
          <p:nvPr>
            <p:ph type="sldNum" sz="quarter" idx="12"/>
          </p:nvPr>
        </p:nvSpPr>
        <p:spPr/>
        <p:txBody>
          <a:bodyPr/>
          <a:lstStyle/>
          <a:p>
            <a:fld id="{A88EBE9D-EF06-9E49-9451-B427DBD8C0F9}" type="slidenum">
              <a:rPr lang="en-US" smtClean="0"/>
              <a:t>10</a:t>
            </a:fld>
            <a:endParaRPr lang="en-US"/>
          </a:p>
        </p:txBody>
      </p:sp>
      <p:pic>
        <p:nvPicPr>
          <p:cNvPr id="13" name="Picture 12">
            <a:extLst>
              <a:ext uri="{FF2B5EF4-FFF2-40B4-BE49-F238E27FC236}">
                <a16:creationId xmlns:a16="http://schemas.microsoft.com/office/drawing/2014/main" id="{932D7E0F-3A86-4EDE-8BA8-575861C334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sp>
        <p:nvSpPr>
          <p:cNvPr id="18" name="TextBox 17">
            <a:extLst>
              <a:ext uri="{FF2B5EF4-FFF2-40B4-BE49-F238E27FC236}">
                <a16:creationId xmlns:a16="http://schemas.microsoft.com/office/drawing/2014/main" id="{D7464829-FBB3-422A-B927-31DF1C0E2E68}"/>
              </a:ext>
            </a:extLst>
          </p:cNvPr>
          <p:cNvSpPr txBox="1"/>
          <p:nvPr/>
        </p:nvSpPr>
        <p:spPr>
          <a:xfrm>
            <a:off x="342900" y="2989009"/>
            <a:ext cx="1976336" cy="646331"/>
          </a:xfrm>
          <a:prstGeom prst="rect">
            <a:avLst/>
          </a:prstGeom>
          <a:noFill/>
        </p:spPr>
        <p:txBody>
          <a:bodyPr wrap="square" rtlCol="0">
            <a:spAutoFit/>
          </a:bodyPr>
          <a:lstStyle/>
          <a:p>
            <a:pPr indent="-228600"/>
            <a:r>
              <a:rPr lang="en-US" sz="1400" b="1" i="1" dirty="0">
                <a:solidFill>
                  <a:schemeClr val="accent3">
                    <a:lumMod val="50000"/>
                  </a:schemeClr>
                </a:solidFill>
              </a:rPr>
              <a:t>Luis Peralta</a:t>
            </a:r>
          </a:p>
          <a:p>
            <a:pPr indent="-228600"/>
            <a:r>
              <a:rPr lang="en-US" sz="1100" b="1" i="1" dirty="0">
                <a:solidFill>
                  <a:schemeClr val="accent3">
                    <a:lumMod val="50000"/>
                  </a:schemeClr>
                </a:solidFill>
              </a:rPr>
              <a:t>Contractor</a:t>
            </a:r>
          </a:p>
          <a:p>
            <a:pPr indent="-228600"/>
            <a:r>
              <a:rPr lang="en-US" sz="1100" b="1" i="1" dirty="0" err="1">
                <a:solidFill>
                  <a:schemeClr val="accent3">
                    <a:lumMod val="50000"/>
                  </a:schemeClr>
                </a:solidFill>
              </a:rPr>
              <a:t>Atl</a:t>
            </a:r>
            <a:r>
              <a:rPr lang="en-US" sz="1100" b="1" i="1" dirty="0">
                <a:solidFill>
                  <a:schemeClr val="accent3">
                    <a:lumMod val="50000"/>
                  </a:schemeClr>
                </a:solidFill>
              </a:rPr>
              <a:t> Inside Perimeter</a:t>
            </a:r>
          </a:p>
        </p:txBody>
      </p:sp>
      <p:sp>
        <p:nvSpPr>
          <p:cNvPr id="19" name="TextBox 18">
            <a:extLst>
              <a:ext uri="{FF2B5EF4-FFF2-40B4-BE49-F238E27FC236}">
                <a16:creationId xmlns:a16="http://schemas.microsoft.com/office/drawing/2014/main" id="{6B61FBB6-8A59-4473-A6E2-E350C5F544D3}"/>
              </a:ext>
            </a:extLst>
          </p:cNvPr>
          <p:cNvSpPr txBox="1"/>
          <p:nvPr/>
        </p:nvSpPr>
        <p:spPr>
          <a:xfrm>
            <a:off x="342900" y="7930403"/>
            <a:ext cx="1976336" cy="815608"/>
          </a:xfrm>
          <a:prstGeom prst="rect">
            <a:avLst/>
          </a:prstGeom>
          <a:noFill/>
        </p:spPr>
        <p:txBody>
          <a:bodyPr wrap="square" rtlCol="0">
            <a:spAutoFit/>
          </a:bodyPr>
          <a:lstStyle/>
          <a:p>
            <a:pPr indent="-228600"/>
            <a:r>
              <a:rPr lang="en-US" sz="1400" b="1" i="1" dirty="0">
                <a:solidFill>
                  <a:schemeClr val="accent3">
                    <a:lumMod val="50000"/>
                  </a:schemeClr>
                </a:solidFill>
              </a:rPr>
              <a:t>Russell Lowry</a:t>
            </a:r>
          </a:p>
          <a:p>
            <a:pPr indent="-228600"/>
            <a:r>
              <a:rPr lang="en-US" sz="1100" b="1" i="1" dirty="0">
                <a:solidFill>
                  <a:schemeClr val="accent3">
                    <a:lumMod val="50000"/>
                  </a:schemeClr>
                </a:solidFill>
              </a:rPr>
              <a:t>Contractor</a:t>
            </a:r>
          </a:p>
          <a:p>
            <a:pPr indent="-228600"/>
            <a:r>
              <a:rPr lang="en-US" sz="1100" b="1" i="1" dirty="0">
                <a:solidFill>
                  <a:schemeClr val="accent3">
                    <a:lumMod val="50000"/>
                  </a:schemeClr>
                </a:solidFill>
              </a:rPr>
              <a:t>North GA</a:t>
            </a:r>
          </a:p>
          <a:p>
            <a:pPr indent="-228600"/>
            <a:endParaRPr lang="en-US" sz="1100" b="1" i="1" dirty="0">
              <a:solidFill>
                <a:schemeClr val="accent3">
                  <a:lumMod val="50000"/>
                </a:schemeClr>
              </a:solidFill>
            </a:endParaRPr>
          </a:p>
        </p:txBody>
      </p:sp>
      <p:sp>
        <p:nvSpPr>
          <p:cNvPr id="3" name="Rectangle 2">
            <a:extLst>
              <a:ext uri="{FF2B5EF4-FFF2-40B4-BE49-F238E27FC236}">
                <a16:creationId xmlns:a16="http://schemas.microsoft.com/office/drawing/2014/main" id="{FC63276B-3ACB-455D-8212-A328C03F67CE}"/>
              </a:ext>
            </a:extLst>
          </p:cNvPr>
          <p:cNvSpPr/>
          <p:nvPr/>
        </p:nvSpPr>
        <p:spPr>
          <a:xfrm>
            <a:off x="1807180" y="1365768"/>
            <a:ext cx="4592515" cy="7109639"/>
          </a:xfrm>
          <a:prstGeom prst="rect">
            <a:avLst/>
          </a:prstGeom>
        </p:spPr>
        <p:txBody>
          <a:bodyPr wrap="square">
            <a:spAutoFit/>
          </a:bodyPr>
          <a:lstStyle/>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p:txBody>
      </p:sp>
      <p:sp>
        <p:nvSpPr>
          <p:cNvPr id="12" name="TextBox 11">
            <a:extLst>
              <a:ext uri="{FF2B5EF4-FFF2-40B4-BE49-F238E27FC236}">
                <a16:creationId xmlns:a16="http://schemas.microsoft.com/office/drawing/2014/main" id="{005EED34-816E-4925-A4C1-BF6D0A4B892F}"/>
              </a:ext>
            </a:extLst>
          </p:cNvPr>
          <p:cNvSpPr txBox="1"/>
          <p:nvPr/>
        </p:nvSpPr>
        <p:spPr>
          <a:xfrm>
            <a:off x="342900" y="5501324"/>
            <a:ext cx="1976336" cy="677108"/>
          </a:xfrm>
          <a:prstGeom prst="rect">
            <a:avLst/>
          </a:prstGeom>
          <a:noFill/>
        </p:spPr>
        <p:txBody>
          <a:bodyPr wrap="square" rtlCol="0">
            <a:spAutoFit/>
          </a:bodyPr>
          <a:lstStyle/>
          <a:p>
            <a:pPr indent="-228600"/>
            <a:r>
              <a:rPr lang="en-US" sz="1400" b="1" i="1" dirty="0">
                <a:solidFill>
                  <a:schemeClr val="accent3">
                    <a:lumMod val="50000"/>
                  </a:schemeClr>
                </a:solidFill>
              </a:rPr>
              <a:t>Open</a:t>
            </a:r>
          </a:p>
          <a:p>
            <a:pPr indent="-228600"/>
            <a:r>
              <a:rPr lang="en-US" sz="1200" b="1" i="1" dirty="0">
                <a:solidFill>
                  <a:schemeClr val="accent3">
                    <a:lumMod val="50000"/>
                  </a:schemeClr>
                </a:solidFill>
              </a:rPr>
              <a:t>Contractor</a:t>
            </a:r>
          </a:p>
          <a:p>
            <a:pPr indent="-228600"/>
            <a:r>
              <a:rPr lang="en-US" sz="1200" b="1" i="1" dirty="0">
                <a:solidFill>
                  <a:schemeClr val="accent3">
                    <a:lumMod val="50000"/>
                  </a:schemeClr>
                </a:solidFill>
              </a:rPr>
              <a:t>Location</a:t>
            </a:r>
          </a:p>
        </p:txBody>
      </p:sp>
      <p:sp>
        <p:nvSpPr>
          <p:cNvPr id="4" name="Rectangle 3">
            <a:extLst>
              <a:ext uri="{FF2B5EF4-FFF2-40B4-BE49-F238E27FC236}">
                <a16:creationId xmlns:a16="http://schemas.microsoft.com/office/drawing/2014/main" id="{BBD020E8-FED7-4EB1-A515-53596907CF06}"/>
              </a:ext>
            </a:extLst>
          </p:cNvPr>
          <p:cNvSpPr/>
          <p:nvPr/>
        </p:nvSpPr>
        <p:spPr>
          <a:xfrm>
            <a:off x="1807180" y="1305091"/>
            <a:ext cx="4592514" cy="8217634"/>
          </a:xfrm>
          <a:prstGeom prst="rect">
            <a:avLst/>
          </a:prstGeom>
        </p:spPr>
        <p:txBody>
          <a:bodyPr wrap="square">
            <a:spAutoFit/>
          </a:bodyPr>
          <a:lstStyle/>
          <a:p>
            <a:r>
              <a:rPr lang="en-US" sz="1200" dirty="0"/>
              <a:t>Bio</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Bio</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Russell is a retired fireman and officer with a stellar 26-year service record as part of the Gwinnett County Fire Department. He has spent more than 20 years in the construction and remodeling business, focused on rehabbing homes and roof repair in the North GA market.   He is also a trained appraiser for residential real estate and brings a wealth of knowledge in assessing home value and ARV.</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p:txBody>
      </p:sp>
      <p:pic>
        <p:nvPicPr>
          <p:cNvPr id="15" name="Picture 14">
            <a:extLst>
              <a:ext uri="{FF2B5EF4-FFF2-40B4-BE49-F238E27FC236}">
                <a16:creationId xmlns:a16="http://schemas.microsoft.com/office/drawing/2014/main" id="{C64E481D-42D5-48BA-BE1E-405943B52677}"/>
              </a:ext>
            </a:extLst>
          </p:cNvPr>
          <p:cNvPicPr>
            <a:picLocks noChangeAspect="1"/>
          </p:cNvPicPr>
          <p:nvPr/>
        </p:nvPicPr>
        <p:blipFill>
          <a:blip r:embed="rId3"/>
          <a:stretch>
            <a:fillRect/>
          </a:stretch>
        </p:blipFill>
        <p:spPr>
          <a:xfrm>
            <a:off x="423033" y="6239617"/>
            <a:ext cx="1244761" cy="1703582"/>
          </a:xfrm>
          <a:prstGeom prst="rect">
            <a:avLst/>
          </a:prstGeom>
        </p:spPr>
      </p:pic>
    </p:spTree>
    <p:extLst>
      <p:ext uri="{BB962C8B-B14F-4D97-AF65-F5344CB8AC3E}">
        <p14:creationId xmlns:p14="http://schemas.microsoft.com/office/powerpoint/2010/main" val="3209057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8810" y="331808"/>
            <a:ext cx="5844316" cy="885673"/>
          </a:xfrm>
        </p:spPr>
        <p:txBody>
          <a:bodyPr/>
          <a:lstStyle/>
          <a:p>
            <a:pPr algn="r"/>
            <a:r>
              <a:rPr lang="en-US" dirty="0">
                <a:solidFill>
                  <a:schemeClr val="accent3">
                    <a:lumMod val="50000"/>
                  </a:schemeClr>
                </a:solidFill>
              </a:rPr>
              <a:t>   </a:t>
            </a:r>
            <a:r>
              <a:rPr lang="en-US" sz="2800" dirty="0">
                <a:solidFill>
                  <a:schemeClr val="accent3">
                    <a:lumMod val="50000"/>
                  </a:schemeClr>
                </a:solidFill>
              </a:rPr>
              <a:t>Commercial Team</a:t>
            </a:r>
            <a:r>
              <a:rPr lang="en-US" dirty="0">
                <a:solidFill>
                  <a:schemeClr val="accent3">
                    <a:lumMod val="50000"/>
                  </a:schemeClr>
                </a:solidFill>
              </a:rPr>
              <a:t>	</a:t>
            </a:r>
          </a:p>
        </p:txBody>
      </p:sp>
      <p:sp>
        <p:nvSpPr>
          <p:cNvPr id="2" name="Slide Number Placeholder 1"/>
          <p:cNvSpPr>
            <a:spLocks noGrp="1"/>
          </p:cNvSpPr>
          <p:nvPr>
            <p:ph type="sldNum" sz="quarter" idx="12"/>
          </p:nvPr>
        </p:nvSpPr>
        <p:spPr/>
        <p:txBody>
          <a:bodyPr/>
          <a:lstStyle/>
          <a:p>
            <a:fld id="{A88EBE9D-EF06-9E49-9451-B427DBD8C0F9}" type="slidenum">
              <a:rPr lang="en-US" smtClean="0"/>
              <a:t>11</a:t>
            </a:fld>
            <a:endParaRPr lang="en-US"/>
          </a:p>
        </p:txBody>
      </p:sp>
      <p:pic>
        <p:nvPicPr>
          <p:cNvPr id="13" name="Picture 12">
            <a:extLst>
              <a:ext uri="{FF2B5EF4-FFF2-40B4-BE49-F238E27FC236}">
                <a16:creationId xmlns:a16="http://schemas.microsoft.com/office/drawing/2014/main" id="{932D7E0F-3A86-4EDE-8BA8-575861C334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sp>
        <p:nvSpPr>
          <p:cNvPr id="18" name="TextBox 17">
            <a:extLst>
              <a:ext uri="{FF2B5EF4-FFF2-40B4-BE49-F238E27FC236}">
                <a16:creationId xmlns:a16="http://schemas.microsoft.com/office/drawing/2014/main" id="{D7464829-FBB3-422A-B927-31DF1C0E2E68}"/>
              </a:ext>
            </a:extLst>
          </p:cNvPr>
          <p:cNvSpPr txBox="1"/>
          <p:nvPr/>
        </p:nvSpPr>
        <p:spPr>
          <a:xfrm>
            <a:off x="342900" y="2989009"/>
            <a:ext cx="1976336" cy="646331"/>
          </a:xfrm>
          <a:prstGeom prst="rect">
            <a:avLst/>
          </a:prstGeom>
          <a:noFill/>
        </p:spPr>
        <p:txBody>
          <a:bodyPr wrap="square" rtlCol="0">
            <a:spAutoFit/>
          </a:bodyPr>
          <a:lstStyle/>
          <a:p>
            <a:pPr indent="-228600"/>
            <a:r>
              <a:rPr lang="en-US" sz="1400" b="1" i="1" dirty="0">
                <a:solidFill>
                  <a:schemeClr val="accent3">
                    <a:lumMod val="50000"/>
                  </a:schemeClr>
                </a:solidFill>
              </a:rPr>
              <a:t>Volesta Autry</a:t>
            </a:r>
          </a:p>
          <a:p>
            <a:pPr indent="-228600"/>
            <a:r>
              <a:rPr lang="en-US" sz="1100" b="1" i="1" dirty="0">
                <a:solidFill>
                  <a:schemeClr val="accent3">
                    <a:lumMod val="50000"/>
                  </a:schemeClr>
                </a:solidFill>
              </a:rPr>
              <a:t>Commercial Real Estate Broker, </a:t>
            </a:r>
            <a:r>
              <a:rPr lang="en-US" sz="1100" b="1" i="1" dirty="0" err="1">
                <a:solidFill>
                  <a:schemeClr val="accent3">
                    <a:lumMod val="50000"/>
                  </a:schemeClr>
                </a:solidFill>
              </a:rPr>
              <a:t>Treadstone</a:t>
            </a:r>
            <a:r>
              <a:rPr lang="en-US" sz="1100" b="1" i="1" dirty="0">
                <a:solidFill>
                  <a:schemeClr val="accent3">
                    <a:lumMod val="50000"/>
                  </a:schemeClr>
                </a:solidFill>
              </a:rPr>
              <a:t> </a:t>
            </a:r>
          </a:p>
        </p:txBody>
      </p:sp>
      <p:sp>
        <p:nvSpPr>
          <p:cNvPr id="14" name="Rectangle 13">
            <a:extLst>
              <a:ext uri="{FF2B5EF4-FFF2-40B4-BE49-F238E27FC236}">
                <a16:creationId xmlns:a16="http://schemas.microsoft.com/office/drawing/2014/main" id="{A472B7B1-B77B-4E73-B7F2-E6B18DFBF8AA}"/>
              </a:ext>
            </a:extLst>
          </p:cNvPr>
          <p:cNvSpPr/>
          <p:nvPr/>
        </p:nvSpPr>
        <p:spPr>
          <a:xfrm>
            <a:off x="1922585" y="1207047"/>
            <a:ext cx="4531096" cy="7294305"/>
          </a:xfrm>
          <a:prstGeom prst="rect">
            <a:avLst/>
          </a:prstGeom>
        </p:spPr>
        <p:txBody>
          <a:bodyPr wrap="square">
            <a:spAutoFit/>
          </a:bodyPr>
          <a:lstStyle/>
          <a:p>
            <a:r>
              <a:rPr lang="en-US" sz="1200" dirty="0"/>
              <a:t>With over 35 years in the commercial real estate industry, Volesta Autry has extensive experience in leasing, property management, asset management, marketing, budgeting and directing commercial property operations for retail, industrial, office and multi-family properties throughout the country.  She was promoted rapidly throughout her career based upon success in improving bottom-line financial results, strengthening management and leasing performance, and solving problems.  Volesta is a licensed real estate broker in Georgia, Alabama, and Florida and has a wide range of knowledge and experience in land brokerage, site selection, and consulting for commercial property owners and developers.</a:t>
            </a:r>
          </a:p>
          <a:p>
            <a:endParaRPr lang="en-US" sz="1200" dirty="0"/>
          </a:p>
          <a:p>
            <a:endParaRPr lang="en-US" sz="1200" dirty="0"/>
          </a:p>
          <a:p>
            <a:r>
              <a:rPr lang="en-US" sz="1200" dirty="0"/>
              <a:t>A seasoned, high-energy leader with a strong record of success in building marketing and sales organizations, cultivating key account relationships, developing sales skills in new hires, and delivering revenue results. Highly regarded for exceptional business acumen and outstanding consultative sales skills with C-suite prospects at Fortune 500 companies…specializing in multi-unit Apartment Complexes.  Excels at educating the marketplace on the value of implementing complex, robust technology products offering substantial ROI benefits. Decisive and engaging with a fierce determination to succeed; proven success in empowering and leading teams that meet and exceed goals.</a:t>
            </a:r>
          </a:p>
          <a:p>
            <a:endParaRPr lang="en-US" sz="1200" dirty="0"/>
          </a:p>
          <a:p>
            <a:endParaRPr lang="en-US" sz="1200" dirty="0"/>
          </a:p>
          <a:p>
            <a:endParaRPr lang="en-US" sz="1200" dirty="0"/>
          </a:p>
          <a:p>
            <a:r>
              <a:rPr lang="en-US" sz="1200" dirty="0"/>
              <a:t>Emily is ready to get to work to find the right home for you! She is a licensed real estate agent with Ansley Atlanta helping buyers and sellers in their real estate journey – whether you’re looking to buy a condo in a hip, intown neighborhood or sell a more traditional family home OTP.  She loves her home and wants you to love yours too! Contact me to discuss your unique needs.</a:t>
            </a:r>
          </a:p>
          <a:p>
            <a:endParaRPr lang="en-US" sz="1200" dirty="0"/>
          </a:p>
          <a:p>
            <a:endParaRPr lang="en-US" sz="1200" dirty="0"/>
          </a:p>
          <a:p>
            <a:endParaRPr lang="en-US" sz="1200" dirty="0"/>
          </a:p>
          <a:p>
            <a:endParaRPr lang="en-US" sz="1200" dirty="0"/>
          </a:p>
          <a:p>
            <a:endParaRPr lang="en-US" sz="1200" dirty="0"/>
          </a:p>
        </p:txBody>
      </p:sp>
      <p:pic>
        <p:nvPicPr>
          <p:cNvPr id="4" name="Picture 3">
            <a:extLst>
              <a:ext uri="{FF2B5EF4-FFF2-40B4-BE49-F238E27FC236}">
                <a16:creationId xmlns:a16="http://schemas.microsoft.com/office/drawing/2014/main" id="{12BC7455-E5B5-4C08-A0B1-5FE2FD8A86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319" y="1266025"/>
            <a:ext cx="1341443" cy="1722984"/>
          </a:xfrm>
          <a:prstGeom prst="rect">
            <a:avLst/>
          </a:prstGeom>
        </p:spPr>
      </p:pic>
      <p:sp>
        <p:nvSpPr>
          <p:cNvPr id="11" name="TextBox 10">
            <a:extLst>
              <a:ext uri="{FF2B5EF4-FFF2-40B4-BE49-F238E27FC236}">
                <a16:creationId xmlns:a16="http://schemas.microsoft.com/office/drawing/2014/main" id="{2D9F7F70-1F83-4B29-9963-B5C07103C936}"/>
              </a:ext>
            </a:extLst>
          </p:cNvPr>
          <p:cNvSpPr txBox="1"/>
          <p:nvPr/>
        </p:nvSpPr>
        <p:spPr>
          <a:xfrm>
            <a:off x="342899" y="7963127"/>
            <a:ext cx="2110933" cy="646331"/>
          </a:xfrm>
          <a:prstGeom prst="rect">
            <a:avLst/>
          </a:prstGeom>
          <a:noFill/>
        </p:spPr>
        <p:txBody>
          <a:bodyPr wrap="square" rtlCol="0">
            <a:spAutoFit/>
          </a:bodyPr>
          <a:lstStyle/>
          <a:p>
            <a:pPr indent="-228600"/>
            <a:r>
              <a:rPr lang="en-US" sz="1400" b="1" i="1" dirty="0">
                <a:solidFill>
                  <a:schemeClr val="accent3">
                    <a:lumMod val="50000"/>
                  </a:schemeClr>
                </a:solidFill>
              </a:rPr>
              <a:t>Emily Wheeler</a:t>
            </a:r>
          </a:p>
          <a:p>
            <a:pPr indent="-228600"/>
            <a:r>
              <a:rPr lang="en-US" sz="1100" b="1" i="1" dirty="0">
                <a:solidFill>
                  <a:schemeClr val="accent3">
                    <a:lumMod val="50000"/>
                  </a:schemeClr>
                </a:solidFill>
              </a:rPr>
              <a:t>Realtor, Off-Market &amp; </a:t>
            </a:r>
          </a:p>
          <a:p>
            <a:pPr indent="-228600"/>
            <a:r>
              <a:rPr lang="en-US" sz="1100" b="1" i="1" dirty="0">
                <a:solidFill>
                  <a:schemeClr val="accent3">
                    <a:lumMod val="50000"/>
                  </a:schemeClr>
                </a:solidFill>
              </a:rPr>
              <a:t>Wholesale Specialist</a:t>
            </a:r>
          </a:p>
        </p:txBody>
      </p:sp>
      <p:sp>
        <p:nvSpPr>
          <p:cNvPr id="15" name="TextBox 14">
            <a:extLst>
              <a:ext uri="{FF2B5EF4-FFF2-40B4-BE49-F238E27FC236}">
                <a16:creationId xmlns:a16="http://schemas.microsoft.com/office/drawing/2014/main" id="{76C86908-EE8C-4F8F-A53B-B18B789109E5}"/>
              </a:ext>
            </a:extLst>
          </p:cNvPr>
          <p:cNvSpPr txBox="1"/>
          <p:nvPr/>
        </p:nvSpPr>
        <p:spPr>
          <a:xfrm>
            <a:off x="342900" y="5436539"/>
            <a:ext cx="2110933" cy="646331"/>
          </a:xfrm>
          <a:prstGeom prst="rect">
            <a:avLst/>
          </a:prstGeom>
          <a:noFill/>
        </p:spPr>
        <p:txBody>
          <a:bodyPr wrap="square" rtlCol="0">
            <a:spAutoFit/>
          </a:bodyPr>
          <a:lstStyle/>
          <a:p>
            <a:pPr indent="-228600"/>
            <a:r>
              <a:rPr lang="en-US" sz="1400" b="1" i="1" dirty="0">
                <a:solidFill>
                  <a:schemeClr val="accent3">
                    <a:lumMod val="50000"/>
                  </a:schemeClr>
                </a:solidFill>
              </a:rPr>
              <a:t>Mary Beth Breen</a:t>
            </a:r>
          </a:p>
          <a:p>
            <a:pPr indent="-228600"/>
            <a:r>
              <a:rPr lang="en-US" sz="1100" b="1" i="1" dirty="0">
                <a:solidFill>
                  <a:schemeClr val="accent3">
                    <a:lumMod val="50000"/>
                  </a:schemeClr>
                </a:solidFill>
              </a:rPr>
              <a:t>Passive Income-</a:t>
            </a:r>
          </a:p>
          <a:p>
            <a:pPr indent="-228600"/>
            <a:r>
              <a:rPr lang="en-US" sz="1100" b="1" i="1" dirty="0">
                <a:solidFill>
                  <a:schemeClr val="accent3">
                    <a:lumMod val="50000"/>
                  </a:schemeClr>
                </a:solidFill>
              </a:rPr>
              <a:t>Multi-Unit Specialist</a:t>
            </a:r>
          </a:p>
        </p:txBody>
      </p:sp>
      <p:pic>
        <p:nvPicPr>
          <p:cNvPr id="8" name="Picture 7">
            <a:extLst>
              <a:ext uri="{FF2B5EF4-FFF2-40B4-BE49-F238E27FC236}">
                <a16:creationId xmlns:a16="http://schemas.microsoft.com/office/drawing/2014/main" id="{3DE9A66B-9FD0-48C5-AA4E-A93E1A7196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9047" y="3741142"/>
            <a:ext cx="1351599" cy="1686795"/>
          </a:xfrm>
          <a:prstGeom prst="rect">
            <a:avLst/>
          </a:prstGeom>
        </p:spPr>
      </p:pic>
      <p:pic>
        <p:nvPicPr>
          <p:cNvPr id="3" name="Picture 2">
            <a:extLst>
              <a:ext uri="{FF2B5EF4-FFF2-40B4-BE49-F238E27FC236}">
                <a16:creationId xmlns:a16="http://schemas.microsoft.com/office/drawing/2014/main" id="{DCCEF8F4-A0C0-4FFD-9BFB-0572F5D9031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8810" y="6233930"/>
            <a:ext cx="1367983" cy="1654244"/>
          </a:xfrm>
          <a:prstGeom prst="rect">
            <a:avLst/>
          </a:prstGeom>
        </p:spPr>
      </p:pic>
    </p:spTree>
    <p:extLst>
      <p:ext uri="{BB962C8B-B14F-4D97-AF65-F5344CB8AC3E}">
        <p14:creationId xmlns:p14="http://schemas.microsoft.com/office/powerpoint/2010/main" val="3396476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8810" y="331808"/>
            <a:ext cx="5844316" cy="885673"/>
          </a:xfrm>
        </p:spPr>
        <p:txBody>
          <a:bodyPr/>
          <a:lstStyle/>
          <a:p>
            <a:pPr algn="r"/>
            <a:r>
              <a:rPr lang="en-US" dirty="0">
                <a:solidFill>
                  <a:schemeClr val="accent3">
                    <a:lumMod val="50000"/>
                  </a:schemeClr>
                </a:solidFill>
              </a:rPr>
              <a:t>   Preferred Vendors	</a:t>
            </a:r>
          </a:p>
        </p:txBody>
      </p:sp>
      <p:sp>
        <p:nvSpPr>
          <p:cNvPr id="2" name="Slide Number Placeholder 1"/>
          <p:cNvSpPr>
            <a:spLocks noGrp="1"/>
          </p:cNvSpPr>
          <p:nvPr>
            <p:ph type="sldNum" sz="quarter" idx="12"/>
          </p:nvPr>
        </p:nvSpPr>
        <p:spPr/>
        <p:txBody>
          <a:bodyPr/>
          <a:lstStyle/>
          <a:p>
            <a:fld id="{A88EBE9D-EF06-9E49-9451-B427DBD8C0F9}" type="slidenum">
              <a:rPr lang="en-US" smtClean="0"/>
              <a:t>12</a:t>
            </a:fld>
            <a:endParaRPr lang="en-US"/>
          </a:p>
        </p:txBody>
      </p:sp>
      <p:pic>
        <p:nvPicPr>
          <p:cNvPr id="13" name="Picture 12">
            <a:extLst>
              <a:ext uri="{FF2B5EF4-FFF2-40B4-BE49-F238E27FC236}">
                <a16:creationId xmlns:a16="http://schemas.microsoft.com/office/drawing/2014/main" id="{932D7E0F-3A86-4EDE-8BA8-575861C334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sp>
        <p:nvSpPr>
          <p:cNvPr id="18" name="TextBox 17">
            <a:extLst>
              <a:ext uri="{FF2B5EF4-FFF2-40B4-BE49-F238E27FC236}">
                <a16:creationId xmlns:a16="http://schemas.microsoft.com/office/drawing/2014/main" id="{D7464829-FBB3-422A-B927-31DF1C0E2E68}"/>
              </a:ext>
            </a:extLst>
          </p:cNvPr>
          <p:cNvSpPr txBox="1"/>
          <p:nvPr/>
        </p:nvSpPr>
        <p:spPr>
          <a:xfrm>
            <a:off x="342900" y="1278158"/>
            <a:ext cx="1976336" cy="646331"/>
          </a:xfrm>
          <a:prstGeom prst="rect">
            <a:avLst/>
          </a:prstGeom>
          <a:noFill/>
        </p:spPr>
        <p:txBody>
          <a:bodyPr wrap="square" rtlCol="0">
            <a:spAutoFit/>
          </a:bodyPr>
          <a:lstStyle/>
          <a:p>
            <a:pPr indent="-228600"/>
            <a:r>
              <a:rPr lang="en-US" sz="1400" b="1" i="1" dirty="0">
                <a:solidFill>
                  <a:schemeClr val="accent3">
                    <a:lumMod val="50000"/>
                  </a:schemeClr>
                </a:solidFill>
              </a:rPr>
              <a:t>Dave Hess</a:t>
            </a:r>
          </a:p>
          <a:p>
            <a:pPr indent="-228600"/>
            <a:r>
              <a:rPr lang="en-US" sz="1100" b="1" i="1" dirty="0">
                <a:solidFill>
                  <a:schemeClr val="accent3">
                    <a:lumMod val="50000"/>
                  </a:schemeClr>
                </a:solidFill>
              </a:rPr>
              <a:t>Pro Manager</a:t>
            </a:r>
          </a:p>
          <a:p>
            <a:pPr indent="-228600"/>
            <a:r>
              <a:rPr lang="en-US" sz="1100" b="1" i="1" dirty="0">
                <a:solidFill>
                  <a:schemeClr val="accent3">
                    <a:lumMod val="50000"/>
                  </a:schemeClr>
                </a:solidFill>
              </a:rPr>
              <a:t>Home Depot</a:t>
            </a:r>
          </a:p>
        </p:txBody>
      </p:sp>
      <p:sp>
        <p:nvSpPr>
          <p:cNvPr id="3" name="Rectangle 2">
            <a:extLst>
              <a:ext uri="{FF2B5EF4-FFF2-40B4-BE49-F238E27FC236}">
                <a16:creationId xmlns:a16="http://schemas.microsoft.com/office/drawing/2014/main" id="{FC63276B-3ACB-455D-8212-A328C03F67CE}"/>
              </a:ext>
            </a:extLst>
          </p:cNvPr>
          <p:cNvSpPr/>
          <p:nvPr/>
        </p:nvSpPr>
        <p:spPr>
          <a:xfrm>
            <a:off x="1807180" y="1365768"/>
            <a:ext cx="4592515" cy="7109639"/>
          </a:xfrm>
          <a:prstGeom prst="rect">
            <a:avLst/>
          </a:prstGeom>
        </p:spPr>
        <p:txBody>
          <a:bodyPr wrap="square">
            <a:spAutoFit/>
          </a:bodyPr>
          <a:lstStyle/>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p:txBody>
      </p:sp>
      <p:sp>
        <p:nvSpPr>
          <p:cNvPr id="12" name="TextBox 11">
            <a:extLst>
              <a:ext uri="{FF2B5EF4-FFF2-40B4-BE49-F238E27FC236}">
                <a16:creationId xmlns:a16="http://schemas.microsoft.com/office/drawing/2014/main" id="{005EED34-816E-4925-A4C1-BF6D0A4B892F}"/>
              </a:ext>
            </a:extLst>
          </p:cNvPr>
          <p:cNvSpPr txBox="1"/>
          <p:nvPr/>
        </p:nvSpPr>
        <p:spPr>
          <a:xfrm>
            <a:off x="342900" y="4245649"/>
            <a:ext cx="1976336" cy="677108"/>
          </a:xfrm>
          <a:prstGeom prst="rect">
            <a:avLst/>
          </a:prstGeom>
          <a:noFill/>
        </p:spPr>
        <p:txBody>
          <a:bodyPr wrap="square" rtlCol="0">
            <a:spAutoFit/>
          </a:bodyPr>
          <a:lstStyle/>
          <a:p>
            <a:pPr indent="-228600"/>
            <a:r>
              <a:rPr lang="en-US" sz="1400" b="1" i="1" dirty="0">
                <a:solidFill>
                  <a:schemeClr val="accent3">
                    <a:lumMod val="50000"/>
                  </a:schemeClr>
                </a:solidFill>
              </a:rPr>
              <a:t>James</a:t>
            </a:r>
          </a:p>
          <a:p>
            <a:pPr indent="-228600"/>
            <a:r>
              <a:rPr lang="en-US" sz="1200" b="1" i="1" dirty="0">
                <a:solidFill>
                  <a:schemeClr val="accent3">
                    <a:lumMod val="50000"/>
                  </a:schemeClr>
                </a:solidFill>
              </a:rPr>
              <a:t>Owner</a:t>
            </a:r>
          </a:p>
          <a:p>
            <a:pPr indent="-228600"/>
            <a:r>
              <a:rPr lang="en-US" sz="1200" b="1" i="1" dirty="0">
                <a:solidFill>
                  <a:schemeClr val="accent3">
                    <a:lumMod val="50000"/>
                  </a:schemeClr>
                </a:solidFill>
              </a:rPr>
              <a:t>Pro Countertops</a:t>
            </a:r>
          </a:p>
        </p:txBody>
      </p:sp>
      <p:sp>
        <p:nvSpPr>
          <p:cNvPr id="4" name="Rectangle 3">
            <a:extLst>
              <a:ext uri="{FF2B5EF4-FFF2-40B4-BE49-F238E27FC236}">
                <a16:creationId xmlns:a16="http://schemas.microsoft.com/office/drawing/2014/main" id="{BBD020E8-FED7-4EB1-A515-53596907CF06}"/>
              </a:ext>
            </a:extLst>
          </p:cNvPr>
          <p:cNvSpPr/>
          <p:nvPr/>
        </p:nvSpPr>
        <p:spPr>
          <a:xfrm>
            <a:off x="1807180" y="1305091"/>
            <a:ext cx="4592514" cy="10433625"/>
          </a:xfrm>
          <a:prstGeom prst="rect">
            <a:avLst/>
          </a:prstGeom>
        </p:spPr>
        <p:txBody>
          <a:bodyPr wrap="square">
            <a:spAutoFit/>
          </a:bodyPr>
          <a:lstStyle/>
          <a:p>
            <a:r>
              <a:rPr lang="en-US" sz="1200" dirty="0">
                <a:solidFill>
                  <a:srgbClr val="FF0000"/>
                </a:solidFill>
              </a:rPr>
              <a:t>Home Depot - Hardware and Supplies</a:t>
            </a:r>
          </a:p>
          <a:p>
            <a:endParaRPr lang="en-US" sz="1200" dirty="0">
              <a:solidFill>
                <a:srgbClr val="FF0000"/>
              </a:solidFill>
            </a:endParaRPr>
          </a:p>
          <a:p>
            <a:endParaRPr lang="en-US" sz="1200" dirty="0">
              <a:solidFill>
                <a:srgbClr val="FF0000"/>
              </a:solidFill>
            </a:endParaRPr>
          </a:p>
          <a:p>
            <a:endParaRPr lang="en-US" sz="1200" dirty="0">
              <a:solidFill>
                <a:srgbClr val="FF0000"/>
              </a:solidFill>
            </a:endParaRPr>
          </a:p>
          <a:p>
            <a:r>
              <a:rPr lang="en-US" sz="1200" dirty="0">
                <a:solidFill>
                  <a:srgbClr val="FF0000"/>
                </a:solidFill>
              </a:rPr>
              <a:t>Paint</a:t>
            </a:r>
          </a:p>
          <a:p>
            <a:endParaRPr lang="en-US" sz="1200" dirty="0">
              <a:solidFill>
                <a:srgbClr val="FF0000"/>
              </a:solidFill>
            </a:endParaRPr>
          </a:p>
          <a:p>
            <a:endParaRPr lang="en-US" sz="1200" dirty="0">
              <a:solidFill>
                <a:srgbClr val="FF0000"/>
              </a:solidFill>
            </a:endParaRPr>
          </a:p>
          <a:p>
            <a:endParaRPr lang="en-US" sz="1200" dirty="0">
              <a:solidFill>
                <a:srgbClr val="FF0000"/>
              </a:solidFill>
            </a:endParaRPr>
          </a:p>
          <a:p>
            <a:r>
              <a:rPr lang="en-US" sz="1200" dirty="0">
                <a:solidFill>
                  <a:srgbClr val="FF0000"/>
                </a:solidFill>
              </a:rPr>
              <a:t>Landscape</a:t>
            </a:r>
          </a:p>
          <a:p>
            <a:endParaRPr lang="en-US" sz="1200" dirty="0">
              <a:solidFill>
                <a:srgbClr val="FF0000"/>
              </a:solidFill>
            </a:endParaRPr>
          </a:p>
          <a:p>
            <a:endParaRPr lang="en-US" sz="1200" dirty="0">
              <a:solidFill>
                <a:srgbClr val="FF0000"/>
              </a:solidFill>
            </a:endParaRPr>
          </a:p>
          <a:p>
            <a:endParaRPr lang="en-US" sz="1200" dirty="0">
              <a:solidFill>
                <a:srgbClr val="FF0000"/>
              </a:solidFill>
            </a:endParaRPr>
          </a:p>
          <a:p>
            <a:r>
              <a:rPr lang="en-US" sz="1200" dirty="0">
                <a:solidFill>
                  <a:srgbClr val="FF0000"/>
                </a:solidFill>
              </a:rPr>
              <a:t>Retaining Walls</a:t>
            </a:r>
          </a:p>
          <a:p>
            <a:endParaRPr lang="en-US" sz="1200" dirty="0">
              <a:solidFill>
                <a:srgbClr val="FF0000"/>
              </a:solidFill>
            </a:endParaRPr>
          </a:p>
          <a:p>
            <a:endParaRPr lang="en-US" sz="1200" dirty="0">
              <a:solidFill>
                <a:srgbClr val="FF0000"/>
              </a:solidFill>
            </a:endParaRPr>
          </a:p>
          <a:p>
            <a:endParaRPr lang="en-US" sz="1200" dirty="0">
              <a:solidFill>
                <a:srgbClr val="FF0000"/>
              </a:solidFill>
            </a:endParaRPr>
          </a:p>
          <a:p>
            <a:r>
              <a:rPr lang="en-US" sz="1200" dirty="0">
                <a:solidFill>
                  <a:srgbClr val="FF0000"/>
                </a:solidFill>
              </a:rPr>
              <a:t>Countertops</a:t>
            </a:r>
          </a:p>
          <a:p>
            <a:endParaRPr lang="en-US" sz="1200" dirty="0">
              <a:solidFill>
                <a:srgbClr val="FF0000"/>
              </a:solidFill>
            </a:endParaRPr>
          </a:p>
          <a:p>
            <a:endParaRPr lang="en-US" sz="1200" dirty="0">
              <a:solidFill>
                <a:srgbClr val="FF0000"/>
              </a:solidFill>
            </a:endParaRPr>
          </a:p>
          <a:p>
            <a:endParaRPr lang="en-US" sz="1200" dirty="0">
              <a:solidFill>
                <a:srgbClr val="FF0000"/>
              </a:solidFill>
            </a:endParaRPr>
          </a:p>
          <a:p>
            <a:r>
              <a:rPr lang="en-US" sz="1200" dirty="0">
                <a:solidFill>
                  <a:srgbClr val="FF0000"/>
                </a:solidFill>
              </a:rPr>
              <a:t>Flooring</a:t>
            </a:r>
          </a:p>
          <a:p>
            <a:endParaRPr lang="en-US" sz="1200" dirty="0">
              <a:solidFill>
                <a:srgbClr val="FF0000"/>
              </a:solidFill>
            </a:endParaRPr>
          </a:p>
          <a:p>
            <a:endParaRPr lang="en-US" sz="1200" dirty="0">
              <a:solidFill>
                <a:srgbClr val="FF0000"/>
              </a:solidFill>
            </a:endParaRPr>
          </a:p>
          <a:p>
            <a:endParaRPr lang="en-US" sz="1200" dirty="0">
              <a:solidFill>
                <a:srgbClr val="FF0000"/>
              </a:solidFill>
            </a:endParaRPr>
          </a:p>
          <a:p>
            <a:r>
              <a:rPr lang="en-US" sz="1200" dirty="0">
                <a:solidFill>
                  <a:srgbClr val="FF0000"/>
                </a:solidFill>
              </a:rPr>
              <a:t>Siding</a:t>
            </a:r>
          </a:p>
          <a:p>
            <a:endParaRPr lang="en-US" sz="1200" dirty="0"/>
          </a:p>
          <a:p>
            <a:endParaRPr lang="en-US" sz="1200" dirty="0"/>
          </a:p>
          <a:p>
            <a:endParaRPr lang="en-US" sz="1200" dirty="0"/>
          </a:p>
          <a:p>
            <a:endParaRPr lang="en-US" sz="1200" dirty="0"/>
          </a:p>
          <a:p>
            <a:r>
              <a:rPr lang="en-US" sz="1200" dirty="0">
                <a:solidFill>
                  <a:srgbClr val="FF0000"/>
                </a:solidFill>
              </a:rPr>
              <a:t>Roof</a:t>
            </a:r>
          </a:p>
          <a:p>
            <a:endParaRPr lang="en-US" sz="1200" dirty="0">
              <a:solidFill>
                <a:srgbClr val="FF0000"/>
              </a:solidFill>
            </a:endParaRPr>
          </a:p>
          <a:p>
            <a:endParaRPr lang="en-US" sz="1200" dirty="0">
              <a:solidFill>
                <a:srgbClr val="FF0000"/>
              </a:solidFill>
            </a:endParaRPr>
          </a:p>
          <a:p>
            <a:endParaRPr lang="en-US" sz="1200" dirty="0">
              <a:solidFill>
                <a:srgbClr val="FF0000"/>
              </a:solidFill>
            </a:endParaRPr>
          </a:p>
          <a:p>
            <a:r>
              <a:rPr lang="en-US" sz="1200" dirty="0">
                <a:solidFill>
                  <a:srgbClr val="FF0000"/>
                </a:solidFill>
              </a:rPr>
              <a:t>Drywall</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p:txBody>
      </p:sp>
      <p:sp>
        <p:nvSpPr>
          <p:cNvPr id="15" name="TextBox 14">
            <a:extLst>
              <a:ext uri="{FF2B5EF4-FFF2-40B4-BE49-F238E27FC236}">
                <a16:creationId xmlns:a16="http://schemas.microsoft.com/office/drawing/2014/main" id="{7DBA80A5-FE06-48C6-9E96-E8A7301A7FBE}"/>
              </a:ext>
            </a:extLst>
          </p:cNvPr>
          <p:cNvSpPr txBox="1"/>
          <p:nvPr/>
        </p:nvSpPr>
        <p:spPr>
          <a:xfrm>
            <a:off x="342900" y="1985166"/>
            <a:ext cx="1976336" cy="646331"/>
          </a:xfrm>
          <a:prstGeom prst="rect">
            <a:avLst/>
          </a:prstGeom>
          <a:noFill/>
        </p:spPr>
        <p:txBody>
          <a:bodyPr wrap="square" rtlCol="0">
            <a:spAutoFit/>
          </a:bodyPr>
          <a:lstStyle/>
          <a:p>
            <a:pPr indent="-228600"/>
            <a:r>
              <a:rPr lang="en-US" sz="1400" b="1" i="1" dirty="0">
                <a:solidFill>
                  <a:schemeClr val="accent3">
                    <a:lumMod val="50000"/>
                  </a:schemeClr>
                </a:solidFill>
              </a:rPr>
              <a:t>Sun</a:t>
            </a:r>
          </a:p>
          <a:p>
            <a:pPr indent="-228600"/>
            <a:r>
              <a:rPr lang="en-US" sz="1100" b="1" i="1" dirty="0">
                <a:solidFill>
                  <a:schemeClr val="accent3">
                    <a:lumMod val="50000"/>
                  </a:schemeClr>
                </a:solidFill>
              </a:rPr>
              <a:t>Sales</a:t>
            </a:r>
          </a:p>
          <a:p>
            <a:pPr indent="-228600"/>
            <a:r>
              <a:rPr lang="en-US" sz="1100" b="1" i="1" dirty="0">
                <a:solidFill>
                  <a:schemeClr val="accent3">
                    <a:lumMod val="50000"/>
                  </a:schemeClr>
                </a:solidFill>
              </a:rPr>
              <a:t>Sherwin Williams</a:t>
            </a:r>
          </a:p>
        </p:txBody>
      </p:sp>
      <p:sp>
        <p:nvSpPr>
          <p:cNvPr id="16" name="TextBox 15">
            <a:extLst>
              <a:ext uri="{FF2B5EF4-FFF2-40B4-BE49-F238E27FC236}">
                <a16:creationId xmlns:a16="http://schemas.microsoft.com/office/drawing/2014/main" id="{46A340FA-FF20-4507-B69F-79B22EE1885B}"/>
              </a:ext>
            </a:extLst>
          </p:cNvPr>
          <p:cNvSpPr txBox="1"/>
          <p:nvPr/>
        </p:nvSpPr>
        <p:spPr>
          <a:xfrm>
            <a:off x="342900" y="2731417"/>
            <a:ext cx="1976336" cy="646331"/>
          </a:xfrm>
          <a:prstGeom prst="rect">
            <a:avLst/>
          </a:prstGeom>
          <a:noFill/>
        </p:spPr>
        <p:txBody>
          <a:bodyPr wrap="square" rtlCol="0">
            <a:spAutoFit/>
          </a:bodyPr>
          <a:lstStyle/>
          <a:p>
            <a:pPr indent="-228600"/>
            <a:r>
              <a:rPr lang="en-US" sz="1400" b="1" i="1" dirty="0">
                <a:solidFill>
                  <a:schemeClr val="accent3">
                    <a:lumMod val="50000"/>
                  </a:schemeClr>
                </a:solidFill>
              </a:rPr>
              <a:t>Eddie Lee</a:t>
            </a:r>
          </a:p>
          <a:p>
            <a:pPr indent="-228600"/>
            <a:r>
              <a:rPr lang="en-US" sz="1100" b="1" i="1" dirty="0">
                <a:solidFill>
                  <a:schemeClr val="accent3">
                    <a:lumMod val="50000"/>
                  </a:schemeClr>
                </a:solidFill>
              </a:rPr>
              <a:t>Owner</a:t>
            </a:r>
          </a:p>
          <a:p>
            <a:pPr indent="-228600"/>
            <a:r>
              <a:rPr lang="en-US" sz="1100" b="1" i="1" dirty="0">
                <a:solidFill>
                  <a:schemeClr val="accent3">
                    <a:lumMod val="50000"/>
                  </a:schemeClr>
                </a:solidFill>
              </a:rPr>
              <a:t>Lawn Ninja</a:t>
            </a:r>
          </a:p>
        </p:txBody>
      </p:sp>
      <p:sp>
        <p:nvSpPr>
          <p:cNvPr id="17" name="TextBox 16">
            <a:extLst>
              <a:ext uri="{FF2B5EF4-FFF2-40B4-BE49-F238E27FC236}">
                <a16:creationId xmlns:a16="http://schemas.microsoft.com/office/drawing/2014/main" id="{F2240276-21BA-4AF7-A0AA-4829FEE0920D}"/>
              </a:ext>
            </a:extLst>
          </p:cNvPr>
          <p:cNvSpPr txBox="1"/>
          <p:nvPr/>
        </p:nvSpPr>
        <p:spPr>
          <a:xfrm>
            <a:off x="342900" y="3488533"/>
            <a:ext cx="1976336" cy="646331"/>
          </a:xfrm>
          <a:prstGeom prst="rect">
            <a:avLst/>
          </a:prstGeom>
          <a:noFill/>
        </p:spPr>
        <p:txBody>
          <a:bodyPr wrap="square" rtlCol="0">
            <a:spAutoFit/>
          </a:bodyPr>
          <a:lstStyle/>
          <a:p>
            <a:pPr indent="-228600"/>
            <a:r>
              <a:rPr lang="en-US" sz="1400" b="1" i="1" dirty="0">
                <a:solidFill>
                  <a:schemeClr val="accent3">
                    <a:lumMod val="50000"/>
                  </a:schemeClr>
                </a:solidFill>
              </a:rPr>
              <a:t>Justino </a:t>
            </a:r>
            <a:r>
              <a:rPr lang="en-US" sz="1400" b="1" i="1" dirty="0" err="1">
                <a:solidFill>
                  <a:schemeClr val="accent3">
                    <a:lumMod val="50000"/>
                  </a:schemeClr>
                </a:solidFill>
              </a:rPr>
              <a:t>Castanon</a:t>
            </a:r>
            <a:endParaRPr lang="en-US" sz="1400" b="1" i="1" dirty="0">
              <a:solidFill>
                <a:schemeClr val="accent3">
                  <a:lumMod val="50000"/>
                </a:schemeClr>
              </a:solidFill>
            </a:endParaRPr>
          </a:p>
          <a:p>
            <a:pPr indent="-228600"/>
            <a:r>
              <a:rPr lang="en-US" sz="1100" b="1" i="1" dirty="0">
                <a:solidFill>
                  <a:schemeClr val="accent3">
                    <a:lumMod val="50000"/>
                  </a:schemeClr>
                </a:solidFill>
              </a:rPr>
              <a:t>Owner</a:t>
            </a:r>
          </a:p>
          <a:p>
            <a:pPr indent="-228600"/>
            <a:r>
              <a:rPr lang="en-US" sz="1100" b="1" i="1" dirty="0">
                <a:solidFill>
                  <a:schemeClr val="accent3">
                    <a:lumMod val="50000"/>
                  </a:schemeClr>
                </a:solidFill>
              </a:rPr>
              <a:t>Stone Co.</a:t>
            </a:r>
          </a:p>
        </p:txBody>
      </p:sp>
      <p:sp>
        <p:nvSpPr>
          <p:cNvPr id="20" name="TextBox 19">
            <a:extLst>
              <a:ext uri="{FF2B5EF4-FFF2-40B4-BE49-F238E27FC236}">
                <a16:creationId xmlns:a16="http://schemas.microsoft.com/office/drawing/2014/main" id="{8992227A-8A0C-448E-B6C0-AA7AC4F9BF71}"/>
              </a:ext>
            </a:extLst>
          </p:cNvPr>
          <p:cNvSpPr txBox="1"/>
          <p:nvPr/>
        </p:nvSpPr>
        <p:spPr>
          <a:xfrm>
            <a:off x="333234" y="5755388"/>
            <a:ext cx="1976336" cy="677108"/>
          </a:xfrm>
          <a:prstGeom prst="rect">
            <a:avLst/>
          </a:prstGeom>
          <a:noFill/>
        </p:spPr>
        <p:txBody>
          <a:bodyPr wrap="square" rtlCol="0">
            <a:spAutoFit/>
          </a:bodyPr>
          <a:lstStyle/>
          <a:p>
            <a:pPr indent="-228600"/>
            <a:r>
              <a:rPr lang="en-US" sz="1400" b="1" i="1" dirty="0">
                <a:solidFill>
                  <a:schemeClr val="accent3">
                    <a:lumMod val="50000"/>
                  </a:schemeClr>
                </a:solidFill>
              </a:rPr>
              <a:t>Open</a:t>
            </a:r>
          </a:p>
          <a:p>
            <a:pPr indent="-228600"/>
            <a:r>
              <a:rPr lang="en-US" sz="1200" b="1" i="1" dirty="0">
                <a:solidFill>
                  <a:schemeClr val="accent3">
                    <a:lumMod val="50000"/>
                  </a:schemeClr>
                </a:solidFill>
              </a:rPr>
              <a:t>Owner</a:t>
            </a:r>
          </a:p>
          <a:p>
            <a:pPr indent="-228600"/>
            <a:r>
              <a:rPr lang="en-US" sz="1200" b="1" i="1" dirty="0">
                <a:solidFill>
                  <a:schemeClr val="accent3">
                    <a:lumMod val="50000"/>
                  </a:schemeClr>
                </a:solidFill>
              </a:rPr>
              <a:t>Pro Countertops</a:t>
            </a:r>
          </a:p>
        </p:txBody>
      </p:sp>
      <p:sp>
        <p:nvSpPr>
          <p:cNvPr id="21" name="TextBox 20">
            <a:extLst>
              <a:ext uri="{FF2B5EF4-FFF2-40B4-BE49-F238E27FC236}">
                <a16:creationId xmlns:a16="http://schemas.microsoft.com/office/drawing/2014/main" id="{8ABCC721-D265-4692-9F17-63EE63A5C490}"/>
              </a:ext>
            </a:extLst>
          </p:cNvPr>
          <p:cNvSpPr txBox="1"/>
          <p:nvPr/>
        </p:nvSpPr>
        <p:spPr>
          <a:xfrm>
            <a:off x="342900" y="6542404"/>
            <a:ext cx="1976336" cy="677108"/>
          </a:xfrm>
          <a:prstGeom prst="rect">
            <a:avLst/>
          </a:prstGeom>
          <a:noFill/>
        </p:spPr>
        <p:txBody>
          <a:bodyPr wrap="square" rtlCol="0">
            <a:spAutoFit/>
          </a:bodyPr>
          <a:lstStyle/>
          <a:p>
            <a:pPr indent="-228600"/>
            <a:r>
              <a:rPr lang="en-US" sz="1400" b="1" i="1" dirty="0">
                <a:solidFill>
                  <a:schemeClr val="accent3">
                    <a:lumMod val="50000"/>
                  </a:schemeClr>
                </a:solidFill>
              </a:rPr>
              <a:t>Open</a:t>
            </a:r>
          </a:p>
          <a:p>
            <a:pPr indent="-228600"/>
            <a:r>
              <a:rPr lang="en-US" sz="1200" b="1" i="1" dirty="0">
                <a:solidFill>
                  <a:schemeClr val="accent3">
                    <a:lumMod val="50000"/>
                  </a:schemeClr>
                </a:solidFill>
              </a:rPr>
              <a:t>Owner</a:t>
            </a:r>
          </a:p>
          <a:p>
            <a:pPr indent="-228600"/>
            <a:r>
              <a:rPr lang="en-US" sz="1200" b="1" i="1" dirty="0">
                <a:solidFill>
                  <a:schemeClr val="accent3">
                    <a:lumMod val="50000"/>
                  </a:schemeClr>
                </a:solidFill>
              </a:rPr>
              <a:t>Pro Countertops</a:t>
            </a:r>
          </a:p>
        </p:txBody>
      </p:sp>
      <p:sp>
        <p:nvSpPr>
          <p:cNvPr id="22" name="TextBox 21">
            <a:extLst>
              <a:ext uri="{FF2B5EF4-FFF2-40B4-BE49-F238E27FC236}">
                <a16:creationId xmlns:a16="http://schemas.microsoft.com/office/drawing/2014/main" id="{203D8062-79D9-4933-8958-6C15F1DE5600}"/>
              </a:ext>
            </a:extLst>
          </p:cNvPr>
          <p:cNvSpPr txBox="1"/>
          <p:nvPr/>
        </p:nvSpPr>
        <p:spPr>
          <a:xfrm>
            <a:off x="342900" y="7323591"/>
            <a:ext cx="1976336" cy="677108"/>
          </a:xfrm>
          <a:prstGeom prst="rect">
            <a:avLst/>
          </a:prstGeom>
          <a:noFill/>
        </p:spPr>
        <p:txBody>
          <a:bodyPr wrap="square" rtlCol="0">
            <a:spAutoFit/>
          </a:bodyPr>
          <a:lstStyle/>
          <a:p>
            <a:pPr indent="-228600"/>
            <a:r>
              <a:rPr lang="en-US" sz="1400" b="1" i="1" dirty="0">
                <a:solidFill>
                  <a:schemeClr val="accent3">
                    <a:lumMod val="50000"/>
                  </a:schemeClr>
                </a:solidFill>
              </a:rPr>
              <a:t>Open</a:t>
            </a:r>
          </a:p>
          <a:p>
            <a:pPr indent="-228600"/>
            <a:r>
              <a:rPr lang="en-US" sz="1200" b="1" i="1" dirty="0">
                <a:solidFill>
                  <a:schemeClr val="accent3">
                    <a:lumMod val="50000"/>
                  </a:schemeClr>
                </a:solidFill>
              </a:rPr>
              <a:t>Owner</a:t>
            </a:r>
          </a:p>
          <a:p>
            <a:pPr indent="-228600"/>
            <a:r>
              <a:rPr lang="en-US" sz="1200" b="1" i="1" dirty="0">
                <a:solidFill>
                  <a:schemeClr val="accent3">
                    <a:lumMod val="50000"/>
                  </a:schemeClr>
                </a:solidFill>
              </a:rPr>
              <a:t>Pro Countertops</a:t>
            </a:r>
          </a:p>
        </p:txBody>
      </p:sp>
      <p:sp>
        <p:nvSpPr>
          <p:cNvPr id="23" name="TextBox 22">
            <a:extLst>
              <a:ext uri="{FF2B5EF4-FFF2-40B4-BE49-F238E27FC236}">
                <a16:creationId xmlns:a16="http://schemas.microsoft.com/office/drawing/2014/main" id="{6C3BCCC6-840F-4B96-9597-BA81BFA16663}"/>
              </a:ext>
            </a:extLst>
          </p:cNvPr>
          <p:cNvSpPr txBox="1"/>
          <p:nvPr/>
        </p:nvSpPr>
        <p:spPr>
          <a:xfrm>
            <a:off x="333234" y="5009137"/>
            <a:ext cx="1976336" cy="677108"/>
          </a:xfrm>
          <a:prstGeom prst="rect">
            <a:avLst/>
          </a:prstGeom>
          <a:noFill/>
        </p:spPr>
        <p:txBody>
          <a:bodyPr wrap="square" rtlCol="0">
            <a:spAutoFit/>
          </a:bodyPr>
          <a:lstStyle/>
          <a:p>
            <a:pPr indent="-228600"/>
            <a:r>
              <a:rPr lang="en-US" sz="1400" b="1" i="1" dirty="0">
                <a:solidFill>
                  <a:schemeClr val="accent3">
                    <a:lumMod val="50000"/>
                  </a:schemeClr>
                </a:solidFill>
              </a:rPr>
              <a:t>Open</a:t>
            </a:r>
          </a:p>
          <a:p>
            <a:pPr indent="-228600"/>
            <a:r>
              <a:rPr lang="en-US" sz="1200" b="1" i="1" dirty="0">
                <a:solidFill>
                  <a:schemeClr val="accent3">
                    <a:lumMod val="50000"/>
                  </a:schemeClr>
                </a:solidFill>
              </a:rPr>
              <a:t>Owner</a:t>
            </a:r>
          </a:p>
          <a:p>
            <a:pPr indent="-228600"/>
            <a:r>
              <a:rPr lang="en-US" sz="1200" b="1" i="1" dirty="0">
                <a:solidFill>
                  <a:schemeClr val="accent3">
                    <a:lumMod val="50000"/>
                  </a:schemeClr>
                </a:solidFill>
              </a:rPr>
              <a:t>Pro Countertops</a:t>
            </a:r>
          </a:p>
        </p:txBody>
      </p:sp>
    </p:spTree>
    <p:extLst>
      <p:ext uri="{BB962C8B-B14F-4D97-AF65-F5344CB8AC3E}">
        <p14:creationId xmlns:p14="http://schemas.microsoft.com/office/powerpoint/2010/main" val="3051441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001" y="339333"/>
            <a:ext cx="5862510" cy="885673"/>
          </a:xfrm>
        </p:spPr>
        <p:txBody>
          <a:bodyPr>
            <a:normAutofit/>
          </a:bodyPr>
          <a:lstStyle/>
          <a:p>
            <a:pPr algn="r"/>
            <a:r>
              <a:rPr lang="en-US" dirty="0">
                <a:solidFill>
                  <a:schemeClr val="accent3">
                    <a:lumMod val="50000"/>
                  </a:schemeClr>
                </a:solidFill>
              </a:rPr>
              <a:t>Our Mission</a:t>
            </a:r>
          </a:p>
        </p:txBody>
      </p:sp>
      <p:sp>
        <p:nvSpPr>
          <p:cNvPr id="5" name="Content Placeholder 2"/>
          <p:cNvSpPr txBox="1">
            <a:spLocks/>
          </p:cNvSpPr>
          <p:nvPr/>
        </p:nvSpPr>
        <p:spPr>
          <a:xfrm>
            <a:off x="456777" y="1381168"/>
            <a:ext cx="5838733" cy="1380682"/>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1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10000"/>
              </a:lnSpc>
            </a:pPr>
            <a:r>
              <a:rPr lang="en-US" dirty="0"/>
              <a:t>When a passion for real estate is combined with talented individuals who have an uncompromising drive to succeed, amazing things will happen. At </a:t>
            </a:r>
            <a:r>
              <a:rPr lang="en-US" dirty="0">
                <a:solidFill>
                  <a:schemeClr val="accent3">
                    <a:lumMod val="50000"/>
                  </a:schemeClr>
                </a:solidFill>
              </a:rPr>
              <a:t>Buy Sell Rent Property Solutions</a:t>
            </a:r>
            <a:r>
              <a:rPr lang="en-US" dirty="0"/>
              <a:t>, it’s our goal to not only have a positive effect on our families, and ourselves but also to inspire, motivate and create lasting change in everyone we encounter. We will treat our clients and team members with respect at all times. Our company will dedicate itself to everlasting education and professional growth that will make the leaders of tomorrow.</a:t>
            </a:r>
          </a:p>
          <a:p>
            <a:endParaRPr lang="en-US" dirty="0"/>
          </a:p>
          <a:p>
            <a:endParaRPr lang="en-US" dirty="0"/>
          </a:p>
          <a:p>
            <a:endParaRPr lang="en-US" dirty="0"/>
          </a:p>
          <a:p>
            <a:endParaRPr lang="en-US" sz="1300" dirty="0"/>
          </a:p>
        </p:txBody>
      </p:sp>
      <p:sp>
        <p:nvSpPr>
          <p:cNvPr id="3" name="Slide Number Placeholder 2"/>
          <p:cNvSpPr>
            <a:spLocks noGrp="1"/>
          </p:cNvSpPr>
          <p:nvPr>
            <p:ph type="sldNum" sz="quarter" idx="12"/>
          </p:nvPr>
        </p:nvSpPr>
        <p:spPr/>
        <p:txBody>
          <a:bodyPr/>
          <a:lstStyle/>
          <a:p>
            <a:fld id="{A88EBE9D-EF06-9E49-9451-B427DBD8C0F9}" type="slidenum">
              <a:rPr lang="en-US" smtClean="0"/>
              <a:t>13</a:t>
            </a:fld>
            <a:endParaRPr lang="en-US"/>
          </a:p>
        </p:txBody>
      </p:sp>
      <p:pic>
        <p:nvPicPr>
          <p:cNvPr id="6" name="Picture 5">
            <a:extLst>
              <a:ext uri="{FF2B5EF4-FFF2-40B4-BE49-F238E27FC236}">
                <a16:creationId xmlns:a16="http://schemas.microsoft.com/office/drawing/2014/main" id="{FA62E428-BB7F-4225-86F0-8EF2854EF973}"/>
              </a:ext>
            </a:extLst>
          </p:cNvPr>
          <p:cNvPicPr>
            <a:picLocks noChangeAspect="1"/>
          </p:cNvPicPr>
          <p:nvPr/>
        </p:nvPicPr>
        <p:blipFill>
          <a:blip r:embed="rId2"/>
          <a:stretch>
            <a:fillRect/>
          </a:stretch>
        </p:blipFill>
        <p:spPr>
          <a:xfrm>
            <a:off x="418810" y="209029"/>
            <a:ext cx="1503775" cy="925400"/>
          </a:xfrm>
          <a:prstGeom prst="rect">
            <a:avLst/>
          </a:prstGeom>
        </p:spPr>
      </p:pic>
      <p:pic>
        <p:nvPicPr>
          <p:cNvPr id="8" name="Picture 7">
            <a:extLst>
              <a:ext uri="{FF2B5EF4-FFF2-40B4-BE49-F238E27FC236}">
                <a16:creationId xmlns:a16="http://schemas.microsoft.com/office/drawing/2014/main" id="{4E69BEBE-82BC-429C-9D44-2F0D09B7B9B1}"/>
              </a:ext>
            </a:extLst>
          </p:cNvPr>
          <p:cNvPicPr>
            <a:picLocks noChangeAspect="1"/>
          </p:cNvPicPr>
          <p:nvPr/>
        </p:nvPicPr>
        <p:blipFill>
          <a:blip r:embed="rId3"/>
          <a:stretch>
            <a:fillRect/>
          </a:stretch>
        </p:blipFill>
        <p:spPr>
          <a:xfrm>
            <a:off x="1040130" y="5289974"/>
            <a:ext cx="4777740" cy="3185160"/>
          </a:xfrm>
          <a:prstGeom prst="rect">
            <a:avLst/>
          </a:prstGeom>
        </p:spPr>
      </p:pic>
    </p:spTree>
    <p:extLst>
      <p:ext uri="{BB962C8B-B14F-4D97-AF65-F5344CB8AC3E}">
        <p14:creationId xmlns:p14="http://schemas.microsoft.com/office/powerpoint/2010/main" val="686977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828" y="339333"/>
            <a:ext cx="6069271" cy="885673"/>
          </a:xfrm>
        </p:spPr>
        <p:txBody>
          <a:bodyPr>
            <a:normAutofit/>
          </a:bodyPr>
          <a:lstStyle/>
          <a:p>
            <a:pPr algn="r"/>
            <a:r>
              <a:rPr lang="en-US" sz="2000" dirty="0">
                <a:solidFill>
                  <a:schemeClr val="accent3">
                    <a:lumMod val="50000"/>
                  </a:schemeClr>
                </a:solidFill>
              </a:rPr>
              <a:t>Short &amp; Long Term Goals</a:t>
            </a:r>
          </a:p>
        </p:txBody>
      </p:sp>
      <p:sp>
        <p:nvSpPr>
          <p:cNvPr id="5" name="Content Placeholder 2"/>
          <p:cNvSpPr txBox="1">
            <a:spLocks/>
          </p:cNvSpPr>
          <p:nvPr/>
        </p:nvSpPr>
        <p:spPr>
          <a:xfrm>
            <a:off x="456777" y="1319518"/>
            <a:ext cx="5838733" cy="2564330"/>
          </a:xfrm>
          <a:prstGeom prst="rect">
            <a:avLst/>
          </a:prstGeom>
        </p:spPr>
        <p:txBody>
          <a:bodyPr vert="horz" lIns="91440" tIns="45720" rIns="91440" bIns="45720" rtlCol="0">
            <a:normAutofit lnSpcReduction="10000"/>
          </a:bodyPr>
          <a:lstStyle>
            <a:lvl1pPr marL="0" indent="0" algn="l" defTabSz="457200" rtl="0" eaLnBrk="1" latinLnBrk="0" hangingPunct="1">
              <a:spcBef>
                <a:spcPct val="20000"/>
              </a:spcBef>
              <a:buFont typeface="Arial"/>
              <a:buNone/>
              <a:defRPr sz="11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20000"/>
              </a:lnSpc>
            </a:pPr>
            <a:r>
              <a:rPr lang="en-US" dirty="0"/>
              <a:t>As well-established real estate professionals, we are in this business for the long haul. We place a high priority on developing long-term relationships with our customers and real estate agents so that we all achieve our goals.</a:t>
            </a:r>
          </a:p>
          <a:p>
            <a:pPr algn="just">
              <a:spcBef>
                <a:spcPts val="0"/>
              </a:spcBef>
            </a:pPr>
            <a:r>
              <a:rPr lang="en-US" dirty="0"/>
              <a:t> </a:t>
            </a:r>
          </a:p>
          <a:p>
            <a:pPr algn="just">
              <a:lnSpc>
                <a:spcPct val="110000"/>
              </a:lnSpc>
            </a:pPr>
            <a:r>
              <a:rPr lang="en-US" sz="1300" b="1" dirty="0">
                <a:solidFill>
                  <a:schemeClr val="accent3">
                    <a:lumMod val="50000"/>
                  </a:schemeClr>
                </a:solidFill>
              </a:rPr>
              <a:t>SHORT TERM GOALS </a:t>
            </a:r>
          </a:p>
          <a:p>
            <a:pPr algn="just">
              <a:lnSpc>
                <a:spcPct val="120000"/>
              </a:lnSpc>
              <a:spcBef>
                <a:spcPts val="0"/>
              </a:spcBef>
            </a:pPr>
            <a:r>
              <a:rPr lang="en-US" dirty="0"/>
              <a:t>Our short term goal is to aggressively expand the presence of our business in surrounding markets. Each year for the past 10 years we have surpassed our residential redevelopment goals. Our current annual projection is to renovate three or more homes a month and acquire a new rental property. Rehab budgets on our projects range anywhere from $5,000 on a rental property to $250,000 on a full rehab. Typical project timeframes generally run from 3-6 months. Our goal is to turn around our projects at a rapid pace so we can get paid as quickly as possible and use those profits to immediately start on the next rehab. This ensures that we and our contractor teams have a steady supply of work.</a:t>
            </a:r>
          </a:p>
          <a:p>
            <a:pPr algn="just">
              <a:lnSpc>
                <a:spcPct val="110000"/>
              </a:lnSpc>
            </a:pPr>
            <a:endParaRPr lang="en-US" dirty="0"/>
          </a:p>
          <a:p>
            <a:pPr algn="just">
              <a:lnSpc>
                <a:spcPct val="110000"/>
              </a:lnSpc>
            </a:pPr>
            <a:endParaRPr lang="en-US" dirty="0"/>
          </a:p>
          <a:p>
            <a:pPr algn="just">
              <a:lnSpc>
                <a:spcPct val="110000"/>
              </a:lnSpc>
            </a:pPr>
            <a:endParaRPr lang="en-US" dirty="0"/>
          </a:p>
          <a:p>
            <a:pPr algn="just">
              <a:lnSpc>
                <a:spcPct val="110000"/>
              </a:lnSpc>
            </a:pPr>
            <a:endParaRPr lang="en-US" dirty="0"/>
          </a:p>
          <a:p>
            <a:pPr algn="just">
              <a:lnSpc>
                <a:spcPct val="110000"/>
              </a:lnSpc>
            </a:pPr>
            <a:endParaRPr lang="en-US" dirty="0"/>
          </a:p>
          <a:p>
            <a:pPr algn="just">
              <a:lnSpc>
                <a:spcPct val="110000"/>
              </a:lnSpc>
            </a:pPr>
            <a:endParaRPr lang="en-US" dirty="0"/>
          </a:p>
          <a:p>
            <a:pPr algn="just">
              <a:lnSpc>
                <a:spcPct val="110000"/>
              </a:lnSpc>
            </a:pPr>
            <a:endParaRPr lang="en-US" dirty="0"/>
          </a:p>
          <a:p>
            <a:pPr algn="just">
              <a:lnSpc>
                <a:spcPct val="110000"/>
              </a:lnSpc>
            </a:pPr>
            <a:endParaRPr lang="en-US" dirty="0"/>
          </a:p>
        </p:txBody>
      </p:sp>
      <p:sp>
        <p:nvSpPr>
          <p:cNvPr id="6" name="Text Box 1159"/>
          <p:cNvSpPr txBox="1">
            <a:spLocks noChangeAspect="1" noChangeArrowheads="1"/>
          </p:cNvSpPr>
          <p:nvPr/>
        </p:nvSpPr>
        <p:spPr bwMode="auto">
          <a:xfrm>
            <a:off x="554804" y="3941213"/>
            <a:ext cx="5654403" cy="1804417"/>
          </a:xfrm>
          <a:prstGeom prst="rect">
            <a:avLst/>
          </a:prstGeom>
          <a:solidFill>
            <a:schemeClr val="accent3">
              <a:lumMod val="50000"/>
            </a:schemeClr>
          </a:solidFill>
          <a:ln>
            <a:noFill/>
          </a:ln>
          <a:effectLst>
            <a:outerShdw blurRad="63500" dist="63500" dir="2700000" algn="tl" rotWithShape="0">
              <a:srgbClr val="000000">
                <a:alpha val="42999"/>
              </a:srgbClr>
            </a:outerShdw>
          </a:effectLst>
        </p:spPr>
        <p:txBody>
          <a:bodyPr rot="0" vert="horz" wrap="square" lIns="91440" tIns="73152" rIns="91440" bIns="137160" anchor="t" anchorCtr="0" upright="1">
            <a:noAutofit/>
          </a:bodyPr>
          <a:lstStyle/>
          <a:p>
            <a:pPr marL="137160" marR="0" indent="-137160" algn="ctr">
              <a:lnSpc>
                <a:spcPct val="120000"/>
              </a:lnSpc>
              <a:spcBef>
                <a:spcPts val="0"/>
              </a:spcBef>
              <a:spcAft>
                <a:spcPts val="1200"/>
              </a:spcAft>
            </a:pPr>
            <a:r>
              <a:rPr lang="en-US" sz="1150" b="1" dirty="0">
                <a:solidFill>
                  <a:srgbClr val="FFFFFF"/>
                </a:solidFill>
                <a:effectLst/>
                <a:latin typeface="Constantia"/>
                <a:ea typeface="Cambria"/>
                <a:cs typeface="TimesNewRomanPS-BoldMT"/>
              </a:rPr>
              <a:t> </a:t>
            </a:r>
            <a:r>
              <a:rPr lang="en-US" sz="1150" dirty="0">
                <a:latin typeface="Cambria"/>
                <a:ea typeface="Cambria"/>
                <a:cs typeface="Times New Roman"/>
              </a:rPr>
              <a:t>  </a:t>
            </a:r>
            <a:r>
              <a:rPr lang="en-US" sz="1200" b="1" i="1" dirty="0">
                <a:solidFill>
                  <a:srgbClr val="FFFFFF"/>
                </a:solidFill>
                <a:effectLst/>
                <a:latin typeface="Constantia"/>
                <a:ea typeface="Cambria"/>
                <a:cs typeface="Constantia"/>
              </a:rPr>
              <a:t>Our 5-10 Year Vision</a:t>
            </a:r>
          </a:p>
          <a:p>
            <a:pPr marL="265176" lvl="0" indent="-171450">
              <a:spcAft>
                <a:spcPts val="500"/>
              </a:spcAft>
              <a:buFont typeface="Arial"/>
              <a:buChar char="•"/>
            </a:pPr>
            <a:r>
              <a:rPr lang="en-US" sz="1000" dirty="0">
                <a:solidFill>
                  <a:schemeClr val="bg1"/>
                </a:solidFill>
                <a:latin typeface="Times New Roman"/>
                <a:cs typeface="Times New Roman"/>
              </a:rPr>
              <a:t>Continue our annual residential redevelopment program.</a:t>
            </a:r>
          </a:p>
          <a:p>
            <a:pPr marL="265176" lvl="0" indent="-171450">
              <a:spcAft>
                <a:spcPts val="500"/>
              </a:spcAft>
              <a:buFont typeface="Arial"/>
              <a:buChar char="•"/>
            </a:pPr>
            <a:r>
              <a:rPr lang="en-US" sz="1000" dirty="0">
                <a:solidFill>
                  <a:schemeClr val="bg1"/>
                </a:solidFill>
                <a:latin typeface="Times New Roman"/>
                <a:cs typeface="Times New Roman"/>
              </a:rPr>
              <a:t>Pursue commercial projects such as apartment building acquisitions and land development. With our management skills and background in the development industry, our natural progression will expand us into the community-development arena.</a:t>
            </a:r>
          </a:p>
          <a:p>
            <a:pPr marL="265176" lvl="0" indent="-171450">
              <a:spcAft>
                <a:spcPts val="500"/>
              </a:spcAft>
              <a:buFont typeface="Arial"/>
              <a:buChar char="•"/>
            </a:pPr>
            <a:r>
              <a:rPr lang="en-US" sz="1000" dirty="0">
                <a:solidFill>
                  <a:schemeClr val="bg1"/>
                </a:solidFill>
                <a:latin typeface="Times New Roman"/>
                <a:cs typeface="Times New Roman"/>
              </a:rPr>
              <a:t>Purchase small tracts of land and develop residential communities throughout Georgia. To accomplish this long-term goal, it will be imperative that we develop strong relationships with real estate agents who have a like-minded goal of expansion.</a:t>
            </a:r>
          </a:p>
          <a:p>
            <a:pPr marL="137160" marR="0" indent="-137160">
              <a:spcBef>
                <a:spcPts val="0"/>
              </a:spcBef>
              <a:spcAft>
                <a:spcPts val="0"/>
              </a:spcAft>
            </a:pPr>
            <a:endParaRPr lang="en-US" sz="1100" dirty="0">
              <a:effectLst/>
              <a:latin typeface="Cambria"/>
              <a:ea typeface="Cambria"/>
              <a:cs typeface="Times New Roman"/>
            </a:endParaRPr>
          </a:p>
        </p:txBody>
      </p:sp>
      <p:sp>
        <p:nvSpPr>
          <p:cNvPr id="7" name="Rectangle 6"/>
          <p:cNvSpPr/>
          <p:nvPr/>
        </p:nvSpPr>
        <p:spPr>
          <a:xfrm>
            <a:off x="456776" y="5908573"/>
            <a:ext cx="5838734" cy="2487861"/>
          </a:xfrm>
          <a:prstGeom prst="rect">
            <a:avLst/>
          </a:prstGeom>
        </p:spPr>
        <p:txBody>
          <a:bodyPr wrap="square">
            <a:spAutoFit/>
          </a:bodyPr>
          <a:lstStyle/>
          <a:p>
            <a:pPr algn="just">
              <a:lnSpc>
                <a:spcPct val="110000"/>
              </a:lnSpc>
              <a:spcAft>
                <a:spcPts val="200"/>
              </a:spcAft>
            </a:pPr>
            <a:r>
              <a:rPr lang="en-US" sz="1300" b="1" cap="all" dirty="0">
                <a:solidFill>
                  <a:schemeClr val="accent3">
                    <a:lumMod val="50000"/>
                  </a:schemeClr>
                </a:solidFill>
              </a:rPr>
              <a:t>LONG TERM GOALS</a:t>
            </a:r>
          </a:p>
          <a:p>
            <a:pPr algn="just"/>
            <a:r>
              <a:rPr lang="en-US" sz="1100" dirty="0"/>
              <a:t>Our long term goal is to grow our operations into multiple target markets across the country in the coming years. </a:t>
            </a:r>
          </a:p>
          <a:p>
            <a:pPr algn="just"/>
            <a:r>
              <a:rPr lang="en-US" sz="1100" dirty="0"/>
              <a:t> </a:t>
            </a:r>
          </a:p>
          <a:p>
            <a:pPr algn="just"/>
            <a:r>
              <a:rPr lang="en-US" sz="1100" dirty="0"/>
              <a:t>What this means for you is we will create a growing stream of projects for real estate partners to work on long into the future.</a:t>
            </a:r>
          </a:p>
          <a:p>
            <a:pPr algn="just">
              <a:lnSpc>
                <a:spcPct val="110000"/>
              </a:lnSpc>
            </a:pPr>
            <a:endParaRPr lang="en-US" sz="1100" dirty="0"/>
          </a:p>
          <a:p>
            <a:pPr algn="just">
              <a:lnSpc>
                <a:spcPct val="110000"/>
              </a:lnSpc>
            </a:pPr>
            <a:r>
              <a:rPr lang="en-US" sz="1300" b="1" cap="all" dirty="0">
                <a:solidFill>
                  <a:schemeClr val="accent3">
                    <a:lumMod val="50000"/>
                  </a:schemeClr>
                </a:solidFill>
              </a:rPr>
              <a:t>INVESTMENT &amp; REDEVELOPMENT STRATEGY</a:t>
            </a:r>
          </a:p>
          <a:p>
            <a:pPr algn="just">
              <a:lnSpc>
                <a:spcPct val="110000"/>
              </a:lnSpc>
            </a:pPr>
            <a:r>
              <a:rPr lang="en-US" sz="1100" dirty="0"/>
              <a:t>Our business strategy—which has proven to be very successful for us—is to purchase undervalued 1-8 unit residential properties, renovate them to a highly desirable condition, and sell these properties directly to single-family homebuyers or investors as quickly as possible after completion.</a:t>
            </a:r>
          </a:p>
          <a:p>
            <a:endParaRPr lang="en-US" sz="1100" dirty="0"/>
          </a:p>
          <a:p>
            <a:endParaRPr lang="en-US" sz="1100" dirty="0"/>
          </a:p>
        </p:txBody>
      </p:sp>
      <p:sp>
        <p:nvSpPr>
          <p:cNvPr id="3" name="Slide Number Placeholder 2"/>
          <p:cNvSpPr>
            <a:spLocks noGrp="1"/>
          </p:cNvSpPr>
          <p:nvPr>
            <p:ph type="sldNum" sz="quarter" idx="12"/>
          </p:nvPr>
        </p:nvSpPr>
        <p:spPr/>
        <p:txBody>
          <a:bodyPr/>
          <a:lstStyle/>
          <a:p>
            <a:fld id="{A88EBE9D-EF06-9E49-9451-B427DBD8C0F9}" type="slidenum">
              <a:rPr lang="en-US" smtClean="0"/>
              <a:t>14</a:t>
            </a:fld>
            <a:endParaRPr lang="en-US"/>
          </a:p>
        </p:txBody>
      </p:sp>
      <p:pic>
        <p:nvPicPr>
          <p:cNvPr id="8" name="Picture 7">
            <a:extLst>
              <a:ext uri="{FF2B5EF4-FFF2-40B4-BE49-F238E27FC236}">
                <a16:creationId xmlns:a16="http://schemas.microsoft.com/office/drawing/2014/main" id="{CC3D48AF-B492-4AED-92BA-DCF4D22313A1}"/>
              </a:ext>
            </a:extLst>
          </p:cNvPr>
          <p:cNvPicPr>
            <a:picLocks noChangeAspect="1"/>
          </p:cNvPicPr>
          <p:nvPr/>
        </p:nvPicPr>
        <p:blipFill>
          <a:blip r:embed="rId2"/>
          <a:stretch>
            <a:fillRect/>
          </a:stretch>
        </p:blipFill>
        <p:spPr>
          <a:xfrm>
            <a:off x="418810" y="209029"/>
            <a:ext cx="1503775" cy="925400"/>
          </a:xfrm>
          <a:prstGeom prst="rect">
            <a:avLst/>
          </a:prstGeom>
        </p:spPr>
      </p:pic>
    </p:spTree>
    <p:extLst>
      <p:ext uri="{BB962C8B-B14F-4D97-AF65-F5344CB8AC3E}">
        <p14:creationId xmlns:p14="http://schemas.microsoft.com/office/powerpoint/2010/main" val="984880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828" y="339333"/>
            <a:ext cx="5849683" cy="885673"/>
          </a:xfrm>
        </p:spPr>
        <p:txBody>
          <a:bodyPr>
            <a:normAutofit/>
          </a:bodyPr>
          <a:lstStyle/>
          <a:p>
            <a:pPr algn="r"/>
            <a:r>
              <a:rPr lang="en-US" sz="2000" dirty="0">
                <a:solidFill>
                  <a:schemeClr val="accent3">
                    <a:lumMod val="50000"/>
                  </a:schemeClr>
                </a:solidFill>
              </a:rPr>
              <a:t>Short &amp; Long Term Goals</a:t>
            </a:r>
          </a:p>
        </p:txBody>
      </p:sp>
      <p:sp>
        <p:nvSpPr>
          <p:cNvPr id="5" name="Content Placeholder 2"/>
          <p:cNvSpPr txBox="1">
            <a:spLocks/>
          </p:cNvSpPr>
          <p:nvPr/>
        </p:nvSpPr>
        <p:spPr>
          <a:xfrm>
            <a:off x="456777" y="1319518"/>
            <a:ext cx="5838733" cy="1688924"/>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1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10000"/>
              </a:lnSpc>
            </a:pPr>
            <a:r>
              <a:rPr lang="en-US" dirty="0"/>
              <a:t>To generate value, we focus on aggressive project management coupled with the use of highly skilled and professional independent contractors to complete our renovations. In addition, we employ proactive marketing tactics to pre-sell our properties during the rehab stage instead of waiting until the project is complete. This gives us a head start that often enables us to sell our properties before the paint has even dried on them. Successful execution of these strategies rely on the high quality of work performed by our contractors, which is why we put such a high premium on finding the best contractors in the area and then developing long-term, mutually beneficial win-win relationships. </a:t>
            </a:r>
          </a:p>
          <a:p>
            <a:pPr algn="just">
              <a:lnSpc>
                <a:spcPct val="110000"/>
              </a:lnSpc>
            </a:pPr>
            <a:endParaRPr lang="en-US" dirty="0"/>
          </a:p>
          <a:p>
            <a:pPr algn="just">
              <a:lnSpc>
                <a:spcPct val="110000"/>
              </a:lnSpc>
            </a:pPr>
            <a:endParaRPr lang="en-US" dirty="0"/>
          </a:p>
          <a:p>
            <a:pPr algn="just">
              <a:lnSpc>
                <a:spcPct val="110000"/>
              </a:lnSpc>
            </a:pPr>
            <a:endParaRPr lang="en-US" dirty="0"/>
          </a:p>
          <a:p>
            <a:pPr algn="just">
              <a:lnSpc>
                <a:spcPct val="110000"/>
              </a:lnSpc>
            </a:pPr>
            <a:endParaRPr lang="en-US" dirty="0"/>
          </a:p>
          <a:p>
            <a:pPr algn="just">
              <a:lnSpc>
                <a:spcPct val="110000"/>
              </a:lnSpc>
            </a:pPr>
            <a:endParaRPr lang="en-US" dirty="0"/>
          </a:p>
          <a:p>
            <a:pPr algn="just">
              <a:lnSpc>
                <a:spcPct val="110000"/>
              </a:lnSpc>
            </a:pPr>
            <a:endParaRPr lang="en-US" dirty="0"/>
          </a:p>
          <a:p>
            <a:pPr algn="just">
              <a:lnSpc>
                <a:spcPct val="110000"/>
              </a:lnSpc>
            </a:pPr>
            <a:endParaRPr lang="en-US" dirty="0"/>
          </a:p>
        </p:txBody>
      </p:sp>
      <p:sp>
        <p:nvSpPr>
          <p:cNvPr id="6" name="Text Box 1159"/>
          <p:cNvSpPr txBox="1">
            <a:spLocks noChangeAspect="1" noChangeArrowheads="1"/>
          </p:cNvSpPr>
          <p:nvPr/>
        </p:nvSpPr>
        <p:spPr bwMode="auto">
          <a:xfrm>
            <a:off x="1910994" y="3093702"/>
            <a:ext cx="3069918" cy="1579247"/>
          </a:xfrm>
          <a:prstGeom prst="rect">
            <a:avLst/>
          </a:prstGeom>
          <a:solidFill>
            <a:schemeClr val="accent3">
              <a:lumMod val="50000"/>
            </a:schemeClr>
          </a:solidFill>
          <a:ln>
            <a:noFill/>
          </a:ln>
          <a:effectLst>
            <a:outerShdw blurRad="63500" dist="63500" dir="2700000" algn="tl" rotWithShape="0">
              <a:srgbClr val="000000">
                <a:alpha val="42999"/>
              </a:srgbClr>
            </a:outerShdw>
          </a:effectLst>
        </p:spPr>
        <p:txBody>
          <a:bodyPr rot="0" vert="horz" wrap="square" lIns="91440" tIns="73152" rIns="91440" bIns="137160" anchor="t" anchorCtr="0" upright="1">
            <a:noAutofit/>
          </a:bodyPr>
          <a:lstStyle/>
          <a:p>
            <a:pPr marL="137160" marR="0" indent="-137160" algn="ctr">
              <a:lnSpc>
                <a:spcPct val="120000"/>
              </a:lnSpc>
              <a:spcBef>
                <a:spcPts val="0"/>
              </a:spcBef>
              <a:spcAft>
                <a:spcPts val="1200"/>
              </a:spcAft>
            </a:pPr>
            <a:r>
              <a:rPr lang="en-US" sz="1150" b="1" dirty="0">
                <a:solidFill>
                  <a:srgbClr val="FFFFFF"/>
                </a:solidFill>
                <a:effectLst/>
                <a:latin typeface="Constantia"/>
                <a:ea typeface="Cambria"/>
                <a:cs typeface="TimesNewRomanPS-BoldMT"/>
              </a:rPr>
              <a:t> </a:t>
            </a:r>
            <a:r>
              <a:rPr lang="en-US" sz="1150" dirty="0">
                <a:latin typeface="Cambria"/>
                <a:ea typeface="Cambria"/>
                <a:cs typeface="Times New Roman"/>
              </a:rPr>
              <a:t>  </a:t>
            </a:r>
            <a:r>
              <a:rPr lang="en-US" sz="1200" b="1" i="1" dirty="0">
                <a:solidFill>
                  <a:srgbClr val="FFFFFF"/>
                </a:solidFill>
                <a:effectLst/>
                <a:latin typeface="Constantia"/>
                <a:ea typeface="Cambria"/>
                <a:cs typeface="Constantia"/>
              </a:rPr>
              <a:t>Why Our Model Works</a:t>
            </a:r>
          </a:p>
          <a:p>
            <a:pPr marL="265176" lvl="0" indent="-171450">
              <a:spcAft>
                <a:spcPts val="300"/>
              </a:spcAft>
              <a:buFont typeface="Arial"/>
              <a:buChar char="•"/>
            </a:pPr>
            <a:r>
              <a:rPr lang="en-US" sz="1000" dirty="0">
                <a:solidFill>
                  <a:schemeClr val="bg1"/>
                </a:solidFill>
                <a:latin typeface="Times New Roman"/>
                <a:cs typeface="Times New Roman"/>
              </a:rPr>
              <a:t>Speed and efficiency in the rehab process</a:t>
            </a:r>
          </a:p>
          <a:p>
            <a:pPr marL="265176" lvl="0" indent="-171450">
              <a:spcAft>
                <a:spcPts val="300"/>
              </a:spcAft>
              <a:buFont typeface="Arial"/>
              <a:buChar char="•"/>
            </a:pPr>
            <a:r>
              <a:rPr lang="en-US" sz="1000" dirty="0">
                <a:solidFill>
                  <a:schemeClr val="bg1"/>
                </a:solidFill>
                <a:latin typeface="Times New Roman"/>
                <a:cs typeface="Times New Roman"/>
              </a:rPr>
              <a:t>Quality of workmanship</a:t>
            </a:r>
          </a:p>
          <a:p>
            <a:pPr marL="265176" lvl="0" indent="-171450">
              <a:spcAft>
                <a:spcPts val="300"/>
              </a:spcAft>
              <a:buFont typeface="Arial"/>
              <a:buChar char="•"/>
            </a:pPr>
            <a:r>
              <a:rPr lang="en-US" sz="1000" dirty="0">
                <a:solidFill>
                  <a:schemeClr val="bg1"/>
                </a:solidFill>
                <a:latin typeface="Times New Roman"/>
                <a:cs typeface="Times New Roman"/>
              </a:rPr>
              <a:t>Community appreciation</a:t>
            </a:r>
          </a:p>
          <a:p>
            <a:pPr marL="265176" lvl="0" indent="-171450">
              <a:spcAft>
                <a:spcPts val="300"/>
              </a:spcAft>
              <a:buFont typeface="Arial"/>
              <a:buChar char="•"/>
            </a:pPr>
            <a:r>
              <a:rPr lang="en-US" sz="1000" dirty="0">
                <a:solidFill>
                  <a:schemeClr val="bg1"/>
                </a:solidFill>
                <a:latin typeface="Times New Roman"/>
                <a:cs typeface="Times New Roman"/>
              </a:rPr>
              <a:t>Mutual respect for everyone’s time involved</a:t>
            </a:r>
          </a:p>
          <a:p>
            <a:pPr marL="265176" lvl="0" indent="-171450">
              <a:spcAft>
                <a:spcPts val="300"/>
              </a:spcAft>
              <a:buFont typeface="Arial"/>
              <a:buChar char="•"/>
            </a:pPr>
            <a:r>
              <a:rPr lang="en-US" sz="1000" dirty="0">
                <a:solidFill>
                  <a:schemeClr val="bg1"/>
                </a:solidFill>
                <a:latin typeface="Times New Roman"/>
                <a:cs typeface="Times New Roman"/>
              </a:rPr>
              <a:t>Integrity of product delivered to the marketplace</a:t>
            </a:r>
          </a:p>
          <a:p>
            <a:pPr marL="137160" marR="0" indent="-137160">
              <a:spcBef>
                <a:spcPts val="0"/>
              </a:spcBef>
              <a:spcAft>
                <a:spcPts val="0"/>
              </a:spcAft>
            </a:pPr>
            <a:endParaRPr lang="en-US" sz="1100" dirty="0">
              <a:effectLst/>
              <a:latin typeface="Cambria"/>
              <a:ea typeface="Cambria"/>
              <a:cs typeface="Times New Roman"/>
            </a:endParaRPr>
          </a:p>
        </p:txBody>
      </p:sp>
      <p:sp>
        <p:nvSpPr>
          <p:cNvPr id="7" name="Rectangle 6"/>
          <p:cNvSpPr/>
          <p:nvPr/>
        </p:nvSpPr>
        <p:spPr>
          <a:xfrm>
            <a:off x="456777" y="5033166"/>
            <a:ext cx="5838734" cy="1184427"/>
          </a:xfrm>
          <a:prstGeom prst="rect">
            <a:avLst/>
          </a:prstGeom>
        </p:spPr>
        <p:txBody>
          <a:bodyPr wrap="square">
            <a:spAutoFit/>
          </a:bodyPr>
          <a:lstStyle/>
          <a:p>
            <a:pPr algn="just">
              <a:lnSpc>
                <a:spcPct val="110000"/>
              </a:lnSpc>
              <a:spcAft>
                <a:spcPts val="200"/>
              </a:spcAft>
            </a:pPr>
            <a:r>
              <a:rPr lang="en-US" sz="1300" b="1" cap="all" dirty="0">
                <a:solidFill>
                  <a:schemeClr val="accent3">
                    <a:lumMod val="50000"/>
                  </a:schemeClr>
                </a:solidFill>
              </a:rPr>
              <a:t>Community vision</a:t>
            </a:r>
          </a:p>
          <a:p>
            <a:r>
              <a:rPr lang="en-US" sz="1100" dirty="0"/>
              <a:t>We actively strive to increase homeownership opportunities within the communities we redevelop, and improve the quality of life for the people who live in them by providing quality homes for a reasonable price.</a:t>
            </a:r>
          </a:p>
          <a:p>
            <a:endParaRPr lang="en-US" sz="1100" dirty="0"/>
          </a:p>
          <a:p>
            <a:endParaRPr lang="en-US" sz="1100" dirty="0"/>
          </a:p>
        </p:txBody>
      </p:sp>
      <p:sp>
        <p:nvSpPr>
          <p:cNvPr id="3" name="Slide Number Placeholder 2"/>
          <p:cNvSpPr>
            <a:spLocks noGrp="1"/>
          </p:cNvSpPr>
          <p:nvPr>
            <p:ph type="sldNum" sz="quarter" idx="12"/>
          </p:nvPr>
        </p:nvSpPr>
        <p:spPr/>
        <p:txBody>
          <a:bodyPr/>
          <a:lstStyle/>
          <a:p>
            <a:fld id="{A88EBE9D-EF06-9E49-9451-B427DBD8C0F9}" type="slidenum">
              <a:rPr lang="en-US" smtClean="0"/>
              <a:t>15</a:t>
            </a:fld>
            <a:endParaRPr lang="en-US"/>
          </a:p>
        </p:txBody>
      </p:sp>
      <p:pic>
        <p:nvPicPr>
          <p:cNvPr id="9" name="Picture 8">
            <a:extLst>
              <a:ext uri="{FF2B5EF4-FFF2-40B4-BE49-F238E27FC236}">
                <a16:creationId xmlns:a16="http://schemas.microsoft.com/office/drawing/2014/main" id="{C91992C9-91DD-413E-9F63-A3C1FBF6104C}"/>
              </a:ext>
            </a:extLst>
          </p:cNvPr>
          <p:cNvPicPr>
            <a:picLocks noChangeAspect="1"/>
          </p:cNvPicPr>
          <p:nvPr/>
        </p:nvPicPr>
        <p:blipFill>
          <a:blip r:embed="rId2"/>
          <a:stretch>
            <a:fillRect/>
          </a:stretch>
        </p:blipFill>
        <p:spPr>
          <a:xfrm>
            <a:off x="418810" y="209029"/>
            <a:ext cx="1503775" cy="925400"/>
          </a:xfrm>
          <a:prstGeom prst="rect">
            <a:avLst/>
          </a:prstGeom>
        </p:spPr>
      </p:pic>
      <p:pic>
        <p:nvPicPr>
          <p:cNvPr id="10" name="Picture 9">
            <a:extLst>
              <a:ext uri="{FF2B5EF4-FFF2-40B4-BE49-F238E27FC236}">
                <a16:creationId xmlns:a16="http://schemas.microsoft.com/office/drawing/2014/main" id="{9B49D42B-6B6D-482C-8500-14505B3BD5D5}"/>
              </a:ext>
            </a:extLst>
          </p:cNvPr>
          <p:cNvPicPr>
            <a:picLocks noChangeAspect="1"/>
          </p:cNvPicPr>
          <p:nvPr/>
        </p:nvPicPr>
        <p:blipFill>
          <a:blip r:embed="rId3"/>
          <a:stretch>
            <a:fillRect/>
          </a:stretch>
        </p:blipFill>
        <p:spPr>
          <a:xfrm>
            <a:off x="1890776" y="5812996"/>
            <a:ext cx="3185315" cy="2636513"/>
          </a:xfrm>
          <a:prstGeom prst="rect">
            <a:avLst/>
          </a:prstGeom>
        </p:spPr>
      </p:pic>
    </p:spTree>
    <p:extLst>
      <p:ext uri="{BB962C8B-B14F-4D97-AF65-F5344CB8AC3E}">
        <p14:creationId xmlns:p14="http://schemas.microsoft.com/office/powerpoint/2010/main" val="3718264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828" y="339333"/>
            <a:ext cx="6069271" cy="885673"/>
          </a:xfrm>
        </p:spPr>
        <p:txBody>
          <a:bodyPr>
            <a:normAutofit/>
          </a:bodyPr>
          <a:lstStyle/>
          <a:p>
            <a:pPr algn="r"/>
            <a:r>
              <a:rPr lang="en-US" sz="1800" dirty="0">
                <a:solidFill>
                  <a:schemeClr val="accent3">
                    <a:lumMod val="50000"/>
                  </a:schemeClr>
                </a:solidFill>
              </a:rPr>
              <a:t>Why Real Estate Agents Love Working With Us</a:t>
            </a:r>
          </a:p>
        </p:txBody>
      </p:sp>
      <p:sp>
        <p:nvSpPr>
          <p:cNvPr id="5" name="Content Placeholder 2"/>
          <p:cNvSpPr txBox="1">
            <a:spLocks/>
          </p:cNvSpPr>
          <p:nvPr/>
        </p:nvSpPr>
        <p:spPr>
          <a:xfrm>
            <a:off x="456777" y="1359893"/>
            <a:ext cx="5855665" cy="7184575"/>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1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10000"/>
              </a:lnSpc>
            </a:pPr>
            <a:r>
              <a:rPr lang="en-US" dirty="0"/>
              <a:t>We work hard to create positive and productive mutually beneficial relationships with our affiliated businesses. Here are just a few of the benefits of working with </a:t>
            </a:r>
            <a:r>
              <a:rPr lang="en-US" dirty="0">
                <a:solidFill>
                  <a:schemeClr val="accent3">
                    <a:lumMod val="50000"/>
                  </a:schemeClr>
                </a:solidFill>
              </a:rPr>
              <a:t>Buy Sell Rent Property Solutions:</a:t>
            </a:r>
          </a:p>
          <a:p>
            <a:pPr lvl="1">
              <a:lnSpc>
                <a:spcPct val="110000"/>
              </a:lnSpc>
            </a:pPr>
            <a:r>
              <a:rPr lang="en-US" sz="1200" b="1" cap="all" dirty="0">
                <a:solidFill>
                  <a:schemeClr val="accent3">
                    <a:lumMod val="50000"/>
                  </a:schemeClr>
                </a:solidFill>
              </a:rPr>
              <a:t>CASH OFFERS </a:t>
            </a:r>
          </a:p>
          <a:p>
            <a:pPr lvl="1">
              <a:lnSpc>
                <a:spcPct val="110000"/>
              </a:lnSpc>
            </a:pPr>
            <a:r>
              <a:rPr lang="en-US" sz="1200" b="1" cap="all" dirty="0">
                <a:solidFill>
                  <a:schemeClr val="accent3">
                    <a:lumMod val="50000"/>
                  </a:schemeClr>
                </a:solidFill>
              </a:rPr>
              <a:t>QUICK CLOSING</a:t>
            </a:r>
          </a:p>
          <a:p>
            <a:pPr lvl="1">
              <a:lnSpc>
                <a:spcPct val="110000"/>
              </a:lnSpc>
            </a:pPr>
            <a:r>
              <a:rPr lang="en-US" sz="1200" b="1" dirty="0">
                <a:solidFill>
                  <a:schemeClr val="accent3">
                    <a:lumMod val="50000"/>
                  </a:schemeClr>
                </a:solidFill>
              </a:rPr>
              <a:t>WE BUY HOUSES AS IS</a:t>
            </a:r>
          </a:p>
          <a:p>
            <a:pPr lvl="1">
              <a:lnSpc>
                <a:spcPct val="110000"/>
              </a:lnSpc>
            </a:pPr>
            <a:r>
              <a:rPr lang="en-US" sz="1200" b="1" dirty="0">
                <a:solidFill>
                  <a:schemeClr val="accent3">
                    <a:lumMod val="50000"/>
                  </a:schemeClr>
                </a:solidFill>
              </a:rPr>
              <a:t>NO APPRAISALS</a:t>
            </a:r>
          </a:p>
          <a:p>
            <a:pPr lvl="1">
              <a:lnSpc>
                <a:spcPct val="110000"/>
              </a:lnSpc>
            </a:pPr>
            <a:r>
              <a:rPr lang="en-US" sz="1200" b="1" dirty="0">
                <a:solidFill>
                  <a:schemeClr val="accent3">
                    <a:lumMod val="50000"/>
                  </a:schemeClr>
                </a:solidFill>
              </a:rPr>
              <a:t>NO LENDING RESTRICTIONS</a:t>
            </a:r>
          </a:p>
          <a:p>
            <a:pPr lvl="1">
              <a:lnSpc>
                <a:spcPct val="110000"/>
              </a:lnSpc>
            </a:pPr>
            <a:r>
              <a:rPr lang="en-US" sz="1200" b="1" dirty="0">
                <a:solidFill>
                  <a:schemeClr val="accent3">
                    <a:lumMod val="50000"/>
                  </a:schemeClr>
                </a:solidFill>
              </a:rPr>
              <a:t>WE DON’T SUBMIT LOW OFFERS</a:t>
            </a:r>
          </a:p>
          <a:p>
            <a:pPr lvl="1">
              <a:lnSpc>
                <a:spcPct val="110000"/>
              </a:lnSpc>
            </a:pPr>
            <a:r>
              <a:rPr lang="en-US" sz="1200" b="1" dirty="0">
                <a:solidFill>
                  <a:schemeClr val="accent3">
                    <a:lumMod val="50000"/>
                  </a:schemeClr>
                </a:solidFill>
              </a:rPr>
              <a:t>WE WAIT ON SHORT SALE APPROVALS</a:t>
            </a:r>
          </a:p>
          <a:p>
            <a:pPr lvl="1">
              <a:spcAft>
                <a:spcPts val="300"/>
              </a:spcAft>
            </a:pPr>
            <a:r>
              <a:rPr lang="en-US" sz="1200" b="1" cap="all" dirty="0">
                <a:solidFill>
                  <a:schemeClr val="accent3">
                    <a:lumMod val="50000"/>
                  </a:schemeClr>
                </a:solidFill>
              </a:rPr>
              <a:t>BBB ACCREDITED</a:t>
            </a:r>
          </a:p>
          <a:p>
            <a:pPr algn="just">
              <a:lnSpc>
                <a:spcPct val="110000"/>
              </a:lnSpc>
              <a:spcBef>
                <a:spcPts val="0"/>
              </a:spcBef>
            </a:pPr>
            <a:endParaRPr lang="en-US" dirty="0"/>
          </a:p>
          <a:p>
            <a:r>
              <a:rPr lang="en-US" dirty="0"/>
              <a:t>As an agent, you can take advantage of many unique opportunities when it comes to working with investors. Here is a list of how we compare to a traditional buyer:</a:t>
            </a:r>
          </a:p>
          <a:p>
            <a:pPr algn="just">
              <a:lnSpc>
                <a:spcPct val="110000"/>
              </a:lnSpc>
              <a:spcBef>
                <a:spcPts val="0"/>
              </a:spcBef>
            </a:pPr>
            <a:endParaRPr lang="en-US" sz="1400" dirty="0"/>
          </a:p>
          <a:p>
            <a:pPr algn="just">
              <a:lnSpc>
                <a:spcPct val="110000"/>
              </a:lnSpc>
              <a:spcBef>
                <a:spcPts val="0"/>
              </a:spcBef>
            </a:pPr>
            <a:endParaRPr lang="en-US" sz="1050" dirty="0"/>
          </a:p>
          <a:p>
            <a:pPr algn="just">
              <a:lnSpc>
                <a:spcPct val="110000"/>
              </a:lnSpc>
              <a:spcBef>
                <a:spcPts val="0"/>
              </a:spcBef>
            </a:pPr>
            <a:endParaRPr lang="en-US" sz="2000" b="1" dirty="0">
              <a:solidFill>
                <a:srgbClr val="FF0000"/>
              </a:solidFill>
            </a:endParaRPr>
          </a:p>
          <a:p>
            <a:pPr algn="just">
              <a:lnSpc>
                <a:spcPct val="110000"/>
              </a:lnSpc>
              <a:spcBef>
                <a:spcPts val="0"/>
              </a:spcBef>
            </a:pPr>
            <a:endParaRPr lang="en-US" sz="1050" dirty="0"/>
          </a:p>
          <a:p>
            <a:pPr algn="just">
              <a:lnSpc>
                <a:spcPct val="110000"/>
              </a:lnSpc>
              <a:spcBef>
                <a:spcPts val="0"/>
              </a:spcBef>
            </a:pPr>
            <a:endParaRPr lang="en-US" sz="1050" dirty="0"/>
          </a:p>
          <a:p>
            <a:pPr algn="just">
              <a:lnSpc>
                <a:spcPct val="110000"/>
              </a:lnSpc>
              <a:spcBef>
                <a:spcPts val="0"/>
              </a:spcBef>
            </a:pPr>
            <a:endParaRPr lang="en-US" sz="1050" dirty="0"/>
          </a:p>
          <a:p>
            <a:pPr algn="just">
              <a:lnSpc>
                <a:spcPct val="110000"/>
              </a:lnSpc>
              <a:spcBef>
                <a:spcPts val="0"/>
              </a:spcBef>
            </a:pPr>
            <a:endParaRPr lang="en-US" sz="1050" dirty="0"/>
          </a:p>
          <a:p>
            <a:pPr algn="just">
              <a:lnSpc>
                <a:spcPct val="110000"/>
              </a:lnSpc>
              <a:spcBef>
                <a:spcPts val="0"/>
              </a:spcBef>
            </a:pPr>
            <a:endParaRPr lang="en-US" sz="1050" dirty="0"/>
          </a:p>
          <a:p>
            <a:pPr algn="just">
              <a:spcAft>
                <a:spcPts val="300"/>
              </a:spcAft>
            </a:pPr>
            <a:endParaRPr lang="en-US" sz="1300" b="1" cap="all" dirty="0">
              <a:solidFill>
                <a:schemeClr val="accent3">
                  <a:lumMod val="50000"/>
                </a:schemeClr>
              </a:solidFill>
            </a:endParaRPr>
          </a:p>
          <a:p>
            <a:pPr algn="just">
              <a:spcAft>
                <a:spcPts val="300"/>
              </a:spcAft>
            </a:pPr>
            <a:endParaRPr lang="en-US" sz="1200" b="1" cap="all" dirty="0">
              <a:solidFill>
                <a:schemeClr val="accent3">
                  <a:lumMod val="50000"/>
                </a:schemeClr>
              </a:solidFill>
            </a:endParaRPr>
          </a:p>
          <a:p>
            <a:pPr algn="just">
              <a:spcAft>
                <a:spcPts val="300"/>
              </a:spcAft>
            </a:pPr>
            <a:endParaRPr lang="en-US" sz="1200" b="1" cap="all" dirty="0">
              <a:solidFill>
                <a:schemeClr val="accent3">
                  <a:lumMod val="50000"/>
                </a:schemeClr>
              </a:solidFill>
            </a:endParaRPr>
          </a:p>
          <a:p>
            <a:pPr algn="just">
              <a:spcAft>
                <a:spcPts val="300"/>
              </a:spcAft>
            </a:pPr>
            <a:r>
              <a:rPr lang="en-US" sz="1200" b="1" cap="all" dirty="0">
                <a:solidFill>
                  <a:schemeClr val="accent3">
                    <a:lumMod val="50000"/>
                  </a:schemeClr>
                </a:solidFill>
              </a:rPr>
              <a:t>GAIN REPEAT BUSINESS</a:t>
            </a:r>
          </a:p>
          <a:p>
            <a:pPr algn="just">
              <a:lnSpc>
                <a:spcPct val="110000"/>
              </a:lnSpc>
              <a:spcBef>
                <a:spcPts val="0"/>
              </a:spcBef>
              <a:spcAft>
                <a:spcPts val="600"/>
              </a:spcAft>
            </a:pPr>
            <a:r>
              <a:rPr lang="en-US" sz="1200" dirty="0"/>
              <a:t>One of the main benefits of working with an investor is the potential for repeat business throughout the course of a year. By working consistently with a successful investor who actively buys and sells properties, you can predict a steady revenue stream based on their level of activity. Although it varies, most real estate agents typically close between 2 to 10 deals per year with investors. Many leverage those deals into even more deals, just by working with the buyers who purchase investment properties.</a:t>
            </a:r>
          </a:p>
          <a:p>
            <a:pPr algn="just">
              <a:lnSpc>
                <a:spcPct val="110000"/>
              </a:lnSpc>
            </a:pPr>
            <a:endParaRPr lang="en-US" dirty="0"/>
          </a:p>
          <a:p>
            <a:pPr algn="just">
              <a:lnSpc>
                <a:spcPct val="110000"/>
              </a:lnSpc>
            </a:pPr>
            <a:endParaRPr lang="en-US" dirty="0"/>
          </a:p>
          <a:p>
            <a:pPr algn="just">
              <a:lnSpc>
                <a:spcPct val="110000"/>
              </a:lnSpc>
            </a:pPr>
            <a:endParaRPr lang="en-US" dirty="0"/>
          </a:p>
          <a:p>
            <a:pPr algn="just">
              <a:lnSpc>
                <a:spcPct val="110000"/>
              </a:lnSpc>
            </a:pPr>
            <a:endParaRPr lang="en-US" dirty="0"/>
          </a:p>
        </p:txBody>
      </p:sp>
      <p:sp>
        <p:nvSpPr>
          <p:cNvPr id="3" name="Slide Number Placeholder 2"/>
          <p:cNvSpPr>
            <a:spLocks noGrp="1"/>
          </p:cNvSpPr>
          <p:nvPr>
            <p:ph type="sldNum" sz="quarter" idx="12"/>
          </p:nvPr>
        </p:nvSpPr>
        <p:spPr/>
        <p:txBody>
          <a:bodyPr/>
          <a:lstStyle/>
          <a:p>
            <a:fld id="{A88EBE9D-EF06-9E49-9451-B427DBD8C0F9}" type="slidenum">
              <a:rPr lang="en-US" smtClean="0"/>
              <a:t>16</a:t>
            </a:fld>
            <a:endParaRPr lang="en-US"/>
          </a:p>
        </p:txBody>
      </p:sp>
      <p:pic>
        <p:nvPicPr>
          <p:cNvPr id="6" name="Picture 5">
            <a:extLst>
              <a:ext uri="{FF2B5EF4-FFF2-40B4-BE49-F238E27FC236}">
                <a16:creationId xmlns:a16="http://schemas.microsoft.com/office/drawing/2014/main" id="{111B95DF-CE8D-4908-BBC1-A0AE0AD1024B}"/>
              </a:ext>
            </a:extLst>
          </p:cNvPr>
          <p:cNvPicPr>
            <a:picLocks noChangeAspect="1"/>
          </p:cNvPicPr>
          <p:nvPr/>
        </p:nvPicPr>
        <p:blipFill>
          <a:blip r:embed="rId2"/>
          <a:stretch>
            <a:fillRect/>
          </a:stretch>
        </p:blipFill>
        <p:spPr>
          <a:xfrm>
            <a:off x="418810" y="209029"/>
            <a:ext cx="1503775" cy="925400"/>
          </a:xfrm>
          <a:prstGeom prst="rect">
            <a:avLst/>
          </a:prstGeom>
        </p:spPr>
      </p:pic>
      <p:graphicFrame>
        <p:nvGraphicFramePr>
          <p:cNvPr id="4" name="Table 3">
            <a:extLst>
              <a:ext uri="{FF2B5EF4-FFF2-40B4-BE49-F238E27FC236}">
                <a16:creationId xmlns:a16="http://schemas.microsoft.com/office/drawing/2014/main" id="{2AC243CF-3CC1-4C65-9AC0-ACF9882B632C}"/>
              </a:ext>
            </a:extLst>
          </p:cNvPr>
          <p:cNvGraphicFramePr>
            <a:graphicFrameLocks noGrp="1"/>
          </p:cNvGraphicFramePr>
          <p:nvPr>
            <p:extLst>
              <p:ext uri="{D42A27DB-BD31-4B8C-83A1-F6EECF244321}">
                <p14:modId xmlns:p14="http://schemas.microsoft.com/office/powerpoint/2010/main" val="2417216684"/>
              </p:ext>
            </p:extLst>
          </p:nvPr>
        </p:nvGraphicFramePr>
        <p:xfrm>
          <a:off x="456777" y="4334124"/>
          <a:ext cx="5855665" cy="2031258"/>
        </p:xfrm>
        <a:graphic>
          <a:graphicData uri="http://schemas.openxmlformats.org/drawingml/2006/table">
            <a:tbl>
              <a:tblPr firstRow="1" firstCol="1" bandRow="1">
                <a:tableStyleId>{5C22544A-7EE6-4342-B048-85BDC9FD1C3A}</a:tableStyleId>
              </a:tblPr>
              <a:tblGrid>
                <a:gridCol w="1728815">
                  <a:extLst>
                    <a:ext uri="{9D8B030D-6E8A-4147-A177-3AD203B41FA5}">
                      <a16:colId xmlns:a16="http://schemas.microsoft.com/office/drawing/2014/main" val="1769544789"/>
                    </a:ext>
                  </a:extLst>
                </a:gridCol>
                <a:gridCol w="2398035">
                  <a:extLst>
                    <a:ext uri="{9D8B030D-6E8A-4147-A177-3AD203B41FA5}">
                      <a16:colId xmlns:a16="http://schemas.microsoft.com/office/drawing/2014/main" val="2487493725"/>
                    </a:ext>
                  </a:extLst>
                </a:gridCol>
                <a:gridCol w="1728815">
                  <a:extLst>
                    <a:ext uri="{9D8B030D-6E8A-4147-A177-3AD203B41FA5}">
                      <a16:colId xmlns:a16="http://schemas.microsoft.com/office/drawing/2014/main" val="1509781506"/>
                    </a:ext>
                  </a:extLst>
                </a:gridCol>
              </a:tblGrid>
              <a:tr h="214072">
                <a:tc>
                  <a:txBody>
                    <a:bodyPr/>
                    <a:lstStyle/>
                    <a:p>
                      <a:pPr marL="137160" marR="0" indent="-137160" algn="ctr">
                        <a:lnSpc>
                          <a:spcPct val="110000"/>
                        </a:lnSpc>
                        <a:spcBef>
                          <a:spcPts val="0"/>
                        </a:spcBef>
                        <a:spcAft>
                          <a:spcPts val="0"/>
                        </a:spcAft>
                      </a:pPr>
                      <a:r>
                        <a:rPr lang="en-US" sz="1100" dirty="0">
                          <a:effectLst/>
                        </a:rPr>
                        <a:t> </a:t>
                      </a:r>
                      <a:endParaRPr lang="en-US" sz="1100" dirty="0">
                        <a:effectLst/>
                        <a:latin typeface="Corbel" panose="020B0503020204020204" pitchFamily="34" charset="0"/>
                        <a:ea typeface="Times New Roman" panose="02020603050405020304" pitchFamily="18" charset="0"/>
                        <a:cs typeface="Arial" panose="020B0604020202020204" pitchFamily="34" charset="0"/>
                      </a:endParaRPr>
                    </a:p>
                  </a:txBody>
                  <a:tcPr marL="67800" marR="67800" marT="0" marB="0">
                    <a:solidFill>
                      <a:schemeClr val="accent3">
                        <a:lumMod val="50000"/>
                      </a:schemeClr>
                    </a:solidFill>
                  </a:tcPr>
                </a:tc>
                <a:tc>
                  <a:txBody>
                    <a:bodyPr/>
                    <a:lstStyle/>
                    <a:p>
                      <a:pPr marL="137160" marR="0" indent="-137160" algn="ctr">
                        <a:lnSpc>
                          <a:spcPct val="110000"/>
                        </a:lnSpc>
                        <a:spcBef>
                          <a:spcPts val="0"/>
                        </a:spcBef>
                        <a:spcAft>
                          <a:spcPts val="0"/>
                        </a:spcAft>
                      </a:pPr>
                      <a:r>
                        <a:rPr lang="en-US" sz="1100" dirty="0">
                          <a:effectLst/>
                        </a:rPr>
                        <a:t>Traditional Buyer</a:t>
                      </a:r>
                      <a:endParaRPr lang="en-US" sz="1100" dirty="0">
                        <a:effectLst/>
                        <a:latin typeface="Corbel" panose="020B0503020204020204" pitchFamily="34" charset="0"/>
                        <a:ea typeface="Times New Roman" panose="02020603050405020304" pitchFamily="18" charset="0"/>
                        <a:cs typeface="Arial" panose="020B0604020202020204" pitchFamily="34" charset="0"/>
                      </a:endParaRPr>
                    </a:p>
                  </a:txBody>
                  <a:tcPr marL="67800" marR="67800" marT="0" marB="0" anchor="ctr">
                    <a:solidFill>
                      <a:schemeClr val="accent3">
                        <a:lumMod val="50000"/>
                      </a:schemeClr>
                    </a:solidFill>
                  </a:tcPr>
                </a:tc>
                <a:tc>
                  <a:txBody>
                    <a:bodyPr/>
                    <a:lstStyle/>
                    <a:p>
                      <a:pPr marL="137160" marR="0" indent="-137160" algn="ctr">
                        <a:lnSpc>
                          <a:spcPct val="110000"/>
                        </a:lnSpc>
                        <a:spcBef>
                          <a:spcPts val="0"/>
                        </a:spcBef>
                        <a:spcAft>
                          <a:spcPts val="0"/>
                        </a:spcAft>
                      </a:pPr>
                      <a:r>
                        <a:rPr lang="en-US" sz="1100" dirty="0">
                          <a:effectLst/>
                        </a:rPr>
                        <a:t>Pike Properties</a:t>
                      </a:r>
                      <a:endParaRPr lang="en-US" sz="1100" dirty="0">
                        <a:effectLst/>
                        <a:latin typeface="Corbel" panose="020B0503020204020204" pitchFamily="34" charset="0"/>
                        <a:ea typeface="Times New Roman" panose="02020603050405020304" pitchFamily="18" charset="0"/>
                        <a:cs typeface="Arial" panose="020B0604020202020204" pitchFamily="34" charset="0"/>
                      </a:endParaRPr>
                    </a:p>
                  </a:txBody>
                  <a:tcPr marL="67800" marR="67800" marT="0" marB="0" anchor="ctr">
                    <a:solidFill>
                      <a:schemeClr val="accent3">
                        <a:lumMod val="50000"/>
                      </a:schemeClr>
                    </a:solidFill>
                  </a:tcPr>
                </a:tc>
                <a:extLst>
                  <a:ext uri="{0D108BD9-81ED-4DB2-BD59-A6C34878D82A}">
                    <a16:rowId xmlns:a16="http://schemas.microsoft.com/office/drawing/2014/main" val="4044922962"/>
                  </a:ext>
                </a:extLst>
              </a:tr>
              <a:tr h="173204">
                <a:tc>
                  <a:txBody>
                    <a:bodyPr/>
                    <a:lstStyle/>
                    <a:p>
                      <a:pPr marL="137160" marR="0" indent="-137160" algn="ctr">
                        <a:lnSpc>
                          <a:spcPct val="110000"/>
                        </a:lnSpc>
                        <a:spcBef>
                          <a:spcPts val="0"/>
                        </a:spcBef>
                        <a:spcAft>
                          <a:spcPts val="0"/>
                        </a:spcAft>
                      </a:pPr>
                      <a:r>
                        <a:rPr lang="en-US" sz="1100" dirty="0">
                          <a:effectLst/>
                        </a:rPr>
                        <a:t>Method of Payment</a:t>
                      </a:r>
                      <a:endParaRPr lang="en-US" sz="1100" dirty="0">
                        <a:effectLst/>
                        <a:latin typeface="Corbel" panose="020B0503020204020204" pitchFamily="34" charset="0"/>
                        <a:ea typeface="Times New Roman" panose="02020603050405020304" pitchFamily="18" charset="0"/>
                        <a:cs typeface="Arial" panose="020B0604020202020204" pitchFamily="34" charset="0"/>
                      </a:endParaRPr>
                    </a:p>
                  </a:txBody>
                  <a:tcPr marL="67800" marR="67800" marT="0" marB="0" anchor="ctr">
                    <a:solidFill>
                      <a:schemeClr val="accent3">
                        <a:lumMod val="50000"/>
                      </a:schemeClr>
                    </a:solidFill>
                  </a:tcPr>
                </a:tc>
                <a:tc>
                  <a:txBody>
                    <a:bodyPr/>
                    <a:lstStyle/>
                    <a:p>
                      <a:pPr marL="137160" marR="0" indent="-137160" algn="ctr">
                        <a:lnSpc>
                          <a:spcPct val="110000"/>
                        </a:lnSpc>
                        <a:spcBef>
                          <a:spcPts val="0"/>
                        </a:spcBef>
                        <a:spcAft>
                          <a:spcPts val="0"/>
                        </a:spcAft>
                      </a:pPr>
                      <a:r>
                        <a:rPr lang="en-US" sz="1100" dirty="0">
                          <a:effectLst/>
                        </a:rPr>
                        <a:t>Bank Financing</a:t>
                      </a:r>
                      <a:endParaRPr lang="en-US" sz="1100" dirty="0">
                        <a:effectLst/>
                        <a:latin typeface="Corbel" panose="020B0503020204020204" pitchFamily="34" charset="0"/>
                        <a:ea typeface="Times New Roman" panose="02020603050405020304" pitchFamily="18" charset="0"/>
                        <a:cs typeface="Arial" panose="020B0604020202020204" pitchFamily="34" charset="0"/>
                      </a:endParaRPr>
                    </a:p>
                  </a:txBody>
                  <a:tcPr marL="67800" marR="67800" marT="0" marB="0" anchor="ctr">
                    <a:solidFill>
                      <a:schemeClr val="accent3">
                        <a:lumMod val="40000"/>
                        <a:lumOff val="60000"/>
                      </a:schemeClr>
                    </a:solidFill>
                  </a:tcPr>
                </a:tc>
                <a:tc>
                  <a:txBody>
                    <a:bodyPr/>
                    <a:lstStyle/>
                    <a:p>
                      <a:pPr marL="137160" marR="0" indent="-137160" algn="ctr">
                        <a:lnSpc>
                          <a:spcPct val="110000"/>
                        </a:lnSpc>
                        <a:spcBef>
                          <a:spcPts val="0"/>
                        </a:spcBef>
                        <a:spcAft>
                          <a:spcPts val="0"/>
                        </a:spcAft>
                      </a:pPr>
                      <a:r>
                        <a:rPr lang="en-US" sz="1100">
                          <a:effectLst/>
                        </a:rPr>
                        <a:t>CASH</a:t>
                      </a:r>
                      <a:endParaRPr lang="en-US" sz="1100">
                        <a:effectLst/>
                        <a:latin typeface="Corbel" panose="020B0503020204020204" pitchFamily="34" charset="0"/>
                        <a:ea typeface="Times New Roman" panose="02020603050405020304" pitchFamily="18" charset="0"/>
                        <a:cs typeface="Arial" panose="020B0604020202020204" pitchFamily="34" charset="0"/>
                      </a:endParaRPr>
                    </a:p>
                  </a:txBody>
                  <a:tcPr marL="67800" marR="67800" marT="0" marB="0" anchor="ctr">
                    <a:solidFill>
                      <a:schemeClr val="accent3">
                        <a:lumMod val="40000"/>
                        <a:lumOff val="60000"/>
                      </a:schemeClr>
                    </a:solidFill>
                  </a:tcPr>
                </a:tc>
                <a:extLst>
                  <a:ext uri="{0D108BD9-81ED-4DB2-BD59-A6C34878D82A}">
                    <a16:rowId xmlns:a16="http://schemas.microsoft.com/office/drawing/2014/main" val="1204258525"/>
                  </a:ext>
                </a:extLst>
              </a:tr>
              <a:tr h="173204">
                <a:tc>
                  <a:txBody>
                    <a:bodyPr/>
                    <a:lstStyle/>
                    <a:p>
                      <a:pPr marL="137160" marR="0" indent="-137160" algn="ctr">
                        <a:lnSpc>
                          <a:spcPct val="110000"/>
                        </a:lnSpc>
                        <a:spcBef>
                          <a:spcPts val="0"/>
                        </a:spcBef>
                        <a:spcAft>
                          <a:spcPts val="0"/>
                        </a:spcAft>
                      </a:pPr>
                      <a:r>
                        <a:rPr lang="en-US" sz="1100" dirty="0">
                          <a:effectLst/>
                        </a:rPr>
                        <a:t>Cost of Repairs</a:t>
                      </a:r>
                      <a:endParaRPr lang="en-US" sz="1100" dirty="0">
                        <a:effectLst/>
                        <a:latin typeface="Corbel" panose="020B0503020204020204" pitchFamily="34" charset="0"/>
                        <a:ea typeface="Times New Roman" panose="02020603050405020304" pitchFamily="18" charset="0"/>
                        <a:cs typeface="Arial" panose="020B0604020202020204" pitchFamily="34" charset="0"/>
                      </a:endParaRPr>
                    </a:p>
                  </a:txBody>
                  <a:tcPr marL="67800" marR="67800" marT="0" marB="0" anchor="ctr">
                    <a:solidFill>
                      <a:schemeClr val="accent3">
                        <a:lumMod val="50000"/>
                      </a:schemeClr>
                    </a:solidFill>
                  </a:tcPr>
                </a:tc>
                <a:tc>
                  <a:txBody>
                    <a:bodyPr/>
                    <a:lstStyle/>
                    <a:p>
                      <a:pPr marL="137160" marR="0" indent="-137160" algn="ctr">
                        <a:lnSpc>
                          <a:spcPct val="110000"/>
                        </a:lnSpc>
                        <a:spcBef>
                          <a:spcPts val="0"/>
                        </a:spcBef>
                        <a:spcAft>
                          <a:spcPts val="0"/>
                        </a:spcAft>
                      </a:pPr>
                      <a:r>
                        <a:rPr lang="en-US" sz="1100" dirty="0">
                          <a:effectLst/>
                        </a:rPr>
                        <a:t>1-8% of Homes Value</a:t>
                      </a:r>
                      <a:endParaRPr lang="en-US" sz="1100" dirty="0">
                        <a:effectLst/>
                        <a:latin typeface="Corbel" panose="020B0503020204020204" pitchFamily="34" charset="0"/>
                        <a:ea typeface="Times New Roman" panose="02020603050405020304" pitchFamily="18" charset="0"/>
                        <a:cs typeface="Arial" panose="020B0604020202020204" pitchFamily="34" charset="0"/>
                      </a:endParaRPr>
                    </a:p>
                  </a:txBody>
                  <a:tcPr marL="67800" marR="67800" marT="0" marB="0" anchor="ctr">
                    <a:solidFill>
                      <a:schemeClr val="accent3">
                        <a:lumMod val="40000"/>
                        <a:lumOff val="60000"/>
                      </a:schemeClr>
                    </a:solidFill>
                  </a:tcPr>
                </a:tc>
                <a:tc>
                  <a:txBody>
                    <a:bodyPr/>
                    <a:lstStyle/>
                    <a:p>
                      <a:pPr marL="137160" marR="0" indent="-137160" algn="ctr">
                        <a:lnSpc>
                          <a:spcPct val="110000"/>
                        </a:lnSpc>
                        <a:spcBef>
                          <a:spcPts val="0"/>
                        </a:spcBef>
                        <a:spcAft>
                          <a:spcPts val="0"/>
                        </a:spcAft>
                      </a:pPr>
                      <a:r>
                        <a:rPr lang="en-US" sz="1100">
                          <a:effectLst/>
                        </a:rPr>
                        <a:t>None (Bought AS-IS)</a:t>
                      </a:r>
                      <a:endParaRPr lang="en-US" sz="1100">
                        <a:effectLst/>
                        <a:latin typeface="Corbel" panose="020B0503020204020204" pitchFamily="34" charset="0"/>
                        <a:ea typeface="Times New Roman" panose="02020603050405020304" pitchFamily="18" charset="0"/>
                        <a:cs typeface="Arial" panose="020B0604020202020204" pitchFamily="34" charset="0"/>
                      </a:endParaRPr>
                    </a:p>
                  </a:txBody>
                  <a:tcPr marL="67800" marR="67800" marT="0" marB="0" anchor="ctr">
                    <a:solidFill>
                      <a:schemeClr val="accent3">
                        <a:lumMod val="40000"/>
                        <a:lumOff val="60000"/>
                      </a:schemeClr>
                    </a:solidFill>
                  </a:tcPr>
                </a:tc>
                <a:extLst>
                  <a:ext uri="{0D108BD9-81ED-4DB2-BD59-A6C34878D82A}">
                    <a16:rowId xmlns:a16="http://schemas.microsoft.com/office/drawing/2014/main" val="2669328890"/>
                  </a:ext>
                </a:extLst>
              </a:tr>
              <a:tr h="173204">
                <a:tc>
                  <a:txBody>
                    <a:bodyPr/>
                    <a:lstStyle/>
                    <a:p>
                      <a:pPr marL="137160" marR="0" indent="-137160" algn="ctr">
                        <a:lnSpc>
                          <a:spcPct val="110000"/>
                        </a:lnSpc>
                        <a:spcBef>
                          <a:spcPts val="0"/>
                        </a:spcBef>
                        <a:spcAft>
                          <a:spcPts val="0"/>
                        </a:spcAft>
                      </a:pPr>
                      <a:r>
                        <a:rPr lang="en-US" sz="1100" dirty="0">
                          <a:effectLst/>
                        </a:rPr>
                        <a:t>Closing Timeframe</a:t>
                      </a:r>
                      <a:endParaRPr lang="en-US" sz="1100" dirty="0">
                        <a:effectLst/>
                        <a:latin typeface="Corbel" panose="020B0503020204020204" pitchFamily="34" charset="0"/>
                        <a:ea typeface="Times New Roman" panose="02020603050405020304" pitchFamily="18" charset="0"/>
                        <a:cs typeface="Arial" panose="020B0604020202020204" pitchFamily="34" charset="0"/>
                      </a:endParaRPr>
                    </a:p>
                  </a:txBody>
                  <a:tcPr marL="67800" marR="67800" marT="0" marB="0" anchor="ctr">
                    <a:solidFill>
                      <a:schemeClr val="accent3">
                        <a:lumMod val="50000"/>
                      </a:schemeClr>
                    </a:solidFill>
                  </a:tcPr>
                </a:tc>
                <a:tc>
                  <a:txBody>
                    <a:bodyPr/>
                    <a:lstStyle/>
                    <a:p>
                      <a:pPr marL="137160" marR="0" indent="-137160" algn="ctr">
                        <a:lnSpc>
                          <a:spcPct val="110000"/>
                        </a:lnSpc>
                        <a:spcBef>
                          <a:spcPts val="0"/>
                        </a:spcBef>
                        <a:spcAft>
                          <a:spcPts val="0"/>
                        </a:spcAft>
                      </a:pPr>
                      <a:r>
                        <a:rPr lang="en-US" sz="1100" dirty="0">
                          <a:effectLst/>
                        </a:rPr>
                        <a:t>45+ Days</a:t>
                      </a:r>
                      <a:endParaRPr lang="en-US" sz="1100" dirty="0">
                        <a:effectLst/>
                        <a:latin typeface="Corbel" panose="020B0503020204020204" pitchFamily="34" charset="0"/>
                        <a:ea typeface="Times New Roman" panose="02020603050405020304" pitchFamily="18" charset="0"/>
                        <a:cs typeface="Arial" panose="020B0604020202020204" pitchFamily="34" charset="0"/>
                      </a:endParaRPr>
                    </a:p>
                  </a:txBody>
                  <a:tcPr marL="67800" marR="67800" marT="0" marB="0" anchor="ctr">
                    <a:solidFill>
                      <a:schemeClr val="accent3">
                        <a:lumMod val="40000"/>
                        <a:lumOff val="60000"/>
                      </a:schemeClr>
                    </a:solidFill>
                  </a:tcPr>
                </a:tc>
                <a:tc>
                  <a:txBody>
                    <a:bodyPr/>
                    <a:lstStyle/>
                    <a:p>
                      <a:pPr marL="137160" marR="0" indent="-137160" algn="ctr">
                        <a:lnSpc>
                          <a:spcPct val="110000"/>
                        </a:lnSpc>
                        <a:spcBef>
                          <a:spcPts val="0"/>
                        </a:spcBef>
                        <a:spcAft>
                          <a:spcPts val="0"/>
                        </a:spcAft>
                      </a:pPr>
                      <a:r>
                        <a:rPr lang="en-US" sz="1100" dirty="0">
                          <a:effectLst/>
                        </a:rPr>
                        <a:t>10-14 Days</a:t>
                      </a:r>
                      <a:endParaRPr lang="en-US" sz="1100" dirty="0">
                        <a:effectLst/>
                        <a:latin typeface="Corbel" panose="020B0503020204020204" pitchFamily="34" charset="0"/>
                        <a:ea typeface="Times New Roman" panose="02020603050405020304" pitchFamily="18" charset="0"/>
                        <a:cs typeface="Arial" panose="020B0604020202020204" pitchFamily="34" charset="0"/>
                      </a:endParaRPr>
                    </a:p>
                  </a:txBody>
                  <a:tcPr marL="67800" marR="67800" marT="0" marB="0" anchor="ctr">
                    <a:solidFill>
                      <a:schemeClr val="accent3">
                        <a:lumMod val="40000"/>
                        <a:lumOff val="60000"/>
                      </a:schemeClr>
                    </a:solidFill>
                  </a:tcPr>
                </a:tc>
                <a:extLst>
                  <a:ext uri="{0D108BD9-81ED-4DB2-BD59-A6C34878D82A}">
                    <a16:rowId xmlns:a16="http://schemas.microsoft.com/office/drawing/2014/main" val="275808143"/>
                  </a:ext>
                </a:extLst>
              </a:tr>
              <a:tr h="321422">
                <a:tc>
                  <a:txBody>
                    <a:bodyPr/>
                    <a:lstStyle/>
                    <a:p>
                      <a:pPr marL="137160" marR="0" indent="-137160" algn="ctr">
                        <a:lnSpc>
                          <a:spcPct val="90000"/>
                        </a:lnSpc>
                        <a:spcBef>
                          <a:spcPts val="0"/>
                        </a:spcBef>
                        <a:spcAft>
                          <a:spcPts val="0"/>
                        </a:spcAft>
                      </a:pPr>
                      <a:r>
                        <a:rPr lang="en-US" sz="1100" dirty="0">
                          <a:effectLst/>
                        </a:rPr>
                        <a:t>Amount of Business For You</a:t>
                      </a:r>
                      <a:endParaRPr lang="en-US" sz="1100" dirty="0">
                        <a:effectLst/>
                        <a:latin typeface="Corbel" panose="020B0503020204020204" pitchFamily="34" charset="0"/>
                        <a:ea typeface="Times New Roman" panose="02020603050405020304" pitchFamily="18" charset="0"/>
                        <a:cs typeface="Arial" panose="020B0604020202020204" pitchFamily="34" charset="0"/>
                      </a:endParaRPr>
                    </a:p>
                  </a:txBody>
                  <a:tcPr marL="67800" marR="67800" marT="0" marB="0" anchor="ctr">
                    <a:solidFill>
                      <a:schemeClr val="accent3">
                        <a:lumMod val="50000"/>
                      </a:schemeClr>
                    </a:solidFill>
                  </a:tcPr>
                </a:tc>
                <a:tc>
                  <a:txBody>
                    <a:bodyPr/>
                    <a:lstStyle/>
                    <a:p>
                      <a:pPr marL="137160" marR="0" indent="-137160" algn="ctr">
                        <a:lnSpc>
                          <a:spcPct val="110000"/>
                        </a:lnSpc>
                        <a:spcBef>
                          <a:spcPts val="0"/>
                        </a:spcBef>
                        <a:spcAft>
                          <a:spcPts val="0"/>
                        </a:spcAft>
                      </a:pPr>
                      <a:r>
                        <a:rPr lang="en-US" sz="1100" dirty="0">
                          <a:effectLst/>
                        </a:rPr>
                        <a:t>Typically only one purchase </a:t>
                      </a:r>
                      <a:endParaRPr lang="en-US" sz="1100" dirty="0">
                        <a:effectLst/>
                        <a:latin typeface="Corbel" panose="020B0503020204020204" pitchFamily="34" charset="0"/>
                        <a:ea typeface="Times New Roman" panose="02020603050405020304" pitchFamily="18" charset="0"/>
                        <a:cs typeface="Arial" panose="020B0604020202020204" pitchFamily="34" charset="0"/>
                      </a:endParaRPr>
                    </a:p>
                  </a:txBody>
                  <a:tcPr marL="67800" marR="67800" marT="0" marB="0" anchor="ctr">
                    <a:solidFill>
                      <a:schemeClr val="accent3">
                        <a:lumMod val="40000"/>
                        <a:lumOff val="60000"/>
                      </a:schemeClr>
                    </a:solidFill>
                  </a:tcPr>
                </a:tc>
                <a:tc>
                  <a:txBody>
                    <a:bodyPr/>
                    <a:lstStyle/>
                    <a:p>
                      <a:pPr marL="137160" marR="0" indent="-137160" algn="ctr">
                        <a:lnSpc>
                          <a:spcPct val="90000"/>
                        </a:lnSpc>
                        <a:spcBef>
                          <a:spcPts val="0"/>
                        </a:spcBef>
                        <a:spcAft>
                          <a:spcPts val="0"/>
                        </a:spcAft>
                      </a:pPr>
                      <a:r>
                        <a:rPr lang="en-US" sz="1100">
                          <a:effectLst/>
                        </a:rPr>
                        <a:t>Repeat Buyers                   </a:t>
                      </a:r>
                    </a:p>
                    <a:p>
                      <a:pPr marL="137160" marR="0" indent="-137160" algn="ctr">
                        <a:lnSpc>
                          <a:spcPct val="90000"/>
                        </a:lnSpc>
                        <a:spcBef>
                          <a:spcPts val="0"/>
                        </a:spcBef>
                        <a:spcAft>
                          <a:spcPts val="0"/>
                        </a:spcAft>
                      </a:pPr>
                      <a:r>
                        <a:rPr lang="en-US" sz="1100">
                          <a:effectLst/>
                        </a:rPr>
                        <a:t>(2-10 deals per yr)</a:t>
                      </a:r>
                      <a:endParaRPr lang="en-US" sz="1100">
                        <a:effectLst/>
                        <a:latin typeface="Corbel" panose="020B0503020204020204" pitchFamily="34" charset="0"/>
                        <a:ea typeface="Times New Roman" panose="02020603050405020304" pitchFamily="18" charset="0"/>
                        <a:cs typeface="Arial" panose="020B0604020202020204" pitchFamily="34" charset="0"/>
                      </a:endParaRPr>
                    </a:p>
                  </a:txBody>
                  <a:tcPr marL="67800" marR="67800" marT="0" marB="0" anchor="ctr">
                    <a:solidFill>
                      <a:schemeClr val="accent3">
                        <a:lumMod val="40000"/>
                        <a:lumOff val="60000"/>
                      </a:schemeClr>
                    </a:solidFill>
                  </a:tcPr>
                </a:tc>
                <a:extLst>
                  <a:ext uri="{0D108BD9-81ED-4DB2-BD59-A6C34878D82A}">
                    <a16:rowId xmlns:a16="http://schemas.microsoft.com/office/drawing/2014/main" val="1532781939"/>
                  </a:ext>
                </a:extLst>
              </a:tr>
              <a:tr h="596639">
                <a:tc>
                  <a:txBody>
                    <a:bodyPr/>
                    <a:lstStyle/>
                    <a:p>
                      <a:pPr marL="137160" marR="0" indent="-137160" algn="ctr">
                        <a:lnSpc>
                          <a:spcPct val="110000"/>
                        </a:lnSpc>
                        <a:spcBef>
                          <a:spcPts val="0"/>
                        </a:spcBef>
                        <a:spcAft>
                          <a:spcPts val="0"/>
                        </a:spcAft>
                      </a:pPr>
                      <a:r>
                        <a:rPr lang="en-US" sz="1100" dirty="0">
                          <a:effectLst/>
                        </a:rPr>
                        <a:t>Repairs Needed</a:t>
                      </a:r>
                      <a:endParaRPr lang="en-US" sz="1100" dirty="0">
                        <a:effectLst/>
                        <a:latin typeface="Corbel" panose="020B0503020204020204" pitchFamily="34" charset="0"/>
                        <a:ea typeface="Times New Roman" panose="02020603050405020304" pitchFamily="18" charset="0"/>
                        <a:cs typeface="Arial" panose="020B0604020202020204" pitchFamily="34" charset="0"/>
                      </a:endParaRPr>
                    </a:p>
                  </a:txBody>
                  <a:tcPr marL="67800" marR="67800" marT="0" marB="0" anchor="ctr">
                    <a:solidFill>
                      <a:schemeClr val="accent3">
                        <a:lumMod val="50000"/>
                      </a:schemeClr>
                    </a:solidFill>
                  </a:tcPr>
                </a:tc>
                <a:tc>
                  <a:txBody>
                    <a:bodyPr/>
                    <a:lstStyle/>
                    <a:p>
                      <a:pPr marL="137160" marR="0" indent="-137160" algn="ctr">
                        <a:lnSpc>
                          <a:spcPct val="90000"/>
                        </a:lnSpc>
                        <a:spcBef>
                          <a:spcPts val="0"/>
                        </a:spcBef>
                        <a:spcAft>
                          <a:spcPts val="0"/>
                        </a:spcAft>
                      </a:pPr>
                      <a:r>
                        <a:rPr lang="en-US" sz="1100">
                          <a:effectLst/>
                        </a:rPr>
                        <a:t>Repairs, no matter how big or small are important to owner occupants – often times, making it difficult to find a house quickly &amp; make the sale </a:t>
                      </a:r>
                      <a:endParaRPr lang="en-US" sz="1100">
                        <a:effectLst/>
                        <a:latin typeface="Corbel" panose="020B0503020204020204" pitchFamily="34" charset="0"/>
                        <a:ea typeface="Times New Roman" panose="02020603050405020304" pitchFamily="18" charset="0"/>
                        <a:cs typeface="Arial" panose="020B0604020202020204" pitchFamily="34" charset="0"/>
                      </a:endParaRPr>
                    </a:p>
                  </a:txBody>
                  <a:tcPr marL="67800" marR="67800" marT="0" marB="0" anchor="ctr">
                    <a:solidFill>
                      <a:schemeClr val="accent3">
                        <a:lumMod val="40000"/>
                        <a:lumOff val="60000"/>
                      </a:schemeClr>
                    </a:solidFill>
                  </a:tcPr>
                </a:tc>
                <a:tc>
                  <a:txBody>
                    <a:bodyPr/>
                    <a:lstStyle/>
                    <a:p>
                      <a:pPr marL="137160" marR="0" indent="-137160" algn="ctr">
                        <a:lnSpc>
                          <a:spcPct val="90000"/>
                        </a:lnSpc>
                        <a:spcBef>
                          <a:spcPts val="0"/>
                        </a:spcBef>
                        <a:spcAft>
                          <a:spcPts val="0"/>
                        </a:spcAft>
                      </a:pPr>
                      <a:r>
                        <a:rPr lang="en-US" sz="1100" dirty="0">
                          <a:effectLst/>
                        </a:rPr>
                        <a:t>We look for homes that are not perfect and need improvements</a:t>
                      </a:r>
                      <a:endParaRPr lang="en-US" sz="1100" dirty="0">
                        <a:effectLst/>
                        <a:latin typeface="Corbel" panose="020B0503020204020204" pitchFamily="34" charset="0"/>
                        <a:ea typeface="Times New Roman" panose="02020603050405020304" pitchFamily="18" charset="0"/>
                        <a:cs typeface="Arial" panose="020B0604020202020204" pitchFamily="34" charset="0"/>
                      </a:endParaRPr>
                    </a:p>
                  </a:txBody>
                  <a:tcPr marL="67800" marR="67800" marT="0" marB="0" anchor="ctr">
                    <a:solidFill>
                      <a:schemeClr val="accent3">
                        <a:lumMod val="40000"/>
                        <a:lumOff val="60000"/>
                      </a:schemeClr>
                    </a:solidFill>
                  </a:tcPr>
                </a:tc>
                <a:extLst>
                  <a:ext uri="{0D108BD9-81ED-4DB2-BD59-A6C34878D82A}">
                    <a16:rowId xmlns:a16="http://schemas.microsoft.com/office/drawing/2014/main" val="933413729"/>
                  </a:ext>
                </a:extLst>
              </a:tr>
              <a:tr h="173204">
                <a:tc>
                  <a:txBody>
                    <a:bodyPr/>
                    <a:lstStyle/>
                    <a:p>
                      <a:pPr marL="137160" marR="0" indent="-137160" algn="ctr">
                        <a:lnSpc>
                          <a:spcPct val="110000"/>
                        </a:lnSpc>
                        <a:spcBef>
                          <a:spcPts val="0"/>
                        </a:spcBef>
                        <a:spcAft>
                          <a:spcPts val="0"/>
                        </a:spcAft>
                      </a:pPr>
                      <a:r>
                        <a:rPr lang="en-US" sz="1100" dirty="0">
                          <a:effectLst/>
                        </a:rPr>
                        <a:t>Appraisal</a:t>
                      </a:r>
                      <a:endParaRPr lang="en-US" sz="1100" dirty="0">
                        <a:effectLst/>
                        <a:latin typeface="Corbel" panose="020B0503020204020204" pitchFamily="34" charset="0"/>
                        <a:ea typeface="Times New Roman" panose="02020603050405020304" pitchFamily="18" charset="0"/>
                        <a:cs typeface="Arial" panose="020B0604020202020204" pitchFamily="34" charset="0"/>
                      </a:endParaRPr>
                    </a:p>
                  </a:txBody>
                  <a:tcPr marL="67800" marR="67800" marT="0" marB="0" anchor="ctr">
                    <a:solidFill>
                      <a:schemeClr val="accent3">
                        <a:lumMod val="50000"/>
                      </a:schemeClr>
                    </a:solidFill>
                  </a:tcPr>
                </a:tc>
                <a:tc>
                  <a:txBody>
                    <a:bodyPr/>
                    <a:lstStyle/>
                    <a:p>
                      <a:pPr marL="137160" marR="0" indent="-137160" algn="ctr">
                        <a:lnSpc>
                          <a:spcPct val="110000"/>
                        </a:lnSpc>
                        <a:spcBef>
                          <a:spcPts val="0"/>
                        </a:spcBef>
                        <a:spcAft>
                          <a:spcPts val="0"/>
                        </a:spcAft>
                      </a:pPr>
                      <a:r>
                        <a:rPr lang="en-US" sz="1100">
                          <a:effectLst/>
                        </a:rPr>
                        <a:t>Mandatory</a:t>
                      </a:r>
                      <a:endParaRPr lang="en-US" sz="1100">
                        <a:effectLst/>
                        <a:latin typeface="Corbel" panose="020B0503020204020204" pitchFamily="34" charset="0"/>
                        <a:ea typeface="Times New Roman" panose="02020603050405020304" pitchFamily="18" charset="0"/>
                        <a:cs typeface="Arial" panose="020B0604020202020204" pitchFamily="34" charset="0"/>
                      </a:endParaRPr>
                    </a:p>
                  </a:txBody>
                  <a:tcPr marL="67800" marR="67800" marT="0" marB="0" anchor="ctr">
                    <a:solidFill>
                      <a:schemeClr val="accent3">
                        <a:lumMod val="40000"/>
                        <a:lumOff val="60000"/>
                      </a:schemeClr>
                    </a:solidFill>
                  </a:tcPr>
                </a:tc>
                <a:tc>
                  <a:txBody>
                    <a:bodyPr/>
                    <a:lstStyle/>
                    <a:p>
                      <a:pPr marL="137160" marR="0" indent="-137160" algn="ctr">
                        <a:lnSpc>
                          <a:spcPct val="110000"/>
                        </a:lnSpc>
                        <a:spcBef>
                          <a:spcPts val="0"/>
                        </a:spcBef>
                        <a:spcAft>
                          <a:spcPts val="0"/>
                        </a:spcAft>
                      </a:pPr>
                      <a:r>
                        <a:rPr lang="en-US" sz="1100" dirty="0">
                          <a:effectLst/>
                        </a:rPr>
                        <a:t>None</a:t>
                      </a:r>
                      <a:endParaRPr lang="en-US" sz="1100" dirty="0">
                        <a:effectLst/>
                        <a:latin typeface="Corbel" panose="020B0503020204020204" pitchFamily="34" charset="0"/>
                        <a:ea typeface="Times New Roman" panose="02020603050405020304" pitchFamily="18" charset="0"/>
                        <a:cs typeface="Arial" panose="020B0604020202020204" pitchFamily="34" charset="0"/>
                      </a:endParaRPr>
                    </a:p>
                  </a:txBody>
                  <a:tcPr marL="67800" marR="67800" marT="0" marB="0" anchor="ctr">
                    <a:solidFill>
                      <a:schemeClr val="accent3">
                        <a:lumMod val="40000"/>
                        <a:lumOff val="60000"/>
                      </a:schemeClr>
                    </a:solidFill>
                  </a:tcPr>
                </a:tc>
                <a:extLst>
                  <a:ext uri="{0D108BD9-81ED-4DB2-BD59-A6C34878D82A}">
                    <a16:rowId xmlns:a16="http://schemas.microsoft.com/office/drawing/2014/main" val="1660111089"/>
                  </a:ext>
                </a:extLst>
              </a:tr>
              <a:tr h="191472">
                <a:tc>
                  <a:txBody>
                    <a:bodyPr/>
                    <a:lstStyle/>
                    <a:p>
                      <a:pPr marL="137160" marR="0" indent="-137160" algn="ctr">
                        <a:lnSpc>
                          <a:spcPct val="110000"/>
                        </a:lnSpc>
                        <a:spcBef>
                          <a:spcPts val="0"/>
                        </a:spcBef>
                        <a:spcAft>
                          <a:spcPts val="0"/>
                        </a:spcAft>
                      </a:pPr>
                      <a:r>
                        <a:rPr lang="en-US" sz="1100" dirty="0">
                          <a:effectLst/>
                        </a:rPr>
                        <a:t>Re-Listing the Home</a:t>
                      </a:r>
                      <a:endParaRPr lang="en-US" sz="1100" dirty="0">
                        <a:effectLst/>
                        <a:latin typeface="Corbel" panose="020B0503020204020204" pitchFamily="34" charset="0"/>
                        <a:ea typeface="Times New Roman" panose="02020603050405020304" pitchFamily="18" charset="0"/>
                        <a:cs typeface="Arial" panose="020B0604020202020204" pitchFamily="34" charset="0"/>
                      </a:endParaRPr>
                    </a:p>
                  </a:txBody>
                  <a:tcPr marL="67800" marR="67800" marT="0" marB="0" anchor="ctr">
                    <a:solidFill>
                      <a:schemeClr val="accent3">
                        <a:lumMod val="50000"/>
                      </a:schemeClr>
                    </a:solidFill>
                  </a:tcPr>
                </a:tc>
                <a:tc>
                  <a:txBody>
                    <a:bodyPr/>
                    <a:lstStyle/>
                    <a:p>
                      <a:pPr marL="137160" marR="0" indent="-137160" algn="ctr">
                        <a:lnSpc>
                          <a:spcPct val="110000"/>
                        </a:lnSpc>
                        <a:spcBef>
                          <a:spcPts val="0"/>
                        </a:spcBef>
                        <a:spcAft>
                          <a:spcPts val="0"/>
                        </a:spcAft>
                      </a:pPr>
                      <a:r>
                        <a:rPr lang="en-US" sz="1100" dirty="0">
                          <a:effectLst/>
                        </a:rPr>
                        <a:t>Years down the road</a:t>
                      </a:r>
                      <a:endParaRPr lang="en-US" sz="1100" dirty="0">
                        <a:effectLst/>
                        <a:latin typeface="Corbel" panose="020B0503020204020204" pitchFamily="34" charset="0"/>
                        <a:ea typeface="Times New Roman" panose="02020603050405020304" pitchFamily="18" charset="0"/>
                        <a:cs typeface="Arial" panose="020B0604020202020204" pitchFamily="34" charset="0"/>
                      </a:endParaRPr>
                    </a:p>
                  </a:txBody>
                  <a:tcPr marL="67800" marR="67800" marT="0" marB="0" anchor="ctr">
                    <a:solidFill>
                      <a:schemeClr val="accent3">
                        <a:lumMod val="40000"/>
                        <a:lumOff val="60000"/>
                      </a:schemeClr>
                    </a:solidFill>
                  </a:tcPr>
                </a:tc>
                <a:tc>
                  <a:txBody>
                    <a:bodyPr/>
                    <a:lstStyle/>
                    <a:p>
                      <a:pPr marL="137160" marR="0" indent="-137160" algn="ctr">
                        <a:lnSpc>
                          <a:spcPct val="110000"/>
                        </a:lnSpc>
                        <a:spcBef>
                          <a:spcPts val="0"/>
                        </a:spcBef>
                        <a:spcAft>
                          <a:spcPts val="0"/>
                        </a:spcAft>
                      </a:pPr>
                      <a:r>
                        <a:rPr lang="en-US" sz="1100" dirty="0">
                          <a:effectLst/>
                        </a:rPr>
                        <a:t>2-4 Months on Average</a:t>
                      </a:r>
                      <a:endParaRPr lang="en-US" sz="1100" dirty="0">
                        <a:effectLst/>
                        <a:latin typeface="Corbel" panose="020B0503020204020204" pitchFamily="34" charset="0"/>
                        <a:ea typeface="Times New Roman" panose="02020603050405020304" pitchFamily="18" charset="0"/>
                        <a:cs typeface="Arial" panose="020B0604020202020204" pitchFamily="34" charset="0"/>
                      </a:endParaRPr>
                    </a:p>
                  </a:txBody>
                  <a:tcPr marL="67800" marR="67800" marT="0" marB="0" anchor="ctr">
                    <a:solidFill>
                      <a:schemeClr val="accent3">
                        <a:lumMod val="40000"/>
                        <a:lumOff val="60000"/>
                      </a:schemeClr>
                    </a:solidFill>
                  </a:tcPr>
                </a:tc>
                <a:extLst>
                  <a:ext uri="{0D108BD9-81ED-4DB2-BD59-A6C34878D82A}">
                    <a16:rowId xmlns:a16="http://schemas.microsoft.com/office/drawing/2014/main" val="3812394772"/>
                  </a:ext>
                </a:extLst>
              </a:tr>
            </a:tbl>
          </a:graphicData>
        </a:graphic>
      </p:graphicFrame>
    </p:spTree>
    <p:extLst>
      <p:ext uri="{BB962C8B-B14F-4D97-AF65-F5344CB8AC3E}">
        <p14:creationId xmlns:p14="http://schemas.microsoft.com/office/powerpoint/2010/main" val="1583625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828" y="339333"/>
            <a:ext cx="6069271" cy="885673"/>
          </a:xfrm>
        </p:spPr>
        <p:txBody>
          <a:bodyPr>
            <a:normAutofit/>
          </a:bodyPr>
          <a:lstStyle/>
          <a:p>
            <a:pPr algn="r"/>
            <a:r>
              <a:rPr lang="en-US" sz="1800" dirty="0">
                <a:solidFill>
                  <a:schemeClr val="accent3">
                    <a:lumMod val="50000"/>
                  </a:schemeClr>
                </a:solidFill>
              </a:rPr>
              <a:t>Benefits of Working With Us</a:t>
            </a:r>
          </a:p>
        </p:txBody>
      </p:sp>
      <p:sp>
        <p:nvSpPr>
          <p:cNvPr id="5" name="Content Placeholder 2"/>
          <p:cNvSpPr txBox="1">
            <a:spLocks/>
          </p:cNvSpPr>
          <p:nvPr/>
        </p:nvSpPr>
        <p:spPr>
          <a:xfrm>
            <a:off x="456777" y="1359893"/>
            <a:ext cx="5855665" cy="7184575"/>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1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10000"/>
              </a:lnSpc>
            </a:pPr>
            <a:r>
              <a:rPr lang="en-US" b="1" dirty="0">
                <a:solidFill>
                  <a:schemeClr val="accent3">
                    <a:lumMod val="50000"/>
                  </a:schemeClr>
                </a:solidFill>
              </a:rPr>
              <a:t>OPPORTUNITY TO MAKE BOTH SIDES OF COMMISSION</a:t>
            </a:r>
          </a:p>
          <a:p>
            <a:pPr algn="just">
              <a:lnSpc>
                <a:spcPct val="110000"/>
              </a:lnSpc>
            </a:pPr>
            <a:r>
              <a:rPr lang="en-US" dirty="0"/>
              <a:t>By acting as a dual agent in a transaction, representing both the buyer and seller, you can earn both sides of the commission. For example, let’s say that you as a licensed agent have an REO property listed. Our goal is for the agents we work with to be excited to work with us which is why we’re happy for you if you received both sides of the commission.</a:t>
            </a:r>
          </a:p>
          <a:p>
            <a:pPr algn="just">
              <a:lnSpc>
                <a:spcPct val="110000"/>
              </a:lnSpc>
            </a:pPr>
            <a:endParaRPr lang="en-US" dirty="0"/>
          </a:p>
          <a:p>
            <a:pPr algn="just">
              <a:lnSpc>
                <a:spcPct val="110000"/>
              </a:lnSpc>
            </a:pPr>
            <a:endParaRPr lang="en-US" sz="1050" dirty="0"/>
          </a:p>
          <a:p>
            <a:pPr algn="just">
              <a:lnSpc>
                <a:spcPct val="110000"/>
              </a:lnSpc>
              <a:spcBef>
                <a:spcPts val="0"/>
              </a:spcBef>
            </a:pPr>
            <a:endParaRPr lang="en-US" sz="1050" dirty="0"/>
          </a:p>
          <a:p>
            <a:pPr algn="just">
              <a:lnSpc>
                <a:spcPct val="110000"/>
              </a:lnSpc>
              <a:spcBef>
                <a:spcPts val="0"/>
              </a:spcBef>
            </a:pPr>
            <a:endParaRPr lang="en-US" sz="1050" dirty="0"/>
          </a:p>
          <a:p>
            <a:pPr algn="just">
              <a:lnSpc>
                <a:spcPct val="110000"/>
              </a:lnSpc>
              <a:spcBef>
                <a:spcPts val="0"/>
              </a:spcBef>
            </a:pPr>
            <a:endParaRPr lang="en-US" sz="1050" dirty="0"/>
          </a:p>
          <a:p>
            <a:pPr algn="just">
              <a:lnSpc>
                <a:spcPct val="110000"/>
              </a:lnSpc>
              <a:spcBef>
                <a:spcPts val="0"/>
              </a:spcBef>
            </a:pPr>
            <a:endParaRPr lang="en-US" sz="1050" dirty="0"/>
          </a:p>
          <a:p>
            <a:pPr algn="just">
              <a:lnSpc>
                <a:spcPct val="110000"/>
              </a:lnSpc>
              <a:spcBef>
                <a:spcPts val="0"/>
              </a:spcBef>
            </a:pPr>
            <a:endParaRPr lang="en-US" sz="1050" dirty="0"/>
          </a:p>
          <a:p>
            <a:pPr algn="just">
              <a:spcAft>
                <a:spcPts val="300"/>
              </a:spcAft>
            </a:pPr>
            <a:endParaRPr lang="en-US" sz="1300" b="1" cap="all" dirty="0">
              <a:solidFill>
                <a:schemeClr val="accent3">
                  <a:lumMod val="50000"/>
                </a:schemeClr>
              </a:solidFill>
            </a:endParaRPr>
          </a:p>
          <a:p>
            <a:pPr algn="just">
              <a:spcAft>
                <a:spcPts val="300"/>
              </a:spcAft>
            </a:pPr>
            <a:endParaRPr lang="en-US" sz="1300" b="1" cap="all" dirty="0">
              <a:solidFill>
                <a:schemeClr val="accent3">
                  <a:lumMod val="50000"/>
                </a:schemeClr>
              </a:solidFill>
            </a:endParaRPr>
          </a:p>
          <a:p>
            <a:pPr algn="just">
              <a:spcAft>
                <a:spcPts val="300"/>
              </a:spcAft>
            </a:pPr>
            <a:endParaRPr lang="en-US" sz="1300" b="1" cap="all" dirty="0">
              <a:solidFill>
                <a:schemeClr val="accent3">
                  <a:lumMod val="50000"/>
                </a:schemeClr>
              </a:solidFill>
            </a:endParaRPr>
          </a:p>
          <a:p>
            <a:pPr algn="just">
              <a:spcAft>
                <a:spcPts val="300"/>
              </a:spcAft>
            </a:pPr>
            <a:endParaRPr lang="en-US" sz="1300" b="1" cap="all" dirty="0">
              <a:solidFill>
                <a:schemeClr val="accent3">
                  <a:lumMod val="50000"/>
                </a:schemeClr>
              </a:solidFill>
            </a:endParaRPr>
          </a:p>
          <a:p>
            <a:pPr algn="just">
              <a:spcAft>
                <a:spcPts val="300"/>
              </a:spcAft>
            </a:pPr>
            <a:endParaRPr lang="en-US" sz="1300" b="1" cap="all" dirty="0">
              <a:solidFill>
                <a:schemeClr val="accent3">
                  <a:lumMod val="50000"/>
                </a:schemeClr>
              </a:solidFill>
            </a:endParaRPr>
          </a:p>
          <a:p>
            <a:pPr algn="just">
              <a:spcAft>
                <a:spcPts val="300"/>
              </a:spcAft>
            </a:pPr>
            <a:endParaRPr lang="en-US" sz="1300" b="1" cap="all" dirty="0">
              <a:solidFill>
                <a:schemeClr val="accent3">
                  <a:lumMod val="50000"/>
                </a:schemeClr>
              </a:solidFill>
            </a:endParaRPr>
          </a:p>
          <a:p>
            <a:r>
              <a:rPr lang="en-US" b="1" cap="all" dirty="0">
                <a:solidFill>
                  <a:schemeClr val="accent3">
                    <a:lumMod val="50000"/>
                  </a:schemeClr>
                </a:solidFill>
              </a:rPr>
              <a:t>Become a Distressed Property Specialist</a:t>
            </a:r>
          </a:p>
          <a:p>
            <a:r>
              <a:rPr lang="en-US" dirty="0"/>
              <a:t>There are a number of properties in the marketplace needing renovations – anything from cosmetic repairs to full-gut rehabs. Often times, you as the agent are the first contact for sellers behind on payments, who need to sell quickly, or don’t have equity in their home. These are exactly the types of opportunities we are looking for. If you or someone in your office have these types of listings, we may be able to quickly purchase the homes with CASH. After a few successful transactions, you can utilize that success to gain more exposure in your market and build your credibility as a distressed property specialist – ultimately, increasing your income opportunity.</a:t>
            </a:r>
          </a:p>
          <a:p>
            <a:pPr algn="just">
              <a:lnSpc>
                <a:spcPct val="110000"/>
              </a:lnSpc>
            </a:pPr>
            <a:endParaRPr lang="en-US" dirty="0"/>
          </a:p>
          <a:p>
            <a:r>
              <a:rPr lang="en-US" b="1" cap="all" dirty="0">
                <a:solidFill>
                  <a:schemeClr val="accent3">
                    <a:lumMod val="50000"/>
                  </a:schemeClr>
                </a:solidFill>
              </a:rPr>
              <a:t>Access to Property Inventory Before Listed</a:t>
            </a:r>
          </a:p>
          <a:p>
            <a:r>
              <a:rPr lang="en-US" dirty="0"/>
              <a:t>A successful and active investor will constantly have an inventory of completely renovated properties; and </a:t>
            </a:r>
            <a:r>
              <a:rPr lang="en-US" b="1" dirty="0"/>
              <a:t>YOU will have access to that inventory BEFORE that property is listed on the MLS. </a:t>
            </a:r>
            <a:r>
              <a:rPr lang="en-US" dirty="0"/>
              <a:t>This creates a great opportunity for buyers – especially a first-time homebuyer, as they would have the chance to purchase a newly renovated and fairly priced property. In some cases, your buyers can also have the benefit of giving input on certain features of their home and choosing custom finishes BEFORE renovations are fully complete. By providing this option to your buyer, it completely differentiates you from other agents – therefore, directly impacting your bottom-line!</a:t>
            </a:r>
          </a:p>
          <a:p>
            <a:pPr algn="just">
              <a:lnSpc>
                <a:spcPct val="110000"/>
              </a:lnSpc>
            </a:pPr>
            <a:endParaRPr lang="en-US" dirty="0"/>
          </a:p>
          <a:p>
            <a:pPr algn="just">
              <a:lnSpc>
                <a:spcPct val="110000"/>
              </a:lnSpc>
            </a:pPr>
            <a:endParaRPr lang="en-US" dirty="0"/>
          </a:p>
          <a:p>
            <a:pPr algn="just">
              <a:lnSpc>
                <a:spcPct val="110000"/>
              </a:lnSpc>
            </a:pPr>
            <a:endParaRPr lang="en-US" dirty="0"/>
          </a:p>
          <a:p>
            <a:pPr algn="just">
              <a:lnSpc>
                <a:spcPct val="110000"/>
              </a:lnSpc>
            </a:pPr>
            <a:endParaRPr lang="en-US" dirty="0"/>
          </a:p>
          <a:p>
            <a:pPr algn="just">
              <a:lnSpc>
                <a:spcPct val="110000"/>
              </a:lnSpc>
            </a:pPr>
            <a:endParaRPr lang="en-US" dirty="0"/>
          </a:p>
        </p:txBody>
      </p:sp>
      <p:sp>
        <p:nvSpPr>
          <p:cNvPr id="3" name="Slide Number Placeholder 2"/>
          <p:cNvSpPr>
            <a:spLocks noGrp="1"/>
          </p:cNvSpPr>
          <p:nvPr>
            <p:ph type="sldNum" sz="quarter" idx="12"/>
          </p:nvPr>
        </p:nvSpPr>
        <p:spPr/>
        <p:txBody>
          <a:bodyPr/>
          <a:lstStyle/>
          <a:p>
            <a:fld id="{A88EBE9D-EF06-9E49-9451-B427DBD8C0F9}" type="slidenum">
              <a:rPr lang="en-US" smtClean="0"/>
              <a:t>17</a:t>
            </a:fld>
            <a:endParaRPr lang="en-US"/>
          </a:p>
        </p:txBody>
      </p:sp>
      <p:pic>
        <p:nvPicPr>
          <p:cNvPr id="6" name="Picture 5">
            <a:extLst>
              <a:ext uri="{FF2B5EF4-FFF2-40B4-BE49-F238E27FC236}">
                <a16:creationId xmlns:a16="http://schemas.microsoft.com/office/drawing/2014/main" id="{111B95DF-CE8D-4908-BBC1-A0AE0AD1024B}"/>
              </a:ext>
            </a:extLst>
          </p:cNvPr>
          <p:cNvPicPr>
            <a:picLocks noChangeAspect="1"/>
          </p:cNvPicPr>
          <p:nvPr/>
        </p:nvPicPr>
        <p:blipFill>
          <a:blip r:embed="rId2"/>
          <a:stretch>
            <a:fillRect/>
          </a:stretch>
        </p:blipFill>
        <p:spPr>
          <a:xfrm>
            <a:off x="418810" y="209029"/>
            <a:ext cx="1503775" cy="925400"/>
          </a:xfrm>
          <a:prstGeom prst="rect">
            <a:avLst/>
          </a:prstGeom>
        </p:spPr>
      </p:pic>
      <p:sp>
        <p:nvSpPr>
          <p:cNvPr id="8" name="Text Box 1159">
            <a:extLst>
              <a:ext uri="{FF2B5EF4-FFF2-40B4-BE49-F238E27FC236}">
                <a16:creationId xmlns:a16="http://schemas.microsoft.com/office/drawing/2014/main" id="{62053558-C2C3-4C0E-BA5B-8A81C797A39D}"/>
              </a:ext>
            </a:extLst>
          </p:cNvPr>
          <p:cNvSpPr txBox="1">
            <a:spLocks noChangeAspect="1" noChangeArrowheads="1"/>
          </p:cNvSpPr>
          <p:nvPr/>
        </p:nvSpPr>
        <p:spPr bwMode="auto">
          <a:xfrm>
            <a:off x="1324476" y="2608384"/>
            <a:ext cx="4209047" cy="2514600"/>
          </a:xfrm>
          <a:prstGeom prst="rect">
            <a:avLst/>
          </a:prstGeom>
          <a:solidFill>
            <a:schemeClr val="accent3">
              <a:lumMod val="50000"/>
            </a:schemeClr>
          </a:solidFill>
          <a:ln>
            <a:noFill/>
          </a:ln>
          <a:effectLst>
            <a:outerShdw dist="63500" dir="2700000" algn="tl" rotWithShape="0">
              <a:schemeClr val="accent3">
                <a:lumMod val="50000"/>
                <a:alpha val="43000"/>
              </a:schemeClr>
            </a:outerShdw>
          </a:effectLst>
          <a:scene3d>
            <a:camera prst="orthographicFront"/>
            <a:lightRig rig="threePt" dir="t"/>
          </a:scene3d>
          <a:sp3d contourW="12700">
            <a:contourClr>
              <a:schemeClr val="accent3">
                <a:lumMod val="50000"/>
              </a:schemeClr>
            </a:contourClr>
          </a:sp3d>
        </p:spPr>
        <p:txBody>
          <a:bodyPr vert="horz" wrap="square" lIns="91440" tIns="45720" rIns="182880" bIns="13716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500" b="1" i="0" u="none" strike="noStrike" cap="none" normalizeH="0" baseline="0" dirty="0">
              <a:ln>
                <a:noFill/>
              </a:ln>
              <a:solidFill>
                <a:srgbClr val="FFFFFF"/>
              </a:solidFill>
              <a:effectLst/>
              <a:latin typeface="Constantia" panose="02030602050306030303" pitchFamily="18" charset="0"/>
            </a:endParaRPr>
          </a:p>
          <a:p>
            <a:pPr marL="0" marR="0" lvl="0" indent="0" algn="ctr" defTabSz="914400" rtl="0" eaLnBrk="0" fontAlgn="base" latinLnBrk="0" hangingPunct="0">
              <a:lnSpc>
                <a:spcPct val="100000"/>
              </a:lnSpc>
              <a:spcBef>
                <a:spcPct val="0"/>
              </a:spcBef>
              <a:spcAft>
                <a:spcPts val="600"/>
              </a:spcAft>
              <a:buClrTx/>
              <a:buSzTx/>
              <a:buFontTx/>
              <a:buNone/>
              <a:tabLst/>
            </a:pPr>
            <a:r>
              <a:rPr kumimoji="0" lang="en-US" altLang="en-US" sz="1100" b="1" i="1" u="none" strike="noStrike" cap="none" normalizeH="0" baseline="0" dirty="0">
                <a:ln>
                  <a:noFill/>
                </a:ln>
                <a:solidFill>
                  <a:srgbClr val="FFFFFF"/>
                </a:solidFill>
                <a:effectLst/>
                <a:latin typeface="Constantia" panose="02030602050306030303" pitchFamily="18" charset="0"/>
              </a:rPr>
              <a:t>   </a:t>
            </a:r>
            <a:r>
              <a:rPr kumimoji="0" lang="en-US" altLang="en-US" sz="1100" b="1" i="1" u="none" strike="noStrike" cap="none" normalizeH="0" baseline="0" dirty="0">
                <a:ln>
                  <a:noFill/>
                </a:ln>
                <a:solidFill>
                  <a:schemeClr val="bg1"/>
                </a:solidFill>
                <a:effectLst/>
                <a:latin typeface="Constantia" panose="02030602050306030303" pitchFamily="18" charset="0"/>
              </a:rPr>
              <a:t>What’s In It For You?</a:t>
            </a:r>
          </a:p>
          <a:p>
            <a:pPr lvl="1" defTabSz="914400" eaLnBrk="0" fontAlgn="base" hangingPunct="0">
              <a:spcBef>
                <a:spcPct val="0"/>
              </a:spcBef>
              <a:spcAft>
                <a:spcPts val="100"/>
              </a:spcAft>
              <a:buFont typeface="Symbol" panose="05050102010706020507" pitchFamily="18" charset="2"/>
              <a:buChar char="·"/>
            </a:pPr>
            <a:r>
              <a:rPr kumimoji="0" lang="en-US" altLang="en-US" sz="1100" b="0" i="0" u="none" strike="noStrike" cap="none" normalizeH="0" baseline="0" dirty="0">
                <a:ln>
                  <a:noFill/>
                </a:ln>
                <a:solidFill>
                  <a:schemeClr val="bg1"/>
                </a:solidFill>
                <a:effectLst/>
                <a:latin typeface="Minion Pro" charset="0"/>
              </a:rPr>
              <a:t>Opportunity to make double commission</a:t>
            </a:r>
          </a:p>
          <a:p>
            <a:pPr lvl="1" algn="just" defTabSz="914400" eaLnBrk="0" fontAlgn="base" hangingPunct="0">
              <a:spcBef>
                <a:spcPct val="0"/>
              </a:spcBef>
              <a:spcAft>
                <a:spcPts val="100"/>
              </a:spcAft>
              <a:buFont typeface="Symbol" panose="05050102010706020507" pitchFamily="18" charset="2"/>
              <a:buChar char="·"/>
            </a:pPr>
            <a:r>
              <a:rPr kumimoji="0" lang="en-US" altLang="en-US" sz="1100" b="0" i="0" u="none" strike="noStrike" cap="none" normalizeH="0" baseline="0" dirty="0">
                <a:ln>
                  <a:noFill/>
                </a:ln>
                <a:solidFill>
                  <a:schemeClr val="bg1"/>
                </a:solidFill>
                <a:effectLst/>
                <a:latin typeface="Minion Pro" charset="0"/>
              </a:rPr>
              <a:t>Consistent business (we buy </a:t>
            </a:r>
            <a:r>
              <a:rPr kumimoji="0" lang="en-US" altLang="en-US" sz="1100" b="0" i="1" u="none" strike="noStrike" cap="none" normalizeH="0" baseline="0" dirty="0">
                <a:ln>
                  <a:noFill/>
                </a:ln>
                <a:solidFill>
                  <a:schemeClr val="bg1"/>
                </a:solidFill>
                <a:effectLst/>
                <a:latin typeface="Minion Pro" charset="0"/>
              </a:rPr>
              <a:t>24-36 properties a year)</a:t>
            </a:r>
            <a:endParaRPr kumimoji="0" lang="en-US" altLang="en-US" sz="1100" b="0" i="0" u="none" strike="noStrike" cap="none" normalizeH="0" baseline="0" dirty="0">
              <a:ln>
                <a:noFill/>
              </a:ln>
              <a:solidFill>
                <a:schemeClr val="bg1"/>
              </a:solidFill>
              <a:effectLst/>
              <a:latin typeface="Minion Pro" charset="0"/>
            </a:endParaRPr>
          </a:p>
          <a:p>
            <a:pPr lvl="1" defTabSz="914400" eaLnBrk="0" fontAlgn="base" hangingPunct="0">
              <a:spcBef>
                <a:spcPct val="0"/>
              </a:spcBef>
              <a:spcAft>
                <a:spcPts val="100"/>
              </a:spcAft>
              <a:buFont typeface="Symbol" panose="05050102010706020507" pitchFamily="18" charset="2"/>
              <a:buChar char="·"/>
            </a:pPr>
            <a:r>
              <a:rPr kumimoji="0" lang="en-US" altLang="en-US" sz="1100" b="0" i="0" u="none" strike="noStrike" cap="none" normalizeH="0" baseline="0" dirty="0">
                <a:ln>
                  <a:noFill/>
                </a:ln>
                <a:solidFill>
                  <a:schemeClr val="bg1"/>
                </a:solidFill>
                <a:effectLst/>
                <a:latin typeface="Minion Pro" charset="0"/>
              </a:rPr>
              <a:t>Obtain referral leads</a:t>
            </a:r>
          </a:p>
          <a:p>
            <a:pPr lvl="1" defTabSz="914400" eaLnBrk="0" fontAlgn="base" hangingPunct="0">
              <a:spcBef>
                <a:spcPct val="0"/>
              </a:spcBef>
              <a:spcAft>
                <a:spcPct val="0"/>
              </a:spcAft>
              <a:buFont typeface="Symbol" panose="05050102010706020507" pitchFamily="18" charset="2"/>
              <a:buChar char="·"/>
            </a:pPr>
            <a:r>
              <a:rPr kumimoji="0" lang="en-US" altLang="en-US" sz="1100" b="0" i="0" u="none" strike="noStrike" cap="none" normalizeH="0" baseline="0" dirty="0">
                <a:ln>
                  <a:noFill/>
                </a:ln>
                <a:solidFill>
                  <a:schemeClr val="bg1"/>
                </a:solidFill>
                <a:effectLst/>
                <a:latin typeface="Minion Pro" charset="0"/>
              </a:rPr>
              <a:t>Access to property inventory before listed</a:t>
            </a:r>
          </a:p>
          <a:p>
            <a:pPr lvl="1" defTabSz="914400" eaLnBrk="0" fontAlgn="base" hangingPunct="0">
              <a:spcBef>
                <a:spcPct val="0"/>
              </a:spcBef>
              <a:spcAft>
                <a:spcPct val="0"/>
              </a:spcAft>
              <a:buFont typeface="Symbol" panose="05050102010706020507" pitchFamily="18" charset="2"/>
              <a:buChar char="·"/>
            </a:pPr>
            <a:r>
              <a:rPr kumimoji="0" lang="en-US" altLang="en-US" sz="1100" b="0" i="0" u="none" strike="noStrike" cap="none" normalizeH="0" baseline="0" dirty="0">
                <a:ln>
                  <a:noFill/>
                </a:ln>
                <a:solidFill>
                  <a:schemeClr val="bg1"/>
                </a:solidFill>
                <a:effectLst/>
                <a:latin typeface="Minion Pro" charset="0"/>
              </a:rPr>
              <a:t>Opportunity to host open houses</a:t>
            </a:r>
          </a:p>
          <a:p>
            <a:pPr lvl="1" defTabSz="914400" eaLnBrk="0" fontAlgn="base" hangingPunct="0">
              <a:spcBef>
                <a:spcPct val="0"/>
              </a:spcBef>
              <a:spcAft>
                <a:spcPct val="0"/>
              </a:spcAft>
              <a:buFont typeface="Symbol" panose="05050102010706020507" pitchFamily="18" charset="2"/>
              <a:buChar char="·"/>
            </a:pPr>
            <a:r>
              <a:rPr kumimoji="0" lang="en-US" altLang="en-US" sz="1100" b="0" i="0" u="none" strike="noStrike" cap="none" normalizeH="0" baseline="0" dirty="0">
                <a:ln>
                  <a:noFill/>
                </a:ln>
                <a:solidFill>
                  <a:schemeClr val="bg1"/>
                </a:solidFill>
                <a:effectLst/>
                <a:latin typeface="Minion Pro" charset="0"/>
              </a:rPr>
              <a:t>Short sale referrals</a:t>
            </a:r>
          </a:p>
          <a:p>
            <a:pPr lvl="1" defTabSz="914400" eaLnBrk="0" fontAlgn="base" hangingPunct="0">
              <a:spcBef>
                <a:spcPct val="0"/>
              </a:spcBef>
              <a:spcAft>
                <a:spcPct val="0"/>
              </a:spcAft>
              <a:buFont typeface="Symbol" panose="05050102010706020507" pitchFamily="18" charset="2"/>
              <a:buChar char="·"/>
            </a:pPr>
            <a:r>
              <a:rPr kumimoji="0" lang="en-US" altLang="en-US" sz="1100" b="0" i="0" u="none" strike="noStrike" cap="none" normalizeH="0" baseline="0" dirty="0">
                <a:ln>
                  <a:noFill/>
                </a:ln>
                <a:solidFill>
                  <a:schemeClr val="bg1"/>
                </a:solidFill>
                <a:effectLst/>
                <a:latin typeface="Minion Pro" charset="0"/>
              </a:rPr>
              <a:t>Ease of transactions – we use electronic signatures</a:t>
            </a:r>
          </a:p>
          <a:p>
            <a:pPr lvl="1" defTabSz="914400" eaLnBrk="0" fontAlgn="base" hangingPunct="0">
              <a:spcBef>
                <a:spcPct val="0"/>
              </a:spcBef>
              <a:spcAft>
                <a:spcPct val="0"/>
              </a:spcAft>
              <a:buFont typeface="Symbol" panose="05050102010706020507" pitchFamily="18" charset="2"/>
              <a:buChar char="·"/>
            </a:pPr>
            <a:r>
              <a:rPr kumimoji="0" lang="en-US" altLang="en-US" sz="1100" b="0" i="0" u="none" strike="noStrike" cap="none" normalizeH="0" baseline="0" dirty="0">
                <a:ln>
                  <a:noFill/>
                </a:ln>
                <a:solidFill>
                  <a:schemeClr val="bg1"/>
                </a:solidFill>
                <a:effectLst/>
                <a:latin typeface="Minion Pro" charset="0"/>
              </a:rPr>
              <a:t>Become a distressed property specialist in your area</a:t>
            </a:r>
          </a:p>
          <a:p>
            <a:pPr lvl="1" defTabSz="914400" eaLnBrk="0" fontAlgn="base" hangingPunct="0">
              <a:spcBef>
                <a:spcPct val="0"/>
              </a:spcBef>
              <a:spcAft>
                <a:spcPct val="0"/>
              </a:spcAft>
              <a:buFont typeface="Symbol" panose="05050102010706020507" pitchFamily="18" charset="2"/>
              <a:buChar char="·"/>
            </a:pPr>
            <a:r>
              <a:rPr kumimoji="0" lang="en-US" altLang="en-US" sz="1100" b="0" i="0" u="none" strike="noStrike" cap="none" normalizeH="0" baseline="0" dirty="0">
                <a:ln>
                  <a:noFill/>
                </a:ln>
                <a:solidFill>
                  <a:schemeClr val="bg1"/>
                </a:solidFill>
                <a:effectLst/>
                <a:latin typeface="Minion Pro" charset="0"/>
              </a:rPr>
              <a:t>Free training &amp; joint venture potential</a:t>
            </a:r>
          </a:p>
          <a:p>
            <a:pPr lvl="1" defTabSz="914400" eaLnBrk="0" fontAlgn="base" hangingPunct="0">
              <a:spcBef>
                <a:spcPct val="0"/>
              </a:spcBef>
              <a:spcAft>
                <a:spcPct val="0"/>
              </a:spcAft>
              <a:buFont typeface="Symbol" panose="05050102010706020507" pitchFamily="18" charset="2"/>
              <a:buChar char="·"/>
            </a:pPr>
            <a:r>
              <a:rPr kumimoji="0" lang="en-US" altLang="en-US" sz="1100" b="0" i="0" u="none" strike="noStrike" cap="none" normalizeH="0" baseline="0" dirty="0">
                <a:ln>
                  <a:noFill/>
                </a:ln>
                <a:solidFill>
                  <a:schemeClr val="bg1"/>
                </a:solidFill>
                <a:effectLst/>
                <a:latin typeface="Minion Pro" charset="0"/>
              </a:rPr>
              <a:t>Enhance your profile as an agent in your community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7182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828" y="339333"/>
            <a:ext cx="6069271" cy="885673"/>
          </a:xfrm>
        </p:spPr>
        <p:txBody>
          <a:bodyPr>
            <a:normAutofit/>
          </a:bodyPr>
          <a:lstStyle/>
          <a:p>
            <a:pPr algn="r"/>
            <a:r>
              <a:rPr lang="en-US" sz="1800" dirty="0">
                <a:solidFill>
                  <a:schemeClr val="accent3">
                    <a:lumMod val="50000"/>
                  </a:schemeClr>
                </a:solidFill>
              </a:rPr>
              <a:t>Benefits of Working With Us</a:t>
            </a:r>
          </a:p>
        </p:txBody>
      </p:sp>
      <p:sp>
        <p:nvSpPr>
          <p:cNvPr id="5" name="Content Placeholder 2"/>
          <p:cNvSpPr txBox="1">
            <a:spLocks/>
          </p:cNvSpPr>
          <p:nvPr/>
        </p:nvSpPr>
        <p:spPr>
          <a:xfrm>
            <a:off x="456777" y="1359893"/>
            <a:ext cx="5855665" cy="7184575"/>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1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10000"/>
              </a:lnSpc>
            </a:pPr>
            <a:r>
              <a:rPr lang="en-US" b="1" dirty="0">
                <a:solidFill>
                  <a:schemeClr val="accent3">
                    <a:lumMod val="50000"/>
                  </a:schemeClr>
                </a:solidFill>
              </a:rPr>
              <a:t>OPPORTUNITY TO HOST OPEN HOUSES  </a:t>
            </a:r>
          </a:p>
          <a:p>
            <a:pPr algn="just">
              <a:lnSpc>
                <a:spcPct val="110000"/>
              </a:lnSpc>
            </a:pPr>
            <a:r>
              <a:rPr lang="en-US" dirty="0"/>
              <a:t>Newly renovated vacant properties generate a lot of interest from potential buyers – like a neighbor or anyone else looking for properties priced aggressively and in pristine condition. By acting as a seller’s agent, this creates a great opportunity to host open houses for these properties; allowing you to meet many new potential buyers that you can add to your database, and possibly cultivate as buyer clients of your own.</a:t>
            </a:r>
          </a:p>
          <a:p>
            <a:pPr algn="just">
              <a:lnSpc>
                <a:spcPct val="110000"/>
              </a:lnSpc>
            </a:pPr>
            <a:endParaRPr lang="en-US" dirty="0"/>
          </a:p>
          <a:p>
            <a:r>
              <a:rPr lang="en-US" b="1" cap="all" dirty="0">
                <a:solidFill>
                  <a:schemeClr val="accent3">
                    <a:lumMod val="50000"/>
                  </a:schemeClr>
                </a:solidFill>
              </a:rPr>
              <a:t>Short Sale Referrals</a:t>
            </a:r>
          </a:p>
          <a:p>
            <a:r>
              <a:rPr lang="en-US" dirty="0"/>
              <a:t>Successful investors are excellent marketers and generate a lot of leads – many of which are short sales. In most cases, investors aren’t too interested in working with sellers whose properties are over-leveraged and in short sale situations. The short sale process can be lengthy, so many investors prefer to refer those leads to a specialist rather than work with the sellers themselves. This creates a huge opportunity for you to become </a:t>
            </a:r>
            <a:r>
              <a:rPr lang="en-US" i="1" dirty="0"/>
              <a:t>a “short sale specialist”</a:t>
            </a:r>
            <a:r>
              <a:rPr lang="en-US" dirty="0"/>
              <a:t> – by listing these properties and getting the commission when they sell. As a short sale specialist, you also have the opportunity of working with multiple investors, which provides you with more of an revenue stream ten fold!</a:t>
            </a:r>
          </a:p>
          <a:p>
            <a:pPr algn="just">
              <a:lnSpc>
                <a:spcPct val="110000"/>
              </a:lnSpc>
            </a:pPr>
            <a:endParaRPr lang="en-US" sz="1050" dirty="0"/>
          </a:p>
          <a:p>
            <a:r>
              <a:rPr lang="en-US" b="1" cap="all" dirty="0">
                <a:solidFill>
                  <a:schemeClr val="accent3">
                    <a:lumMod val="50000"/>
                  </a:schemeClr>
                </a:solidFill>
              </a:rPr>
              <a:t>Become a Part Of our Team!</a:t>
            </a:r>
          </a:p>
          <a:p>
            <a:r>
              <a:rPr lang="en-US" dirty="0"/>
              <a:t>In working with us, there are several benefits and different ways you can generate revenue:</a:t>
            </a:r>
          </a:p>
          <a:p>
            <a:r>
              <a:rPr lang="en-US" dirty="0"/>
              <a:t> </a:t>
            </a:r>
          </a:p>
          <a:p>
            <a:pPr marL="457200" lvl="1" indent="0">
              <a:buNone/>
            </a:pPr>
            <a:r>
              <a:rPr lang="en-US" sz="1100" b="1" i="1" dirty="0"/>
              <a:t>Represent Us As Our Buyer's Agent</a:t>
            </a:r>
            <a:endParaRPr lang="en-US" sz="1100" b="1" dirty="0"/>
          </a:p>
          <a:p>
            <a:pPr marL="457200" lvl="1" indent="0">
              <a:buNone/>
            </a:pPr>
            <a:r>
              <a:rPr lang="en-US" sz="1100" b="1" i="1" dirty="0"/>
              <a:t>	</a:t>
            </a:r>
            <a:r>
              <a:rPr lang="en-US" sz="1100" i="1" dirty="0"/>
              <a:t>We Are CASH Investors &amp; Buy 24-36 Properties A Year</a:t>
            </a:r>
            <a:endParaRPr lang="en-US" sz="1100" dirty="0"/>
          </a:p>
          <a:p>
            <a:pPr marL="457200" lvl="1" indent="0">
              <a:buNone/>
            </a:pPr>
            <a:endParaRPr lang="en-US" sz="1100" b="1" i="1" dirty="0"/>
          </a:p>
          <a:p>
            <a:pPr marL="457200" lvl="1" indent="0">
              <a:buNone/>
            </a:pPr>
            <a:r>
              <a:rPr lang="en-US" sz="1100" b="1" i="1" dirty="0"/>
              <a:t>Represent Us As Our Listing Agent 		</a:t>
            </a:r>
            <a:endParaRPr lang="en-US" sz="1100" b="1" dirty="0"/>
          </a:p>
          <a:p>
            <a:pPr marL="457200" lvl="1" indent="0">
              <a:buNone/>
            </a:pPr>
            <a:r>
              <a:rPr lang="en-US" sz="1100" b="1" i="1" dirty="0"/>
              <a:t>	</a:t>
            </a:r>
            <a:r>
              <a:rPr lang="en-US" sz="1100" i="1" dirty="0"/>
              <a:t>Re-List Our Fully Renovated Vacant Properties In Your Area </a:t>
            </a:r>
            <a:endParaRPr lang="en-US" sz="1100" dirty="0"/>
          </a:p>
          <a:p>
            <a:pPr marL="457200" lvl="1" indent="0">
              <a:buNone/>
            </a:pPr>
            <a:endParaRPr lang="en-US" sz="1100" b="1" i="1" dirty="0"/>
          </a:p>
          <a:p>
            <a:pPr marL="457200" lvl="1" indent="0">
              <a:buNone/>
            </a:pPr>
            <a:r>
              <a:rPr lang="en-US" sz="1100" b="1" i="1" dirty="0"/>
              <a:t>Be Our Referral Agent</a:t>
            </a:r>
            <a:endParaRPr lang="en-US" sz="1100" b="1" dirty="0"/>
          </a:p>
          <a:p>
            <a:pPr marL="457200" lvl="1" indent="0">
              <a:buNone/>
            </a:pPr>
            <a:r>
              <a:rPr lang="en-US" sz="1100" b="1" i="1" dirty="0"/>
              <a:t>	</a:t>
            </a:r>
            <a:r>
              <a:rPr lang="en-US" sz="1100" i="1" dirty="0"/>
              <a:t>Tap Into Our List of Buyer, Seller &amp; Short Sale Leads </a:t>
            </a:r>
            <a:endParaRPr lang="en-US" sz="1100" dirty="0"/>
          </a:p>
          <a:p>
            <a:pPr marL="457200" lvl="1" indent="0">
              <a:buNone/>
            </a:pPr>
            <a:r>
              <a:rPr lang="en-US" sz="1100" b="1" i="1" dirty="0"/>
              <a:t> </a:t>
            </a:r>
          </a:p>
          <a:p>
            <a:pPr marL="457200" lvl="1" indent="0">
              <a:buNone/>
            </a:pPr>
            <a:r>
              <a:rPr lang="en-US" sz="1100" b="1" i="1" dirty="0"/>
              <a:t>Generate Buyers Via Open Houses</a:t>
            </a:r>
            <a:endParaRPr lang="en-US" sz="1100" b="1" dirty="0"/>
          </a:p>
          <a:p>
            <a:pPr marL="457200" lvl="1" indent="0">
              <a:buNone/>
            </a:pPr>
            <a:r>
              <a:rPr lang="en-US" sz="1100" b="1" i="1" dirty="0"/>
              <a:t>	</a:t>
            </a:r>
            <a:r>
              <a:rPr lang="en-US" sz="1100" i="1" dirty="0"/>
              <a:t>Market our “Pocket” Listings</a:t>
            </a:r>
            <a:endParaRPr lang="en-US" sz="1100" dirty="0"/>
          </a:p>
          <a:p>
            <a:r>
              <a:rPr lang="en-US" dirty="0"/>
              <a:t> </a:t>
            </a:r>
          </a:p>
          <a:p>
            <a:r>
              <a:rPr lang="en-US" dirty="0"/>
              <a:t>Although many of our offers will be typically lower than retail clients, we serve as a great benefit for hard-to-sell properties or those requiring the bank or seller to move quickly. We are also a good fit if you have listings that have difficulty qualifying for traditional financing based on the current condition of the property. We are not the perfect fit for everyone; but for the seller with the right motivation, these features are a necessity.</a:t>
            </a:r>
          </a:p>
          <a:p>
            <a:pPr algn="just">
              <a:lnSpc>
                <a:spcPct val="110000"/>
              </a:lnSpc>
              <a:spcBef>
                <a:spcPts val="0"/>
              </a:spcBef>
            </a:pPr>
            <a:endParaRPr lang="en-US" sz="1050" dirty="0"/>
          </a:p>
          <a:p>
            <a:pPr algn="just">
              <a:lnSpc>
                <a:spcPct val="110000"/>
              </a:lnSpc>
              <a:spcBef>
                <a:spcPts val="0"/>
              </a:spcBef>
            </a:pPr>
            <a:endParaRPr lang="en-US" sz="1050" dirty="0"/>
          </a:p>
          <a:p>
            <a:pPr algn="just">
              <a:lnSpc>
                <a:spcPct val="110000"/>
              </a:lnSpc>
              <a:spcBef>
                <a:spcPts val="0"/>
              </a:spcBef>
            </a:pPr>
            <a:endParaRPr lang="en-US" sz="1050" dirty="0"/>
          </a:p>
          <a:p>
            <a:pPr algn="just">
              <a:lnSpc>
                <a:spcPct val="110000"/>
              </a:lnSpc>
              <a:spcBef>
                <a:spcPts val="0"/>
              </a:spcBef>
            </a:pPr>
            <a:endParaRPr lang="en-US" sz="1050" dirty="0"/>
          </a:p>
          <a:p>
            <a:pPr algn="just">
              <a:spcAft>
                <a:spcPts val="300"/>
              </a:spcAft>
            </a:pPr>
            <a:endParaRPr lang="en-US" sz="1300" b="1" cap="all" dirty="0">
              <a:solidFill>
                <a:schemeClr val="accent3">
                  <a:lumMod val="50000"/>
                </a:schemeClr>
              </a:solidFill>
            </a:endParaRPr>
          </a:p>
          <a:p>
            <a:pPr algn="just">
              <a:spcAft>
                <a:spcPts val="300"/>
              </a:spcAft>
            </a:pPr>
            <a:endParaRPr lang="en-US" sz="1300" b="1" cap="all" dirty="0">
              <a:solidFill>
                <a:schemeClr val="accent3">
                  <a:lumMod val="50000"/>
                </a:schemeClr>
              </a:solidFill>
            </a:endParaRPr>
          </a:p>
          <a:p>
            <a:pPr algn="just">
              <a:spcAft>
                <a:spcPts val="300"/>
              </a:spcAft>
            </a:pPr>
            <a:endParaRPr lang="en-US" sz="1300" b="1" cap="all" dirty="0">
              <a:solidFill>
                <a:schemeClr val="accent3">
                  <a:lumMod val="50000"/>
                </a:schemeClr>
              </a:solidFill>
            </a:endParaRPr>
          </a:p>
          <a:p>
            <a:pPr algn="just">
              <a:spcAft>
                <a:spcPts val="300"/>
              </a:spcAft>
            </a:pPr>
            <a:endParaRPr lang="en-US" sz="1300" b="1" cap="all" dirty="0">
              <a:solidFill>
                <a:schemeClr val="accent3">
                  <a:lumMod val="50000"/>
                </a:schemeClr>
              </a:solidFill>
            </a:endParaRPr>
          </a:p>
          <a:p>
            <a:pPr algn="just">
              <a:spcAft>
                <a:spcPts val="300"/>
              </a:spcAft>
            </a:pPr>
            <a:endParaRPr lang="en-US" sz="1300" b="1" cap="all" dirty="0">
              <a:solidFill>
                <a:schemeClr val="accent3">
                  <a:lumMod val="50000"/>
                </a:schemeClr>
              </a:solidFill>
            </a:endParaRPr>
          </a:p>
          <a:p>
            <a:pPr algn="just">
              <a:spcAft>
                <a:spcPts val="300"/>
              </a:spcAft>
            </a:pPr>
            <a:endParaRPr lang="en-US" sz="1300" b="1" cap="all" dirty="0">
              <a:solidFill>
                <a:schemeClr val="accent3">
                  <a:lumMod val="50000"/>
                </a:schemeClr>
              </a:solidFill>
            </a:endParaRPr>
          </a:p>
          <a:p>
            <a:pPr algn="just">
              <a:lnSpc>
                <a:spcPct val="110000"/>
              </a:lnSpc>
            </a:pPr>
            <a:endParaRPr lang="en-US" dirty="0"/>
          </a:p>
          <a:p>
            <a:pPr algn="just">
              <a:lnSpc>
                <a:spcPct val="110000"/>
              </a:lnSpc>
            </a:pPr>
            <a:endParaRPr lang="en-US" dirty="0"/>
          </a:p>
          <a:p>
            <a:pPr algn="just">
              <a:lnSpc>
                <a:spcPct val="110000"/>
              </a:lnSpc>
            </a:pPr>
            <a:endParaRPr lang="en-US" dirty="0"/>
          </a:p>
          <a:p>
            <a:pPr algn="just">
              <a:lnSpc>
                <a:spcPct val="110000"/>
              </a:lnSpc>
            </a:pPr>
            <a:endParaRPr lang="en-US" dirty="0"/>
          </a:p>
          <a:p>
            <a:pPr algn="just">
              <a:lnSpc>
                <a:spcPct val="110000"/>
              </a:lnSpc>
            </a:pPr>
            <a:endParaRPr lang="en-US" dirty="0"/>
          </a:p>
        </p:txBody>
      </p:sp>
      <p:sp>
        <p:nvSpPr>
          <p:cNvPr id="3" name="Slide Number Placeholder 2"/>
          <p:cNvSpPr>
            <a:spLocks noGrp="1"/>
          </p:cNvSpPr>
          <p:nvPr>
            <p:ph type="sldNum" sz="quarter" idx="12"/>
          </p:nvPr>
        </p:nvSpPr>
        <p:spPr/>
        <p:txBody>
          <a:bodyPr/>
          <a:lstStyle/>
          <a:p>
            <a:fld id="{A88EBE9D-EF06-9E49-9451-B427DBD8C0F9}" type="slidenum">
              <a:rPr lang="en-US" smtClean="0"/>
              <a:t>18</a:t>
            </a:fld>
            <a:endParaRPr lang="en-US"/>
          </a:p>
        </p:txBody>
      </p:sp>
      <p:pic>
        <p:nvPicPr>
          <p:cNvPr id="6" name="Picture 5">
            <a:extLst>
              <a:ext uri="{FF2B5EF4-FFF2-40B4-BE49-F238E27FC236}">
                <a16:creationId xmlns:a16="http://schemas.microsoft.com/office/drawing/2014/main" id="{111B95DF-CE8D-4908-BBC1-A0AE0AD1024B}"/>
              </a:ext>
            </a:extLst>
          </p:cNvPr>
          <p:cNvPicPr>
            <a:picLocks noChangeAspect="1"/>
          </p:cNvPicPr>
          <p:nvPr/>
        </p:nvPicPr>
        <p:blipFill>
          <a:blip r:embed="rId2"/>
          <a:stretch>
            <a:fillRect/>
          </a:stretch>
        </p:blipFill>
        <p:spPr>
          <a:xfrm>
            <a:off x="418810" y="209029"/>
            <a:ext cx="1503775" cy="925400"/>
          </a:xfrm>
          <a:prstGeom prst="rect">
            <a:avLst/>
          </a:prstGeom>
        </p:spPr>
      </p:pic>
    </p:spTree>
    <p:extLst>
      <p:ext uri="{BB962C8B-B14F-4D97-AF65-F5344CB8AC3E}">
        <p14:creationId xmlns:p14="http://schemas.microsoft.com/office/powerpoint/2010/main" val="3922930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8" y="339333"/>
            <a:ext cx="5933534" cy="885673"/>
          </a:xfrm>
        </p:spPr>
        <p:txBody>
          <a:bodyPr/>
          <a:lstStyle/>
          <a:p>
            <a:pPr algn="r"/>
            <a:r>
              <a:rPr lang="en-US" dirty="0">
                <a:solidFill>
                  <a:schemeClr val="accent3">
                    <a:lumMod val="50000"/>
                  </a:schemeClr>
                </a:solidFill>
              </a:rPr>
              <a:t>Sample Scope of Work</a:t>
            </a:r>
          </a:p>
        </p:txBody>
      </p:sp>
      <p:sp>
        <p:nvSpPr>
          <p:cNvPr id="3" name="Content Placeholder 2"/>
          <p:cNvSpPr>
            <a:spLocks noGrp="1"/>
          </p:cNvSpPr>
          <p:nvPr>
            <p:ph idx="1"/>
          </p:nvPr>
        </p:nvSpPr>
        <p:spPr>
          <a:xfrm>
            <a:off x="450278" y="1405209"/>
            <a:ext cx="5933534" cy="6685083"/>
          </a:xfrm>
        </p:spPr>
        <p:txBody>
          <a:bodyPr>
            <a:noAutofit/>
          </a:bodyPr>
          <a:lstStyle/>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p:txBody>
      </p:sp>
      <p:sp>
        <p:nvSpPr>
          <p:cNvPr id="6" name="Text Box 11"/>
          <p:cNvSpPr txBox="1"/>
          <p:nvPr/>
        </p:nvSpPr>
        <p:spPr>
          <a:xfrm>
            <a:off x="548772" y="1379551"/>
            <a:ext cx="5685120" cy="7074881"/>
          </a:xfrm>
          <a:prstGeom prst="rect">
            <a:avLst/>
          </a:prstGeom>
          <a:solidFill>
            <a:schemeClr val="bg1">
              <a:lumMod val="85000"/>
            </a:schemeClr>
          </a:solid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274320" tIns="182880" rIns="274320" bIns="182880" numCol="1" spcCol="0" rtlCol="0" fromWordArt="0" anchor="t" anchorCtr="0" forceAA="0" compatLnSpc="1">
            <a:prstTxWarp prst="textNoShape">
              <a:avLst/>
            </a:prstTxWarp>
            <a:noAutofit/>
          </a:bodyPr>
          <a:lstStyle/>
          <a:p>
            <a:pPr marL="0" marR="0">
              <a:spcBef>
                <a:spcPts val="0"/>
              </a:spcBef>
              <a:spcAft>
                <a:spcPts val="0"/>
              </a:spcAft>
            </a:pPr>
            <a:r>
              <a:rPr lang="en-US" sz="1800" b="1" i="1" dirty="0">
                <a:effectLst/>
                <a:ea typeface="Cambria"/>
                <a:cs typeface="Times New Roman"/>
              </a:rPr>
              <a:t>Scope of Work - Single Family</a:t>
            </a:r>
            <a:endParaRPr lang="en-US" sz="1000" dirty="0">
              <a:effectLst/>
              <a:latin typeface="Calibri"/>
              <a:ea typeface="Cambria"/>
              <a:cs typeface="Times New Roman"/>
            </a:endParaRPr>
          </a:p>
          <a:p>
            <a:pPr marL="0" marR="0">
              <a:spcBef>
                <a:spcPts val="0"/>
              </a:spcBef>
              <a:spcAft>
                <a:spcPts val="0"/>
              </a:spcAft>
            </a:pPr>
            <a:r>
              <a:rPr lang="en-US" sz="1000" dirty="0">
                <a:effectLst/>
                <a:latin typeface="Calibri"/>
                <a:ea typeface="Cambria"/>
                <a:cs typeface="Times New Roman"/>
              </a:rPr>
              <a:t> </a:t>
            </a:r>
          </a:p>
          <a:p>
            <a:pPr marL="0" marR="0">
              <a:spcBef>
                <a:spcPts val="0"/>
              </a:spcBef>
              <a:spcAft>
                <a:spcPts val="0"/>
              </a:spcAft>
            </a:pPr>
            <a:r>
              <a:rPr lang="en-US" sz="1200" b="1" dirty="0">
                <a:effectLst/>
                <a:latin typeface="Calibri"/>
                <a:ea typeface="Cambria"/>
                <a:cs typeface="Times New Roman"/>
              </a:rPr>
              <a:t>PROJECT INTRODUCTION &amp; INTERVIEW:</a:t>
            </a:r>
            <a:endParaRPr lang="en-US" sz="1000" dirty="0">
              <a:effectLst/>
              <a:latin typeface="Calibri"/>
              <a:ea typeface="Cambria"/>
              <a:cs typeface="Times New Roman"/>
            </a:endParaRPr>
          </a:p>
          <a:p>
            <a:pPr marL="0" marR="0">
              <a:spcBef>
                <a:spcPts val="0"/>
              </a:spcBef>
              <a:spcAft>
                <a:spcPts val="0"/>
              </a:spcAft>
            </a:pPr>
            <a:r>
              <a:rPr lang="en-US" sz="1000" dirty="0">
                <a:effectLst/>
                <a:latin typeface="Calibri"/>
                <a:ea typeface="Cambria"/>
                <a:cs typeface="Times New Roman"/>
              </a:rPr>
              <a:t>Gorgeous renovation in the central neighborhood of El Cajon. This 3BR, 2 BA 1 story home is located near Granite Hills High and Wells Park.</a:t>
            </a:r>
          </a:p>
          <a:p>
            <a:pPr marL="0" marR="0">
              <a:spcBef>
                <a:spcPts val="0"/>
              </a:spcBef>
              <a:spcAft>
                <a:spcPts val="0"/>
              </a:spcAft>
            </a:pPr>
            <a:r>
              <a:rPr lang="en-US" sz="1000" dirty="0">
                <a:effectLst/>
                <a:latin typeface="Calibri"/>
                <a:ea typeface="Cambria"/>
                <a:cs typeface="Times New Roman"/>
              </a:rPr>
              <a:t> </a:t>
            </a:r>
          </a:p>
          <a:p>
            <a:pPr marL="0" marR="0">
              <a:spcBef>
                <a:spcPts val="0"/>
              </a:spcBef>
              <a:spcAft>
                <a:spcPts val="0"/>
              </a:spcAft>
            </a:pPr>
            <a:r>
              <a:rPr lang="en-US" sz="1200" b="1" dirty="0">
                <a:effectLst/>
                <a:latin typeface="Calibri"/>
                <a:ea typeface="Cambria"/>
                <a:cs typeface="Times New Roman"/>
              </a:rPr>
              <a:t>REHAB OVERVIEW:</a:t>
            </a:r>
            <a:endParaRPr lang="en-US" sz="1000" dirty="0">
              <a:effectLst/>
              <a:latin typeface="Calibri"/>
              <a:ea typeface="Cambria"/>
              <a:cs typeface="Times New Roman"/>
            </a:endParaRPr>
          </a:p>
          <a:p>
            <a:pPr marL="0" marR="0">
              <a:spcBef>
                <a:spcPts val="0"/>
              </a:spcBef>
              <a:spcAft>
                <a:spcPts val="0"/>
              </a:spcAft>
            </a:pPr>
            <a:r>
              <a:rPr lang="en-US" sz="1000" dirty="0">
                <a:effectLst/>
                <a:latin typeface="Calibri"/>
                <a:ea typeface="Cambria"/>
                <a:cs typeface="Times New Roman"/>
              </a:rPr>
              <a:t>The home needed a few cosmetic repairs and updates throughout including kitchen and master bath. Electrical plumbing upgrades were completed as needed to comply with close regulations.</a:t>
            </a:r>
          </a:p>
          <a:p>
            <a:pPr marL="0" marR="0">
              <a:spcBef>
                <a:spcPts val="0"/>
              </a:spcBef>
              <a:spcAft>
                <a:spcPts val="0"/>
              </a:spcAft>
            </a:pPr>
            <a:r>
              <a:rPr lang="en-US" sz="1000" dirty="0">
                <a:effectLst/>
                <a:latin typeface="Calibri"/>
                <a:ea typeface="Cambria"/>
                <a:cs typeface="Times New Roman"/>
              </a:rPr>
              <a:t> </a:t>
            </a:r>
          </a:p>
          <a:p>
            <a:pPr marL="0" marR="0">
              <a:spcBef>
                <a:spcPts val="0"/>
              </a:spcBef>
              <a:spcAft>
                <a:spcPts val="0"/>
              </a:spcAft>
            </a:pPr>
            <a:r>
              <a:rPr lang="en-US" sz="1200" b="1" dirty="0">
                <a:effectLst/>
                <a:latin typeface="Calibri"/>
                <a:ea typeface="Cambria"/>
                <a:cs typeface="Times New Roman"/>
              </a:rPr>
              <a:t>CONTRACTOR OVERVIEW:</a:t>
            </a:r>
            <a:endParaRPr lang="en-US" sz="1000" dirty="0">
              <a:effectLst/>
              <a:latin typeface="Calibri"/>
              <a:ea typeface="Cambria"/>
              <a:cs typeface="Times New Roman"/>
            </a:endParaRPr>
          </a:p>
          <a:p>
            <a:pPr marL="0" marR="0">
              <a:spcBef>
                <a:spcPts val="0"/>
              </a:spcBef>
              <a:spcAft>
                <a:spcPts val="0"/>
              </a:spcAft>
            </a:pPr>
            <a:r>
              <a:rPr lang="en-US" sz="1000" dirty="0">
                <a:effectLst/>
                <a:latin typeface="Calibri"/>
                <a:ea typeface="Cambria"/>
                <a:cs typeface="Times New Roman"/>
              </a:rPr>
              <a:t>Licensed contractors were hired to complete all renovations.</a:t>
            </a:r>
          </a:p>
          <a:p>
            <a:pPr marL="0" marR="0">
              <a:spcBef>
                <a:spcPts val="0"/>
              </a:spcBef>
              <a:spcAft>
                <a:spcPts val="0"/>
              </a:spcAft>
            </a:pPr>
            <a:r>
              <a:rPr lang="en-US" sz="1000" dirty="0">
                <a:effectLst/>
                <a:latin typeface="Calibri"/>
                <a:ea typeface="Cambria"/>
                <a:cs typeface="Times New Roman"/>
              </a:rPr>
              <a:t> </a:t>
            </a:r>
          </a:p>
          <a:p>
            <a:pPr marL="0" marR="0">
              <a:spcBef>
                <a:spcPts val="0"/>
              </a:spcBef>
              <a:spcAft>
                <a:spcPts val="0"/>
              </a:spcAft>
            </a:pPr>
            <a:r>
              <a:rPr lang="en-US" sz="1200" b="1" dirty="0">
                <a:effectLst/>
                <a:latin typeface="Calibri"/>
                <a:ea typeface="Cambria"/>
                <a:cs typeface="Times New Roman"/>
              </a:rPr>
              <a:t>DEMO (EXTERIOR):</a:t>
            </a:r>
            <a:endParaRPr lang="en-US" sz="1000" dirty="0">
              <a:effectLst/>
              <a:latin typeface="Calibri"/>
              <a:ea typeface="Cambria"/>
              <a:cs typeface="Times New Roman"/>
            </a:endParaRPr>
          </a:p>
          <a:p>
            <a:pPr marL="164592" marR="0" lvl="0" indent="-164592">
              <a:spcBef>
                <a:spcPts val="0"/>
              </a:spcBef>
              <a:spcAft>
                <a:spcPts val="0"/>
              </a:spcAft>
              <a:buFont typeface="Calibri"/>
              <a:buAutoNum type="arabicPeriod"/>
            </a:pPr>
            <a:r>
              <a:rPr lang="en-US" sz="1000" dirty="0">
                <a:effectLst/>
                <a:latin typeface="Calibri"/>
                <a:ea typeface="Cambria"/>
                <a:cs typeface="Times New Roman"/>
              </a:rPr>
              <a:t>Remove all debris in front and back yard</a:t>
            </a:r>
          </a:p>
          <a:p>
            <a:pPr marL="164592" marR="0" lvl="0" indent="-164592">
              <a:spcBef>
                <a:spcPts val="0"/>
              </a:spcBef>
              <a:spcAft>
                <a:spcPts val="0"/>
              </a:spcAft>
              <a:buFont typeface="Calibri"/>
              <a:buAutoNum type="arabicPeriod"/>
            </a:pPr>
            <a:r>
              <a:rPr lang="en-US" sz="1000" dirty="0">
                <a:effectLst/>
                <a:latin typeface="Calibri"/>
                <a:ea typeface="Cambria"/>
                <a:cs typeface="Times New Roman"/>
              </a:rPr>
              <a:t>Remove roof from covered patio (use structure to create pergola)</a:t>
            </a:r>
          </a:p>
          <a:p>
            <a:pPr marL="164592" marR="0" lvl="0" indent="-164592">
              <a:spcBef>
                <a:spcPts val="0"/>
              </a:spcBef>
              <a:spcAft>
                <a:spcPts val="0"/>
              </a:spcAft>
              <a:buFont typeface="Calibri"/>
              <a:buAutoNum type="arabicPeriod"/>
            </a:pPr>
            <a:r>
              <a:rPr lang="en-US" sz="1000" dirty="0">
                <a:effectLst/>
                <a:latin typeface="Calibri"/>
                <a:ea typeface="Cambria"/>
                <a:cs typeface="Times New Roman"/>
              </a:rPr>
              <a:t>Remove temporary roof over side yard</a:t>
            </a:r>
          </a:p>
          <a:p>
            <a:pPr marL="164592" marR="0" lvl="0" indent="-164592">
              <a:spcBef>
                <a:spcPts val="0"/>
              </a:spcBef>
              <a:spcAft>
                <a:spcPts val="0"/>
              </a:spcAft>
              <a:buFont typeface="Calibri"/>
              <a:buAutoNum type="arabicPeriod"/>
            </a:pPr>
            <a:r>
              <a:rPr lang="en-US" sz="1000" dirty="0">
                <a:effectLst/>
                <a:latin typeface="Calibri"/>
                <a:ea typeface="Cambria"/>
                <a:cs typeface="Times New Roman"/>
              </a:rPr>
              <a:t>Remove lighting from covered patio</a:t>
            </a:r>
          </a:p>
          <a:p>
            <a:pPr marL="0" marR="0">
              <a:spcBef>
                <a:spcPts val="0"/>
              </a:spcBef>
              <a:spcAft>
                <a:spcPts val="0"/>
              </a:spcAft>
            </a:pPr>
            <a:r>
              <a:rPr lang="en-US" sz="1000" dirty="0">
                <a:effectLst/>
                <a:latin typeface="Calibri"/>
                <a:ea typeface="Cambria"/>
                <a:cs typeface="Times New Roman"/>
              </a:rPr>
              <a:t> </a:t>
            </a:r>
          </a:p>
          <a:p>
            <a:pPr marL="0" marR="0">
              <a:spcBef>
                <a:spcPts val="0"/>
              </a:spcBef>
              <a:spcAft>
                <a:spcPts val="0"/>
              </a:spcAft>
            </a:pPr>
            <a:r>
              <a:rPr lang="en-US" sz="1200" b="1" dirty="0">
                <a:effectLst/>
                <a:latin typeface="Calibri"/>
                <a:ea typeface="Cambria"/>
                <a:cs typeface="Times New Roman"/>
              </a:rPr>
              <a:t>GENERAL (EXTERIOR):</a:t>
            </a:r>
            <a:endParaRPr lang="en-US" sz="1000" dirty="0">
              <a:effectLst/>
              <a:latin typeface="Calibri"/>
              <a:ea typeface="Cambria"/>
              <a:cs typeface="Times New Roman"/>
            </a:endParaRPr>
          </a:p>
          <a:p>
            <a:pPr marL="164592" marR="0" lvl="0" indent="-164592">
              <a:spcBef>
                <a:spcPts val="0"/>
              </a:spcBef>
              <a:spcAft>
                <a:spcPts val="0"/>
              </a:spcAft>
              <a:buFont typeface="Calibri"/>
              <a:buAutoNum type="arabicPeriod"/>
            </a:pPr>
            <a:r>
              <a:rPr lang="en-US" sz="1000" dirty="0">
                <a:effectLst/>
                <a:latin typeface="Calibri"/>
                <a:ea typeface="Cambria"/>
                <a:cs typeface="Times New Roman"/>
              </a:rPr>
              <a:t>Construct 4’ fence around pool equipment</a:t>
            </a:r>
          </a:p>
          <a:p>
            <a:pPr marL="164592" marR="0" lvl="0" indent="-164592">
              <a:spcBef>
                <a:spcPts val="0"/>
              </a:spcBef>
              <a:spcAft>
                <a:spcPts val="0"/>
              </a:spcAft>
              <a:buFont typeface="Calibri"/>
              <a:buAutoNum type="arabicPeriod"/>
            </a:pPr>
            <a:r>
              <a:rPr lang="en-US" sz="1000" dirty="0">
                <a:effectLst/>
                <a:latin typeface="Calibri"/>
                <a:ea typeface="Cambria"/>
                <a:cs typeface="Times New Roman"/>
              </a:rPr>
              <a:t>Build pergola off of existing covered patio structure</a:t>
            </a:r>
          </a:p>
          <a:p>
            <a:pPr marL="164592" marR="0" lvl="0" indent="-164592">
              <a:spcBef>
                <a:spcPts val="0"/>
              </a:spcBef>
              <a:spcAft>
                <a:spcPts val="0"/>
              </a:spcAft>
              <a:buFont typeface="Calibri"/>
              <a:buAutoNum type="arabicPeriod"/>
            </a:pPr>
            <a:r>
              <a:rPr lang="en-US" sz="1000" dirty="0">
                <a:effectLst/>
                <a:latin typeface="Calibri"/>
                <a:ea typeface="Cambria"/>
                <a:cs typeface="Times New Roman"/>
              </a:rPr>
              <a:t>Paint entire house per color scheme</a:t>
            </a:r>
          </a:p>
          <a:p>
            <a:pPr marL="228600" marR="0">
              <a:spcBef>
                <a:spcPts val="0"/>
              </a:spcBef>
              <a:spcAft>
                <a:spcPts val="0"/>
              </a:spcAft>
            </a:pPr>
            <a:r>
              <a:rPr lang="en-US" sz="1000" dirty="0">
                <a:effectLst/>
                <a:latin typeface="Calibri"/>
                <a:ea typeface="Cambria"/>
                <a:cs typeface="Times New Roman"/>
              </a:rPr>
              <a:t> </a:t>
            </a:r>
          </a:p>
          <a:p>
            <a:pPr marL="0" marR="0">
              <a:spcBef>
                <a:spcPts val="0"/>
              </a:spcBef>
              <a:spcAft>
                <a:spcPts val="0"/>
              </a:spcAft>
            </a:pPr>
            <a:r>
              <a:rPr lang="en-US" sz="1000" dirty="0">
                <a:effectLst/>
                <a:latin typeface="Calibri"/>
                <a:ea typeface="Cambria"/>
                <a:cs typeface="Times New Roman"/>
              </a:rPr>
              <a:t> </a:t>
            </a:r>
          </a:p>
          <a:p>
            <a:pPr marL="0" marR="0">
              <a:spcBef>
                <a:spcPts val="0"/>
              </a:spcBef>
              <a:spcAft>
                <a:spcPts val="0"/>
              </a:spcAft>
            </a:pPr>
            <a:r>
              <a:rPr lang="en-US" sz="1000" dirty="0">
                <a:effectLst/>
                <a:latin typeface="Calibri"/>
                <a:ea typeface="Cambria"/>
                <a:cs typeface="Times New Roman"/>
              </a:rPr>
              <a:t> </a:t>
            </a:r>
          </a:p>
          <a:p>
            <a:pPr marL="0" marR="0">
              <a:spcBef>
                <a:spcPts val="0"/>
              </a:spcBef>
              <a:spcAft>
                <a:spcPts val="0"/>
              </a:spcAft>
            </a:pPr>
            <a:r>
              <a:rPr lang="en-US" sz="1000" dirty="0">
                <a:effectLst/>
                <a:latin typeface="Calibri"/>
                <a:ea typeface="Cambria"/>
                <a:cs typeface="Times New Roman"/>
              </a:rPr>
              <a:t> </a:t>
            </a:r>
          </a:p>
          <a:p>
            <a:pPr marL="0" marR="0">
              <a:spcBef>
                <a:spcPts val="0"/>
              </a:spcBef>
              <a:spcAft>
                <a:spcPts val="0"/>
              </a:spcAft>
            </a:pPr>
            <a:r>
              <a:rPr lang="en-US" sz="1200" b="1" dirty="0">
                <a:effectLst/>
                <a:latin typeface="Calibri"/>
                <a:ea typeface="Cambria"/>
                <a:cs typeface="Times New Roman"/>
              </a:rPr>
              <a:t> </a:t>
            </a:r>
            <a:endParaRPr lang="en-US" sz="1000" dirty="0">
              <a:effectLst/>
              <a:latin typeface="Calibri"/>
              <a:ea typeface="Cambria"/>
              <a:cs typeface="Times New Roman"/>
            </a:endParaRPr>
          </a:p>
          <a:p>
            <a:pPr marL="0" marR="0">
              <a:spcBef>
                <a:spcPts val="0"/>
              </a:spcBef>
              <a:spcAft>
                <a:spcPts val="0"/>
              </a:spcAft>
            </a:pPr>
            <a:r>
              <a:rPr lang="en-US" sz="1200" b="1" dirty="0">
                <a:effectLst/>
                <a:latin typeface="Calibri"/>
                <a:ea typeface="Times New Roman"/>
              </a:rPr>
              <a:t> </a:t>
            </a:r>
          </a:p>
          <a:p>
            <a:pPr marL="0" marR="0">
              <a:spcBef>
                <a:spcPts val="0"/>
              </a:spcBef>
              <a:spcAft>
                <a:spcPts val="0"/>
              </a:spcAft>
            </a:pPr>
            <a:r>
              <a:rPr lang="en-US" sz="1200" b="1" dirty="0">
                <a:effectLst/>
                <a:latin typeface="Calibri"/>
                <a:ea typeface="Times New Roman"/>
              </a:rPr>
              <a:t> </a:t>
            </a:r>
          </a:p>
          <a:p>
            <a:pPr marL="0" marR="0">
              <a:spcBef>
                <a:spcPts val="0"/>
              </a:spcBef>
              <a:spcAft>
                <a:spcPts val="0"/>
              </a:spcAft>
            </a:pPr>
            <a:r>
              <a:rPr lang="en-US" sz="1200" b="1" dirty="0">
                <a:effectLst/>
                <a:latin typeface="Calibri"/>
                <a:ea typeface="Times New Roman"/>
              </a:rPr>
              <a:t> </a:t>
            </a:r>
          </a:p>
          <a:p>
            <a:pPr marL="0" marR="0">
              <a:spcBef>
                <a:spcPts val="0"/>
              </a:spcBef>
              <a:spcAft>
                <a:spcPts val="0"/>
              </a:spcAft>
            </a:pPr>
            <a:r>
              <a:rPr lang="en-US" sz="1200" dirty="0">
                <a:effectLst/>
                <a:ea typeface="ＭＳ 明朝"/>
                <a:cs typeface="Times New Roman"/>
              </a:rPr>
              <a:t> </a:t>
            </a:r>
          </a:p>
        </p:txBody>
      </p:sp>
      <p:graphicFrame>
        <p:nvGraphicFramePr>
          <p:cNvPr id="7" name="Table 6"/>
          <p:cNvGraphicFramePr>
            <a:graphicFrameLocks noGrp="1"/>
          </p:cNvGraphicFramePr>
          <p:nvPr>
            <p:extLst>
              <p:ext uri="{D42A27DB-BD31-4B8C-83A1-F6EECF244321}">
                <p14:modId xmlns:p14="http://schemas.microsoft.com/office/powerpoint/2010/main" val="539870529"/>
              </p:ext>
            </p:extLst>
          </p:nvPr>
        </p:nvGraphicFramePr>
        <p:xfrm>
          <a:off x="820973" y="5517820"/>
          <a:ext cx="5169557" cy="1466140"/>
        </p:xfrm>
        <a:graphic>
          <a:graphicData uri="http://schemas.openxmlformats.org/drawingml/2006/table">
            <a:tbl>
              <a:tblPr firstRow="1" bandRow="1">
                <a:tableStyleId>{073A0DAA-6AF3-43AB-8588-CEC1D06C72B9}</a:tableStyleId>
              </a:tblPr>
              <a:tblGrid>
                <a:gridCol w="1834357">
                  <a:extLst>
                    <a:ext uri="{9D8B030D-6E8A-4147-A177-3AD203B41FA5}">
                      <a16:colId xmlns:a16="http://schemas.microsoft.com/office/drawing/2014/main" val="20000"/>
                    </a:ext>
                  </a:extLst>
                </a:gridCol>
                <a:gridCol w="1590633">
                  <a:extLst>
                    <a:ext uri="{9D8B030D-6E8A-4147-A177-3AD203B41FA5}">
                      <a16:colId xmlns:a16="http://schemas.microsoft.com/office/drawing/2014/main" val="20001"/>
                    </a:ext>
                  </a:extLst>
                </a:gridCol>
                <a:gridCol w="966925">
                  <a:extLst>
                    <a:ext uri="{9D8B030D-6E8A-4147-A177-3AD203B41FA5}">
                      <a16:colId xmlns:a16="http://schemas.microsoft.com/office/drawing/2014/main" val="20002"/>
                    </a:ext>
                  </a:extLst>
                </a:gridCol>
                <a:gridCol w="777642">
                  <a:extLst>
                    <a:ext uri="{9D8B030D-6E8A-4147-A177-3AD203B41FA5}">
                      <a16:colId xmlns:a16="http://schemas.microsoft.com/office/drawing/2014/main" val="20003"/>
                    </a:ext>
                  </a:extLst>
                </a:gridCol>
              </a:tblGrid>
              <a:tr h="165508">
                <a:tc>
                  <a:txBody>
                    <a:bodyPr/>
                    <a:lstStyle/>
                    <a:p>
                      <a:pPr algn="ctr"/>
                      <a:r>
                        <a:rPr lang="en-US" sz="1000" b="1" kern="1200" dirty="0">
                          <a:solidFill>
                            <a:schemeClr val="lt1"/>
                          </a:solidFill>
                          <a:effectLst/>
                          <a:latin typeface="+mn-lt"/>
                          <a:ea typeface="+mn-ea"/>
                          <a:cs typeface="+mn-cs"/>
                        </a:rPr>
                        <a:t>COLOR</a:t>
                      </a:r>
                      <a:r>
                        <a:rPr lang="en-US" sz="1000" dirty="0">
                          <a:effectLst/>
                        </a:rPr>
                        <a:t> </a:t>
                      </a:r>
                      <a:endParaRPr lang="en-US" sz="1000" dirty="0"/>
                    </a:p>
                  </a:txBody>
                  <a:tcPr anchor="ctr"/>
                </a:tc>
                <a:tc>
                  <a:txBody>
                    <a:bodyPr/>
                    <a:lstStyle/>
                    <a:p>
                      <a:pPr marL="137160" marR="0" indent="-137160" algn="ctr">
                        <a:lnSpc>
                          <a:spcPct val="110000"/>
                        </a:lnSpc>
                        <a:spcBef>
                          <a:spcPts val="0"/>
                        </a:spcBef>
                        <a:spcAft>
                          <a:spcPts val="0"/>
                        </a:spcAft>
                      </a:pPr>
                      <a:r>
                        <a:rPr lang="en-US" sz="1000" b="1" kern="1200" dirty="0">
                          <a:solidFill>
                            <a:schemeClr val="lt1"/>
                          </a:solidFill>
                          <a:effectLst/>
                          <a:latin typeface="+mn-lt"/>
                          <a:ea typeface="+mn-ea"/>
                          <a:cs typeface="+mn-cs"/>
                        </a:rPr>
                        <a:t>LOCATION</a:t>
                      </a:r>
                      <a:r>
                        <a:rPr lang="en-US" sz="1000" dirty="0">
                          <a:effectLst/>
                        </a:rPr>
                        <a:t> </a:t>
                      </a:r>
                      <a:endParaRPr lang="en-US" sz="1000" dirty="0">
                        <a:effectLst/>
                        <a:latin typeface="Corbel"/>
                        <a:ea typeface="Times New Roman"/>
                        <a:cs typeface="Arial"/>
                      </a:endParaRPr>
                    </a:p>
                  </a:txBody>
                  <a:tcPr marL="68580" marR="68580" marT="0" marB="0" anchor="ctr"/>
                </a:tc>
                <a:tc>
                  <a:txBody>
                    <a:bodyPr/>
                    <a:lstStyle/>
                    <a:p>
                      <a:pPr marL="137160" marR="0" indent="-137160" algn="ctr">
                        <a:lnSpc>
                          <a:spcPct val="110000"/>
                        </a:lnSpc>
                        <a:spcBef>
                          <a:spcPts val="0"/>
                        </a:spcBef>
                        <a:spcAft>
                          <a:spcPts val="0"/>
                        </a:spcAft>
                      </a:pPr>
                      <a:r>
                        <a:rPr lang="en-US" sz="1000" b="1" kern="1200" dirty="0">
                          <a:solidFill>
                            <a:schemeClr val="lt1"/>
                          </a:solidFill>
                          <a:effectLst/>
                          <a:latin typeface="+mn-lt"/>
                          <a:ea typeface="+mn-ea"/>
                          <a:cs typeface="+mn-cs"/>
                        </a:rPr>
                        <a:t>COLOR CODE</a:t>
                      </a:r>
                      <a:r>
                        <a:rPr lang="en-US" sz="1000" dirty="0">
                          <a:effectLst/>
                        </a:rPr>
                        <a:t> </a:t>
                      </a:r>
                      <a:endParaRPr lang="en-US" sz="1000" dirty="0">
                        <a:effectLst/>
                        <a:latin typeface="Corbel"/>
                        <a:ea typeface="Times New Roman"/>
                        <a:cs typeface="Arial"/>
                      </a:endParaRPr>
                    </a:p>
                  </a:txBody>
                  <a:tcPr marL="68580" marR="68580" marT="0" marB="0" anchor="ctr"/>
                </a:tc>
                <a:tc>
                  <a:txBody>
                    <a:bodyPr/>
                    <a:lstStyle/>
                    <a:p>
                      <a:pPr marL="137160" marR="0" indent="-137160" algn="ctr">
                        <a:lnSpc>
                          <a:spcPct val="110000"/>
                        </a:lnSpc>
                        <a:spcBef>
                          <a:spcPts val="0"/>
                        </a:spcBef>
                        <a:spcAft>
                          <a:spcPts val="0"/>
                        </a:spcAft>
                      </a:pPr>
                      <a:r>
                        <a:rPr lang="en-US" sz="1000" b="1" kern="1200" dirty="0">
                          <a:solidFill>
                            <a:schemeClr val="lt1"/>
                          </a:solidFill>
                          <a:effectLst/>
                          <a:latin typeface="+mn-lt"/>
                          <a:ea typeface="+mn-ea"/>
                          <a:cs typeface="+mn-cs"/>
                        </a:rPr>
                        <a:t>FINISH</a:t>
                      </a:r>
                      <a:r>
                        <a:rPr lang="en-US" sz="1000" dirty="0">
                          <a:effectLst/>
                        </a:rPr>
                        <a:t> </a:t>
                      </a:r>
                      <a:endParaRPr lang="en-US" sz="1000" dirty="0">
                        <a:effectLst/>
                        <a:latin typeface="Corbel"/>
                        <a:ea typeface="Times New Roman"/>
                        <a:cs typeface="Arial"/>
                      </a:endParaRPr>
                    </a:p>
                  </a:txBody>
                  <a:tcPr marL="68580" marR="68580" marT="0" marB="0" anchor="ctr"/>
                </a:tc>
                <a:extLst>
                  <a:ext uri="{0D108BD9-81ED-4DB2-BD59-A6C34878D82A}">
                    <a16:rowId xmlns:a16="http://schemas.microsoft.com/office/drawing/2014/main" val="10000"/>
                  </a:ext>
                </a:extLst>
              </a:tr>
              <a:tr h="73207">
                <a:tc>
                  <a:txBody>
                    <a:bodyPr/>
                    <a:lstStyle/>
                    <a:p>
                      <a:pPr marL="0" marR="0" algn="l">
                        <a:spcBef>
                          <a:spcPts val="0"/>
                        </a:spcBef>
                        <a:spcAft>
                          <a:spcPts val="0"/>
                        </a:spcAft>
                      </a:pPr>
                      <a:r>
                        <a:rPr lang="en-US" sz="1000">
                          <a:effectLst/>
                          <a:latin typeface="Calibri"/>
                          <a:ea typeface="Cambria"/>
                          <a:cs typeface="Times New Roman"/>
                        </a:rPr>
                        <a:t>Valspar/Lowes Stone Manor</a:t>
                      </a:r>
                    </a:p>
                  </a:txBody>
                  <a:tcPr marL="68580" marR="68580" marT="0" marB="0" anchor="ctr"/>
                </a:tc>
                <a:tc>
                  <a:txBody>
                    <a:bodyPr/>
                    <a:lstStyle/>
                    <a:p>
                      <a:pPr marL="0" marR="0" algn="l">
                        <a:spcBef>
                          <a:spcPts val="0"/>
                        </a:spcBef>
                        <a:spcAft>
                          <a:spcPts val="0"/>
                        </a:spcAft>
                      </a:pPr>
                      <a:r>
                        <a:rPr lang="en-US" sz="1000" dirty="0">
                          <a:effectLst/>
                          <a:latin typeface="Calibri"/>
                          <a:ea typeface="Cambria"/>
                          <a:cs typeface="Times New Roman"/>
                        </a:rPr>
                        <a:t>Exterior</a:t>
                      </a:r>
                    </a:p>
                  </a:txBody>
                  <a:tcPr marL="68580" marR="68580" marT="0" marB="0" anchor="ctr"/>
                </a:tc>
                <a:tc>
                  <a:txBody>
                    <a:bodyPr/>
                    <a:lstStyle/>
                    <a:p>
                      <a:pPr marL="0" marR="0" algn="l">
                        <a:spcBef>
                          <a:spcPts val="0"/>
                        </a:spcBef>
                        <a:spcAft>
                          <a:spcPts val="0"/>
                        </a:spcAft>
                      </a:pPr>
                      <a:r>
                        <a:rPr lang="en-US" sz="1000" dirty="0">
                          <a:effectLst/>
                          <a:latin typeface="Calibri"/>
                          <a:ea typeface="Cambria"/>
                          <a:cs typeface="Times New Roman"/>
                        </a:rPr>
                        <a:t>6006-2A</a:t>
                      </a:r>
                    </a:p>
                  </a:txBody>
                  <a:tcPr marL="68580" marR="68580" marT="0" marB="0" anchor="ctr"/>
                </a:tc>
                <a:tc>
                  <a:txBody>
                    <a:bodyPr/>
                    <a:lstStyle/>
                    <a:p>
                      <a:pPr marL="0" marR="0" algn="l">
                        <a:spcBef>
                          <a:spcPts val="0"/>
                        </a:spcBef>
                        <a:spcAft>
                          <a:spcPts val="0"/>
                        </a:spcAft>
                      </a:pPr>
                      <a:r>
                        <a:rPr lang="en-US" sz="1000">
                          <a:effectLst/>
                          <a:latin typeface="Calibri"/>
                          <a:ea typeface="Cambria"/>
                          <a:cs typeface="Times New Roman"/>
                        </a:rPr>
                        <a:t>Flat</a:t>
                      </a:r>
                    </a:p>
                  </a:txBody>
                  <a:tcPr marL="68580" marR="68580" marT="0" marB="0" anchor="ctr"/>
                </a:tc>
                <a:extLst>
                  <a:ext uri="{0D108BD9-81ED-4DB2-BD59-A6C34878D82A}">
                    <a16:rowId xmlns:a16="http://schemas.microsoft.com/office/drawing/2014/main" val="10001"/>
                  </a:ext>
                </a:extLst>
              </a:tr>
              <a:tr h="25659">
                <a:tc>
                  <a:txBody>
                    <a:bodyPr/>
                    <a:lstStyle/>
                    <a:p>
                      <a:pPr marL="0" marR="0" algn="l">
                        <a:spcBef>
                          <a:spcPts val="0"/>
                        </a:spcBef>
                        <a:spcAft>
                          <a:spcPts val="0"/>
                        </a:spcAft>
                      </a:pPr>
                      <a:r>
                        <a:rPr lang="en-US" sz="1000">
                          <a:effectLst/>
                          <a:latin typeface="Calibri"/>
                          <a:ea typeface="Cambria"/>
                          <a:cs typeface="Times New Roman"/>
                        </a:rPr>
                        <a:t>Extra White Sherwin Williams</a:t>
                      </a:r>
                    </a:p>
                  </a:txBody>
                  <a:tcPr marL="68580" marR="68580" marT="0" marB="0" anchor="ctr"/>
                </a:tc>
                <a:tc>
                  <a:txBody>
                    <a:bodyPr/>
                    <a:lstStyle/>
                    <a:p>
                      <a:pPr marL="0" marR="0" algn="l">
                        <a:spcBef>
                          <a:spcPts val="0"/>
                        </a:spcBef>
                        <a:spcAft>
                          <a:spcPts val="0"/>
                        </a:spcAft>
                      </a:pPr>
                      <a:r>
                        <a:rPr lang="en-US" sz="1000">
                          <a:effectLst/>
                          <a:latin typeface="Calibri"/>
                          <a:ea typeface="Cambria"/>
                          <a:cs typeface="Times New Roman"/>
                        </a:rPr>
                        <a:t>Exterior Trim</a:t>
                      </a:r>
                    </a:p>
                  </a:txBody>
                  <a:tcPr marL="68580" marR="68580" marT="0" marB="0" anchor="ctr"/>
                </a:tc>
                <a:tc>
                  <a:txBody>
                    <a:bodyPr/>
                    <a:lstStyle/>
                    <a:p>
                      <a:pPr marL="0" marR="0" algn="l">
                        <a:spcBef>
                          <a:spcPts val="0"/>
                        </a:spcBef>
                        <a:spcAft>
                          <a:spcPts val="0"/>
                        </a:spcAft>
                      </a:pPr>
                      <a:r>
                        <a:rPr lang="en-US" sz="1000" dirty="0">
                          <a:effectLst/>
                          <a:latin typeface="Calibri"/>
                          <a:ea typeface="Cambria"/>
                          <a:cs typeface="Times New Roman"/>
                        </a:rPr>
                        <a:t>7006</a:t>
                      </a:r>
                    </a:p>
                  </a:txBody>
                  <a:tcPr marL="68580" marR="68580" marT="0" marB="0" anchor="ctr"/>
                </a:tc>
                <a:tc>
                  <a:txBody>
                    <a:bodyPr/>
                    <a:lstStyle/>
                    <a:p>
                      <a:pPr marL="0" marR="0" algn="l">
                        <a:spcBef>
                          <a:spcPts val="0"/>
                        </a:spcBef>
                        <a:spcAft>
                          <a:spcPts val="0"/>
                        </a:spcAft>
                      </a:pPr>
                      <a:r>
                        <a:rPr lang="en-US" sz="1000">
                          <a:effectLst/>
                          <a:latin typeface="Calibri"/>
                          <a:ea typeface="Cambria"/>
                          <a:cs typeface="Times New Roman"/>
                        </a:rPr>
                        <a:t>Flat</a:t>
                      </a:r>
                    </a:p>
                  </a:txBody>
                  <a:tcPr marL="68580" marR="68580" marT="0" marB="0" anchor="ctr"/>
                </a:tc>
                <a:extLst>
                  <a:ext uri="{0D108BD9-81ED-4DB2-BD59-A6C34878D82A}">
                    <a16:rowId xmlns:a16="http://schemas.microsoft.com/office/drawing/2014/main" val="10002"/>
                  </a:ext>
                </a:extLst>
              </a:tr>
              <a:tr h="89804">
                <a:tc>
                  <a:txBody>
                    <a:bodyPr/>
                    <a:lstStyle/>
                    <a:p>
                      <a:pPr marL="0" marR="0" algn="l">
                        <a:spcBef>
                          <a:spcPts val="0"/>
                        </a:spcBef>
                        <a:spcAft>
                          <a:spcPts val="0"/>
                        </a:spcAft>
                      </a:pPr>
                      <a:r>
                        <a:rPr lang="en-US" sz="1000">
                          <a:effectLst/>
                          <a:latin typeface="Calibri"/>
                          <a:ea typeface="Cambria"/>
                          <a:cs typeface="Times New Roman"/>
                        </a:rPr>
                        <a:t>Black</a:t>
                      </a:r>
                    </a:p>
                  </a:txBody>
                  <a:tcPr marL="68580" marR="68580" marT="0" marB="0" anchor="ctr"/>
                </a:tc>
                <a:tc>
                  <a:txBody>
                    <a:bodyPr/>
                    <a:lstStyle/>
                    <a:p>
                      <a:pPr marL="0" marR="0" algn="l">
                        <a:spcBef>
                          <a:spcPts val="0"/>
                        </a:spcBef>
                        <a:spcAft>
                          <a:spcPts val="0"/>
                        </a:spcAft>
                      </a:pPr>
                      <a:r>
                        <a:rPr lang="en-US" sz="1000">
                          <a:effectLst/>
                          <a:latin typeface="Calibri"/>
                          <a:ea typeface="Cambria"/>
                          <a:cs typeface="Times New Roman"/>
                        </a:rPr>
                        <a:t>Front Door/Pergola</a:t>
                      </a:r>
                    </a:p>
                  </a:txBody>
                  <a:tcPr marL="68580" marR="68580" marT="0" marB="0" anchor="ctr"/>
                </a:tc>
                <a:tc>
                  <a:txBody>
                    <a:bodyPr/>
                    <a:lstStyle/>
                    <a:p>
                      <a:pPr marL="0" marR="0" algn="l">
                        <a:spcBef>
                          <a:spcPts val="0"/>
                        </a:spcBef>
                        <a:spcAft>
                          <a:spcPts val="0"/>
                        </a:spcAft>
                      </a:pPr>
                      <a:r>
                        <a:rPr lang="en-US" sz="1000">
                          <a:effectLst/>
                          <a:latin typeface="Calibri"/>
                          <a:ea typeface="Cambria"/>
                          <a:cs typeface="Times New Roman"/>
                        </a:rPr>
                        <a:t> </a:t>
                      </a:r>
                    </a:p>
                  </a:txBody>
                  <a:tcPr marL="68580" marR="68580" marT="0" marB="0" anchor="ctr"/>
                </a:tc>
                <a:tc>
                  <a:txBody>
                    <a:bodyPr/>
                    <a:lstStyle/>
                    <a:p>
                      <a:pPr marL="0" marR="0" algn="l">
                        <a:spcBef>
                          <a:spcPts val="0"/>
                        </a:spcBef>
                        <a:spcAft>
                          <a:spcPts val="0"/>
                        </a:spcAft>
                      </a:pPr>
                      <a:r>
                        <a:rPr lang="en-US" sz="1000">
                          <a:effectLst/>
                          <a:latin typeface="Calibri"/>
                          <a:ea typeface="Cambria"/>
                          <a:cs typeface="Times New Roman"/>
                        </a:rPr>
                        <a:t> </a:t>
                      </a:r>
                    </a:p>
                  </a:txBody>
                  <a:tcPr marL="68580" marR="68580" marT="0" marB="0" anchor="ctr"/>
                </a:tc>
                <a:extLst>
                  <a:ext uri="{0D108BD9-81ED-4DB2-BD59-A6C34878D82A}">
                    <a16:rowId xmlns:a16="http://schemas.microsoft.com/office/drawing/2014/main" val="10003"/>
                  </a:ext>
                </a:extLst>
              </a:tr>
              <a:tr h="78525">
                <a:tc>
                  <a:txBody>
                    <a:bodyPr/>
                    <a:lstStyle/>
                    <a:p>
                      <a:pPr marL="0" marR="0" algn="l">
                        <a:spcBef>
                          <a:spcPts val="0"/>
                        </a:spcBef>
                        <a:spcAft>
                          <a:spcPts val="0"/>
                        </a:spcAft>
                      </a:pPr>
                      <a:r>
                        <a:rPr lang="en-US" sz="1000">
                          <a:effectLst/>
                          <a:latin typeface="Calibri"/>
                          <a:ea typeface="Cambria"/>
                          <a:cs typeface="Times New Roman"/>
                        </a:rPr>
                        <a:t>Extra White (Sherwin Williams)</a:t>
                      </a:r>
                    </a:p>
                  </a:txBody>
                  <a:tcPr marL="68580" marR="68580" marT="0" marB="0" anchor="ctr"/>
                </a:tc>
                <a:tc>
                  <a:txBody>
                    <a:bodyPr/>
                    <a:lstStyle/>
                    <a:p>
                      <a:pPr marL="0" marR="0" algn="l">
                        <a:spcBef>
                          <a:spcPts val="0"/>
                        </a:spcBef>
                        <a:spcAft>
                          <a:spcPts val="0"/>
                        </a:spcAft>
                      </a:pPr>
                      <a:r>
                        <a:rPr lang="en-US" sz="1000">
                          <a:effectLst/>
                          <a:latin typeface="Calibri"/>
                          <a:ea typeface="Cambria"/>
                          <a:cs typeface="Times New Roman"/>
                        </a:rPr>
                        <a:t>All ceilings</a:t>
                      </a:r>
                    </a:p>
                  </a:txBody>
                  <a:tcPr marL="68580" marR="68580" marT="0" marB="0" anchor="ctr"/>
                </a:tc>
                <a:tc>
                  <a:txBody>
                    <a:bodyPr/>
                    <a:lstStyle/>
                    <a:p>
                      <a:pPr marL="0" marR="0" algn="l">
                        <a:spcBef>
                          <a:spcPts val="0"/>
                        </a:spcBef>
                        <a:spcAft>
                          <a:spcPts val="0"/>
                        </a:spcAft>
                      </a:pPr>
                      <a:r>
                        <a:rPr lang="en-US" sz="1000">
                          <a:effectLst/>
                          <a:latin typeface="Calibri"/>
                          <a:ea typeface="Cambria"/>
                          <a:cs typeface="Times New Roman"/>
                        </a:rPr>
                        <a:t>7006</a:t>
                      </a:r>
                    </a:p>
                  </a:txBody>
                  <a:tcPr marL="68580" marR="68580" marT="0" marB="0" anchor="ctr"/>
                </a:tc>
                <a:tc>
                  <a:txBody>
                    <a:bodyPr/>
                    <a:lstStyle/>
                    <a:p>
                      <a:pPr marL="0" marR="0" algn="l">
                        <a:spcBef>
                          <a:spcPts val="0"/>
                        </a:spcBef>
                        <a:spcAft>
                          <a:spcPts val="0"/>
                        </a:spcAft>
                      </a:pPr>
                      <a:r>
                        <a:rPr lang="en-US" sz="1000">
                          <a:effectLst/>
                          <a:latin typeface="Calibri"/>
                          <a:ea typeface="Cambria"/>
                          <a:cs typeface="Times New Roman"/>
                        </a:rPr>
                        <a:t>Flat</a:t>
                      </a:r>
                    </a:p>
                  </a:txBody>
                  <a:tcPr marL="68580" marR="68580" marT="0" marB="0" anchor="ctr"/>
                </a:tc>
                <a:extLst>
                  <a:ext uri="{0D108BD9-81ED-4DB2-BD59-A6C34878D82A}">
                    <a16:rowId xmlns:a16="http://schemas.microsoft.com/office/drawing/2014/main" val="10004"/>
                  </a:ext>
                </a:extLst>
              </a:tr>
              <a:tr h="155500">
                <a:tc>
                  <a:txBody>
                    <a:bodyPr/>
                    <a:lstStyle/>
                    <a:p>
                      <a:pPr marL="0" marR="0" algn="l">
                        <a:spcBef>
                          <a:spcPts val="0"/>
                        </a:spcBef>
                        <a:spcAft>
                          <a:spcPts val="0"/>
                        </a:spcAft>
                      </a:pPr>
                      <a:r>
                        <a:rPr lang="en-US" sz="1000">
                          <a:effectLst/>
                          <a:latin typeface="Calibri"/>
                          <a:ea typeface="Cambria"/>
                          <a:cs typeface="Times New Roman"/>
                        </a:rPr>
                        <a:t>Navajo White (Sherwin Williams)</a:t>
                      </a:r>
                    </a:p>
                  </a:txBody>
                  <a:tcPr marL="68580" marR="68580" marT="0" marB="0" anchor="ctr"/>
                </a:tc>
                <a:tc>
                  <a:txBody>
                    <a:bodyPr/>
                    <a:lstStyle/>
                    <a:p>
                      <a:pPr marL="0" marR="0" algn="l">
                        <a:spcBef>
                          <a:spcPts val="0"/>
                        </a:spcBef>
                        <a:spcAft>
                          <a:spcPts val="0"/>
                        </a:spcAft>
                      </a:pPr>
                      <a:r>
                        <a:rPr lang="en-US" sz="1000">
                          <a:effectLst/>
                          <a:latin typeface="Calibri"/>
                          <a:ea typeface="Cambria"/>
                          <a:cs typeface="Times New Roman"/>
                        </a:rPr>
                        <a:t>Bathrooms</a:t>
                      </a:r>
                    </a:p>
                  </a:txBody>
                  <a:tcPr marL="68580" marR="68580" marT="0" marB="0" anchor="ctr"/>
                </a:tc>
                <a:tc>
                  <a:txBody>
                    <a:bodyPr/>
                    <a:lstStyle/>
                    <a:p>
                      <a:pPr marL="0" marR="0" algn="l">
                        <a:spcBef>
                          <a:spcPts val="0"/>
                        </a:spcBef>
                        <a:spcAft>
                          <a:spcPts val="0"/>
                        </a:spcAft>
                      </a:pPr>
                      <a:r>
                        <a:rPr lang="en-US" sz="1000">
                          <a:effectLst/>
                          <a:latin typeface="Calibri"/>
                          <a:ea typeface="Cambria"/>
                          <a:cs typeface="Times New Roman"/>
                        </a:rPr>
                        <a:t>SW 6126</a:t>
                      </a:r>
                    </a:p>
                  </a:txBody>
                  <a:tcPr marL="68580" marR="68580" marT="0" marB="0" anchor="ctr"/>
                </a:tc>
                <a:tc>
                  <a:txBody>
                    <a:bodyPr/>
                    <a:lstStyle/>
                    <a:p>
                      <a:pPr marL="0" marR="0" algn="l">
                        <a:spcBef>
                          <a:spcPts val="0"/>
                        </a:spcBef>
                        <a:spcAft>
                          <a:spcPts val="0"/>
                        </a:spcAft>
                      </a:pPr>
                      <a:r>
                        <a:rPr lang="en-US" sz="1000">
                          <a:effectLst/>
                          <a:latin typeface="Calibri"/>
                          <a:ea typeface="Cambria"/>
                          <a:cs typeface="Times New Roman"/>
                        </a:rPr>
                        <a:t>Semi Gloss</a:t>
                      </a:r>
                    </a:p>
                  </a:txBody>
                  <a:tcPr marL="68580" marR="68580" marT="0" marB="0" anchor="ctr"/>
                </a:tc>
                <a:extLst>
                  <a:ext uri="{0D108BD9-81ED-4DB2-BD59-A6C34878D82A}">
                    <a16:rowId xmlns:a16="http://schemas.microsoft.com/office/drawing/2014/main" val="10005"/>
                  </a:ext>
                </a:extLst>
              </a:tr>
              <a:tr h="285137">
                <a:tc>
                  <a:txBody>
                    <a:bodyPr/>
                    <a:lstStyle/>
                    <a:p>
                      <a:pPr marL="0" marR="0" algn="l">
                        <a:spcBef>
                          <a:spcPts val="0"/>
                        </a:spcBef>
                        <a:spcAft>
                          <a:spcPts val="0"/>
                        </a:spcAft>
                      </a:pPr>
                      <a:r>
                        <a:rPr lang="en-US" sz="1000" dirty="0">
                          <a:effectLst/>
                          <a:latin typeface="Calibri"/>
                          <a:ea typeface="Cambria"/>
                          <a:cs typeface="Times New Roman"/>
                        </a:rPr>
                        <a:t>Navajo White (Sherwin Williams)</a:t>
                      </a:r>
                    </a:p>
                  </a:txBody>
                  <a:tcPr marL="68580" marR="68580" marT="0" marB="0" anchor="ctr"/>
                </a:tc>
                <a:tc>
                  <a:txBody>
                    <a:bodyPr/>
                    <a:lstStyle/>
                    <a:p>
                      <a:pPr marL="0" marR="0" algn="l">
                        <a:spcBef>
                          <a:spcPts val="0"/>
                        </a:spcBef>
                        <a:spcAft>
                          <a:spcPts val="0"/>
                        </a:spcAft>
                      </a:pPr>
                      <a:r>
                        <a:rPr lang="en-US" sz="1000">
                          <a:effectLst/>
                          <a:latin typeface="Calibri"/>
                          <a:ea typeface="Cambria"/>
                          <a:cs typeface="Times New Roman"/>
                        </a:rPr>
                        <a:t>Living/Dining/Halls, Laundry, Kitchen, Bedrooms</a:t>
                      </a:r>
                    </a:p>
                  </a:txBody>
                  <a:tcPr marL="68580" marR="68580" marT="0" marB="0" anchor="ctr"/>
                </a:tc>
                <a:tc>
                  <a:txBody>
                    <a:bodyPr/>
                    <a:lstStyle/>
                    <a:p>
                      <a:pPr marL="0" marR="0" algn="l">
                        <a:spcBef>
                          <a:spcPts val="0"/>
                        </a:spcBef>
                        <a:spcAft>
                          <a:spcPts val="0"/>
                        </a:spcAft>
                      </a:pPr>
                      <a:r>
                        <a:rPr lang="en-US" sz="1000">
                          <a:effectLst/>
                          <a:latin typeface="Calibri"/>
                          <a:ea typeface="Cambria"/>
                          <a:cs typeface="Times New Roman"/>
                        </a:rPr>
                        <a:t>SW 6126</a:t>
                      </a:r>
                    </a:p>
                  </a:txBody>
                  <a:tcPr marL="68580" marR="68580" marT="0" marB="0" anchor="ctr"/>
                </a:tc>
                <a:tc>
                  <a:txBody>
                    <a:bodyPr/>
                    <a:lstStyle/>
                    <a:p>
                      <a:pPr marL="0" marR="0" algn="l">
                        <a:spcBef>
                          <a:spcPts val="0"/>
                        </a:spcBef>
                        <a:spcAft>
                          <a:spcPts val="0"/>
                        </a:spcAft>
                      </a:pPr>
                      <a:r>
                        <a:rPr lang="en-US" sz="1000" dirty="0">
                          <a:effectLst/>
                          <a:latin typeface="Calibri"/>
                          <a:ea typeface="Cambria"/>
                          <a:cs typeface="Times New Roman"/>
                        </a:rPr>
                        <a:t>Flat</a:t>
                      </a:r>
                    </a:p>
                  </a:txBody>
                  <a:tcPr marL="68580" marR="68580" marT="0" marB="0" anchor="ctr"/>
                </a:tc>
                <a:extLst>
                  <a:ext uri="{0D108BD9-81ED-4DB2-BD59-A6C34878D82A}">
                    <a16:rowId xmlns:a16="http://schemas.microsoft.com/office/drawing/2014/main" val="10006"/>
                  </a:ext>
                </a:extLst>
              </a:tr>
            </a:tbl>
          </a:graphicData>
        </a:graphic>
      </p:graphicFrame>
      <p:pic>
        <p:nvPicPr>
          <p:cNvPr id="4" name="Picture 3"/>
          <p:cNvPicPr>
            <a:picLocks noChangeAspect="1"/>
          </p:cNvPicPr>
          <p:nvPr/>
        </p:nvPicPr>
        <p:blipFill>
          <a:blip r:embed="rId2"/>
          <a:stretch>
            <a:fillRect/>
          </a:stretch>
        </p:blipFill>
        <p:spPr>
          <a:xfrm>
            <a:off x="1664719" y="7004734"/>
            <a:ext cx="3415041" cy="1241350"/>
          </a:xfrm>
          <a:prstGeom prst="rect">
            <a:avLst/>
          </a:prstGeom>
        </p:spPr>
      </p:pic>
      <p:pic>
        <p:nvPicPr>
          <p:cNvPr id="8" name="Picture 7">
            <a:extLst>
              <a:ext uri="{FF2B5EF4-FFF2-40B4-BE49-F238E27FC236}">
                <a16:creationId xmlns:a16="http://schemas.microsoft.com/office/drawing/2014/main" id="{DC89F141-1399-4322-9281-AA81EA802B62}"/>
              </a:ext>
            </a:extLst>
          </p:cNvPr>
          <p:cNvPicPr>
            <a:picLocks noChangeAspect="1"/>
          </p:cNvPicPr>
          <p:nvPr/>
        </p:nvPicPr>
        <p:blipFill>
          <a:blip r:embed="rId3"/>
          <a:stretch>
            <a:fillRect/>
          </a:stretch>
        </p:blipFill>
        <p:spPr>
          <a:xfrm>
            <a:off x="418810" y="209029"/>
            <a:ext cx="1503775" cy="925400"/>
          </a:xfrm>
          <a:prstGeom prst="rect">
            <a:avLst/>
          </a:prstGeom>
        </p:spPr>
      </p:pic>
    </p:spTree>
    <p:extLst>
      <p:ext uri="{BB962C8B-B14F-4D97-AF65-F5344CB8AC3E}">
        <p14:creationId xmlns:p14="http://schemas.microsoft.com/office/powerpoint/2010/main" val="2723627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5160" y="331808"/>
            <a:ext cx="5820728" cy="885673"/>
          </a:xfrm>
        </p:spPr>
        <p:txBody>
          <a:bodyPr/>
          <a:lstStyle/>
          <a:p>
            <a:pPr algn="r"/>
            <a:r>
              <a:rPr lang="en-US" dirty="0">
                <a:solidFill>
                  <a:schemeClr val="accent3">
                    <a:lumMod val="50000"/>
                  </a:schemeClr>
                </a:solidFill>
              </a:rPr>
              <a:t>Table of Contents</a:t>
            </a:r>
          </a:p>
        </p:txBody>
      </p:sp>
      <p:sp>
        <p:nvSpPr>
          <p:cNvPr id="10" name="Rectangle 9"/>
          <p:cNvSpPr/>
          <p:nvPr/>
        </p:nvSpPr>
        <p:spPr>
          <a:xfrm>
            <a:off x="1008184" y="1464480"/>
            <a:ext cx="5186593" cy="4060087"/>
          </a:xfrm>
          <a:prstGeom prst="rect">
            <a:avLst/>
          </a:prstGeom>
        </p:spPr>
        <p:txBody>
          <a:bodyPr wrap="square">
            <a:spAutoFit/>
          </a:bodyPr>
          <a:lstStyle/>
          <a:p>
            <a:pPr algn="just">
              <a:lnSpc>
                <a:spcPct val="200000"/>
              </a:lnSpc>
            </a:pPr>
            <a:r>
              <a:rPr lang="en-US" sz="1300" dirty="0">
                <a:latin typeface="Avenir Book"/>
                <a:cs typeface="Avenir Book"/>
              </a:rPr>
              <a:t>Who Are We?................................................................................................3 </a:t>
            </a:r>
          </a:p>
          <a:p>
            <a:pPr algn="just">
              <a:lnSpc>
                <a:spcPct val="200000"/>
              </a:lnSpc>
            </a:pPr>
            <a:r>
              <a:rPr lang="en-US" sz="1300" dirty="0">
                <a:latin typeface="Avenir Book"/>
                <a:cs typeface="Avenir Book"/>
              </a:rPr>
              <a:t>Our Mission Statement .................................................................................4</a:t>
            </a:r>
          </a:p>
          <a:p>
            <a:pPr algn="just">
              <a:lnSpc>
                <a:spcPct val="200000"/>
              </a:lnSpc>
            </a:pPr>
            <a:r>
              <a:rPr lang="en-US" sz="1300" dirty="0">
                <a:latin typeface="Avenir Book"/>
                <a:cs typeface="Avenir Book"/>
              </a:rPr>
              <a:t>Short &amp; Long Term Renovation Goals…...................................................5-6</a:t>
            </a:r>
          </a:p>
          <a:p>
            <a:pPr algn="just">
              <a:lnSpc>
                <a:spcPct val="200000"/>
              </a:lnSpc>
            </a:pPr>
            <a:r>
              <a:rPr lang="en-US" sz="1300" dirty="0">
                <a:latin typeface="Avenir Book"/>
                <a:cs typeface="Avenir Book"/>
              </a:rPr>
              <a:t>Why Contractors Love Working With Us.................................................7-8 </a:t>
            </a:r>
          </a:p>
          <a:p>
            <a:pPr algn="just">
              <a:lnSpc>
                <a:spcPct val="200000"/>
              </a:lnSpc>
            </a:pPr>
            <a:r>
              <a:rPr lang="en-US" sz="1300" dirty="0">
                <a:latin typeface="Avenir Book"/>
                <a:cs typeface="Avenir Book"/>
              </a:rPr>
              <a:t>Scope of Work……………………………………………………...9-13</a:t>
            </a:r>
          </a:p>
          <a:p>
            <a:pPr algn="just">
              <a:lnSpc>
                <a:spcPct val="200000"/>
              </a:lnSpc>
            </a:pPr>
            <a:r>
              <a:rPr lang="en-US" sz="1300" dirty="0">
                <a:latin typeface="Avenir Book"/>
                <a:cs typeface="Avenir Book"/>
              </a:rPr>
              <a:t>Past Projects...…...........................................................................................14-16 </a:t>
            </a:r>
          </a:p>
          <a:p>
            <a:pPr algn="just">
              <a:lnSpc>
                <a:spcPct val="200000"/>
              </a:lnSpc>
            </a:pPr>
            <a:r>
              <a:rPr lang="en-US" sz="1300" dirty="0">
                <a:latin typeface="Avenir Book"/>
                <a:cs typeface="Avenir Book"/>
              </a:rPr>
              <a:t>Type of Contractor We’re Looking For.....................................................17-18 </a:t>
            </a:r>
          </a:p>
          <a:p>
            <a:pPr algn="just">
              <a:lnSpc>
                <a:spcPct val="200000"/>
              </a:lnSpc>
            </a:pPr>
            <a:r>
              <a:rPr lang="en-US" sz="1300" dirty="0">
                <a:latin typeface="Avenir Book"/>
                <a:cs typeface="Avenir Book"/>
              </a:rPr>
              <a:t>How We Operate.........................................................................................19-27</a:t>
            </a:r>
          </a:p>
          <a:p>
            <a:pPr algn="just">
              <a:lnSpc>
                <a:spcPct val="200000"/>
              </a:lnSpc>
            </a:pPr>
            <a:r>
              <a:rPr lang="en-US" sz="1300" dirty="0">
                <a:latin typeface="Avenir Book"/>
                <a:cs typeface="Avenir Book"/>
              </a:rPr>
              <a:t>Contractor Success Stories..........................................................................28</a:t>
            </a:r>
          </a:p>
          <a:p>
            <a:pPr>
              <a:lnSpc>
                <a:spcPct val="200000"/>
              </a:lnSpc>
            </a:pPr>
            <a:r>
              <a:rPr lang="en-US" sz="1300" dirty="0">
                <a:latin typeface="Avenir Book"/>
                <a:cs typeface="Avenir Book"/>
              </a:rPr>
              <a:t>Taking the Next Steps.................................................................................29</a:t>
            </a:r>
          </a:p>
        </p:txBody>
      </p:sp>
      <p:sp>
        <p:nvSpPr>
          <p:cNvPr id="2" name="Slide Number Placeholder 1"/>
          <p:cNvSpPr>
            <a:spLocks noGrp="1"/>
          </p:cNvSpPr>
          <p:nvPr>
            <p:ph type="sldNum" sz="quarter" idx="12"/>
          </p:nvPr>
        </p:nvSpPr>
        <p:spPr/>
        <p:txBody>
          <a:bodyPr/>
          <a:lstStyle/>
          <a:p>
            <a:fld id="{A88EBE9D-EF06-9E49-9451-B427DBD8C0F9}" type="slidenum">
              <a:rPr lang="en-US" smtClean="0"/>
              <a:t>2</a:t>
            </a:fld>
            <a:endParaRPr lang="en-US"/>
          </a:p>
        </p:txBody>
      </p:sp>
      <p:pic>
        <p:nvPicPr>
          <p:cNvPr id="7" name="Picture 6">
            <a:extLst>
              <a:ext uri="{FF2B5EF4-FFF2-40B4-BE49-F238E27FC236}">
                <a16:creationId xmlns:a16="http://schemas.microsoft.com/office/drawing/2014/main" id="{063F6C8E-FB62-4056-AC9F-6BFDE7564CDF}"/>
              </a:ext>
            </a:extLst>
          </p:cNvPr>
          <p:cNvPicPr>
            <a:picLocks noChangeAspect="1"/>
          </p:cNvPicPr>
          <p:nvPr/>
        </p:nvPicPr>
        <p:blipFill>
          <a:blip r:embed="rId3"/>
          <a:stretch>
            <a:fillRect/>
          </a:stretch>
        </p:blipFill>
        <p:spPr>
          <a:xfrm>
            <a:off x="1269431" y="5596905"/>
            <a:ext cx="4312186" cy="2878229"/>
          </a:xfrm>
          <a:prstGeom prst="rect">
            <a:avLst/>
          </a:prstGeom>
        </p:spPr>
      </p:pic>
      <p:pic>
        <p:nvPicPr>
          <p:cNvPr id="8" name="Picture 7">
            <a:extLst>
              <a:ext uri="{FF2B5EF4-FFF2-40B4-BE49-F238E27FC236}">
                <a16:creationId xmlns:a16="http://schemas.microsoft.com/office/drawing/2014/main" id="{F9D9DF05-D447-4018-A591-E1386215D562}"/>
              </a:ext>
            </a:extLst>
          </p:cNvPr>
          <p:cNvPicPr>
            <a:picLocks noChangeAspect="1"/>
          </p:cNvPicPr>
          <p:nvPr/>
        </p:nvPicPr>
        <p:blipFill>
          <a:blip r:embed="rId4"/>
          <a:stretch>
            <a:fillRect/>
          </a:stretch>
        </p:blipFill>
        <p:spPr>
          <a:xfrm>
            <a:off x="418810" y="209029"/>
            <a:ext cx="1503775" cy="925400"/>
          </a:xfrm>
          <a:prstGeom prst="rect">
            <a:avLst/>
          </a:prstGeom>
        </p:spPr>
      </p:pic>
    </p:spTree>
    <p:extLst>
      <p:ext uri="{BB962C8B-B14F-4D97-AF65-F5344CB8AC3E}">
        <p14:creationId xmlns:p14="http://schemas.microsoft.com/office/powerpoint/2010/main" val="3351534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8" y="339333"/>
            <a:ext cx="5933534" cy="885673"/>
          </a:xfrm>
        </p:spPr>
        <p:txBody>
          <a:bodyPr/>
          <a:lstStyle/>
          <a:p>
            <a:pPr algn="r"/>
            <a:r>
              <a:rPr lang="en-US" dirty="0">
                <a:solidFill>
                  <a:schemeClr val="accent3">
                    <a:lumMod val="50000"/>
                  </a:schemeClr>
                </a:solidFill>
              </a:rPr>
              <a:t>Sample Scope of Work</a:t>
            </a:r>
          </a:p>
        </p:txBody>
      </p:sp>
      <p:sp>
        <p:nvSpPr>
          <p:cNvPr id="3" name="Content Placeholder 2"/>
          <p:cNvSpPr>
            <a:spLocks noGrp="1"/>
          </p:cNvSpPr>
          <p:nvPr>
            <p:ph idx="1"/>
          </p:nvPr>
        </p:nvSpPr>
        <p:spPr>
          <a:xfrm>
            <a:off x="450278" y="1405209"/>
            <a:ext cx="5933534" cy="6685083"/>
          </a:xfrm>
        </p:spPr>
        <p:txBody>
          <a:bodyPr>
            <a:noAutofit/>
          </a:bodyPr>
          <a:lstStyle/>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p:txBody>
      </p:sp>
      <p:sp>
        <p:nvSpPr>
          <p:cNvPr id="6" name="Text Box 11"/>
          <p:cNvSpPr txBox="1"/>
          <p:nvPr/>
        </p:nvSpPr>
        <p:spPr>
          <a:xfrm>
            <a:off x="548772" y="1379551"/>
            <a:ext cx="5685120" cy="7074881"/>
          </a:xfrm>
          <a:prstGeom prst="rect">
            <a:avLst/>
          </a:prstGeom>
          <a:solidFill>
            <a:schemeClr val="bg1">
              <a:lumMod val="85000"/>
            </a:schemeClr>
          </a:solid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274320" tIns="182880" rIns="274320" bIns="182880" numCol="1" spcCol="0" rtlCol="0" fromWordArt="0" anchor="t" anchorCtr="0" forceAA="0" compatLnSpc="1">
            <a:prstTxWarp prst="textNoShape">
              <a:avLst/>
            </a:prstTxWarp>
            <a:noAutofit/>
          </a:bodyPr>
          <a:lstStyle/>
          <a:p>
            <a:endParaRPr lang="en-US" sz="200" b="1" dirty="0">
              <a:ea typeface="Cambria"/>
              <a:cs typeface="Times New Roman"/>
            </a:endParaRPr>
          </a:p>
          <a:p>
            <a:r>
              <a:rPr lang="en-US" sz="1200" b="1" dirty="0">
                <a:ea typeface="Cambria"/>
                <a:cs typeface="Times New Roman"/>
              </a:rPr>
              <a:t>ROOF:</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Remove existing roof</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Replace any damaged sheeting or starter board</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Install new 15 lbs felt paper</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Install new dimensional composite shingle roof (charcoal color)</a:t>
            </a:r>
          </a:p>
          <a:p>
            <a:pPr marL="164592" marR="0" lvl="0" indent="-164592">
              <a:spcBef>
                <a:spcPts val="0"/>
              </a:spcBef>
              <a:spcAft>
                <a:spcPts val="0"/>
              </a:spcAft>
              <a:buFont typeface="+mj-lt"/>
              <a:buAutoNum type="arabicPeriod"/>
            </a:pPr>
            <a:r>
              <a:rPr lang="en-US" sz="1000" dirty="0">
                <a:ea typeface="Cambria"/>
                <a:cs typeface="Times New Roman"/>
              </a:rPr>
              <a:t>Paint all roof penetrations black</a:t>
            </a:r>
          </a:p>
          <a:p>
            <a:r>
              <a:rPr lang="en-US" sz="1200" dirty="0">
                <a:ea typeface="Cambria"/>
                <a:cs typeface="Times New Roman"/>
              </a:rPr>
              <a:t> </a:t>
            </a:r>
          </a:p>
          <a:p>
            <a:r>
              <a:rPr lang="en-US" sz="1200" b="1" dirty="0">
                <a:ea typeface="Times New Roman"/>
              </a:rPr>
              <a:t>LANDSCAPE:</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Removal all debris in front and back yard</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Removal all weeds in front and back yard</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Install sod in the front and back yard</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Cut in planter boxes next to house and fence in front and back yard and plant drought tolerant plants</a:t>
            </a:r>
          </a:p>
          <a:p>
            <a:pPr marL="164592" marR="0" lvl="0" indent="-164592">
              <a:spcBef>
                <a:spcPts val="0"/>
              </a:spcBef>
              <a:spcAft>
                <a:spcPts val="0"/>
              </a:spcAft>
              <a:buFont typeface="+mj-lt"/>
              <a:buAutoNum type="arabicPeriod"/>
            </a:pPr>
            <a:r>
              <a:rPr lang="en-US" sz="1000" dirty="0">
                <a:ea typeface="Cambria"/>
                <a:cs typeface="Times New Roman"/>
              </a:rPr>
              <a:t>Test irrigation system and repair where needed or install one in front yard</a:t>
            </a:r>
          </a:p>
          <a:p>
            <a:r>
              <a:rPr lang="en-US" sz="1200" b="1" dirty="0">
                <a:ea typeface="Times New Roman"/>
              </a:rPr>
              <a:t> </a:t>
            </a:r>
          </a:p>
          <a:p>
            <a:r>
              <a:rPr lang="en-US" sz="1200" b="1" dirty="0">
                <a:ea typeface="Times New Roman"/>
              </a:rPr>
              <a:t>WINDOWS:</a:t>
            </a:r>
          </a:p>
          <a:p>
            <a:pPr marL="164592" marR="0" lvl="0" indent="-164592">
              <a:lnSpc>
                <a:spcPct val="110000"/>
              </a:lnSpc>
              <a:spcBef>
                <a:spcPts val="0"/>
              </a:spcBef>
              <a:spcAft>
                <a:spcPts val="0"/>
              </a:spcAft>
              <a:buFont typeface="Calibri"/>
              <a:buAutoNum type="arabicPeriod"/>
            </a:pPr>
            <a:r>
              <a:rPr lang="en-US" sz="1000" dirty="0">
                <a:ea typeface="Cambria"/>
                <a:cs typeface="Times New Roman"/>
              </a:rPr>
              <a:t>Replace all windows with retro fit insert windows</a:t>
            </a:r>
          </a:p>
          <a:p>
            <a:pPr marL="164592" marR="0" lvl="0" indent="-164592">
              <a:spcBef>
                <a:spcPts val="0"/>
              </a:spcBef>
              <a:spcAft>
                <a:spcPts val="0"/>
              </a:spcAft>
              <a:buFont typeface="Calibri"/>
              <a:buAutoNum type="arabicPeriod"/>
            </a:pPr>
            <a:r>
              <a:rPr lang="en-US" sz="1000" dirty="0">
                <a:ea typeface="Cambria"/>
                <a:cs typeface="Times New Roman"/>
              </a:rPr>
              <a:t>Replace all sliders with retro fit</a:t>
            </a:r>
          </a:p>
          <a:p>
            <a:r>
              <a:rPr lang="en-US" sz="1200" dirty="0">
                <a:ea typeface="Cambria"/>
                <a:cs typeface="Times New Roman"/>
              </a:rPr>
              <a:t> </a:t>
            </a:r>
          </a:p>
          <a:p>
            <a:r>
              <a:rPr lang="en-US" sz="1200" b="1" dirty="0">
                <a:ea typeface="Times New Roman"/>
              </a:rPr>
              <a:t>DEMO (INTERIOR):</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Remove all trash in house</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Demo kitchen and remove cabinets</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Demo existing bathroom toilet, vanity,                                                                                                          tile floor and shower surround </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Remove all tile flooring</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Scrape popcorn ceiling</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Remove all window coverings</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Do not damage wood floor as we are keeping it (install rosin paper to protect flooring)</a:t>
            </a:r>
          </a:p>
          <a:p>
            <a:r>
              <a:rPr lang="en-US" sz="1200" dirty="0">
                <a:ea typeface="Cambria"/>
                <a:cs typeface="Times New Roman"/>
              </a:rPr>
              <a:t> </a:t>
            </a:r>
          </a:p>
          <a:p>
            <a:r>
              <a:rPr lang="en-US" sz="1200" b="1" dirty="0">
                <a:ea typeface="Times New Roman"/>
              </a:rPr>
              <a:t>GENERAL (INTERIOR):</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Construct new bathroom where existing bedroom is (see layout)</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Construct new stackable laundry closet in hallway (see layout)</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Change all door hinges and hardware with brush nickel</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Retexture ceiling</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Install new ceiling fans in all bedrooms</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Combine both back bedrooms to create large master suite (see layout)</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Close off door to existing bathroom and construct new door going into master suite (see layout)</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Change front door hardware - Home Depot #640-064 $169</a:t>
            </a:r>
          </a:p>
          <a:p>
            <a:pPr marL="228600" marR="0">
              <a:spcBef>
                <a:spcPts val="0"/>
              </a:spcBef>
              <a:spcAft>
                <a:spcPts val="0"/>
              </a:spcAft>
            </a:pPr>
            <a:r>
              <a:rPr lang="en-US" sz="1000" dirty="0">
                <a:effectLst/>
                <a:latin typeface="Calibri"/>
                <a:ea typeface="Cambria"/>
                <a:cs typeface="Times New Roman"/>
              </a:rPr>
              <a:t> </a:t>
            </a:r>
          </a:p>
          <a:p>
            <a:pPr marL="0" marR="0">
              <a:spcBef>
                <a:spcPts val="0"/>
              </a:spcBef>
              <a:spcAft>
                <a:spcPts val="0"/>
              </a:spcAft>
            </a:pPr>
            <a:r>
              <a:rPr lang="en-US" sz="1000" dirty="0">
                <a:effectLst/>
                <a:latin typeface="Calibri"/>
                <a:ea typeface="Cambria"/>
                <a:cs typeface="Times New Roman"/>
              </a:rPr>
              <a:t> </a:t>
            </a:r>
          </a:p>
          <a:p>
            <a:pPr marL="0" marR="0">
              <a:spcBef>
                <a:spcPts val="0"/>
              </a:spcBef>
              <a:spcAft>
                <a:spcPts val="0"/>
              </a:spcAft>
            </a:pPr>
            <a:r>
              <a:rPr lang="en-US" sz="1000" dirty="0">
                <a:effectLst/>
                <a:latin typeface="Calibri"/>
                <a:ea typeface="Cambria"/>
                <a:cs typeface="Times New Roman"/>
              </a:rPr>
              <a:t> </a:t>
            </a:r>
          </a:p>
          <a:p>
            <a:pPr marL="0" marR="0">
              <a:spcBef>
                <a:spcPts val="0"/>
              </a:spcBef>
              <a:spcAft>
                <a:spcPts val="0"/>
              </a:spcAft>
            </a:pPr>
            <a:r>
              <a:rPr lang="en-US" sz="1000" dirty="0">
                <a:effectLst/>
                <a:latin typeface="Calibri"/>
                <a:ea typeface="Cambria"/>
                <a:cs typeface="Times New Roman"/>
              </a:rPr>
              <a:t> </a:t>
            </a:r>
          </a:p>
          <a:p>
            <a:pPr marL="0" marR="0">
              <a:spcBef>
                <a:spcPts val="0"/>
              </a:spcBef>
              <a:spcAft>
                <a:spcPts val="0"/>
              </a:spcAft>
            </a:pPr>
            <a:r>
              <a:rPr lang="en-US" sz="1200" b="1" dirty="0">
                <a:effectLst/>
                <a:latin typeface="Calibri"/>
                <a:ea typeface="Cambria"/>
                <a:cs typeface="Times New Roman"/>
              </a:rPr>
              <a:t> </a:t>
            </a:r>
            <a:endParaRPr lang="en-US" sz="1000" dirty="0">
              <a:effectLst/>
              <a:latin typeface="Calibri"/>
              <a:ea typeface="Cambria"/>
              <a:cs typeface="Times New Roman"/>
            </a:endParaRPr>
          </a:p>
          <a:p>
            <a:pPr marL="0" marR="0">
              <a:spcBef>
                <a:spcPts val="0"/>
              </a:spcBef>
              <a:spcAft>
                <a:spcPts val="0"/>
              </a:spcAft>
            </a:pPr>
            <a:r>
              <a:rPr lang="en-US" sz="1200" b="1" dirty="0">
                <a:effectLst/>
                <a:latin typeface="Calibri"/>
                <a:ea typeface="Times New Roman"/>
              </a:rPr>
              <a:t> </a:t>
            </a:r>
          </a:p>
          <a:p>
            <a:pPr marL="0" marR="0">
              <a:spcBef>
                <a:spcPts val="0"/>
              </a:spcBef>
              <a:spcAft>
                <a:spcPts val="0"/>
              </a:spcAft>
            </a:pPr>
            <a:r>
              <a:rPr lang="en-US" sz="1200" b="1" dirty="0">
                <a:effectLst/>
                <a:latin typeface="Calibri"/>
                <a:ea typeface="Times New Roman"/>
              </a:rPr>
              <a:t> </a:t>
            </a:r>
          </a:p>
          <a:p>
            <a:pPr marL="0" marR="0">
              <a:spcBef>
                <a:spcPts val="0"/>
              </a:spcBef>
              <a:spcAft>
                <a:spcPts val="0"/>
              </a:spcAft>
            </a:pPr>
            <a:r>
              <a:rPr lang="en-US" sz="1200" b="1" dirty="0">
                <a:effectLst/>
                <a:latin typeface="Calibri"/>
                <a:ea typeface="Times New Roman"/>
              </a:rPr>
              <a:t> </a:t>
            </a:r>
          </a:p>
          <a:p>
            <a:pPr marL="0" marR="0">
              <a:spcBef>
                <a:spcPts val="0"/>
              </a:spcBef>
              <a:spcAft>
                <a:spcPts val="0"/>
              </a:spcAft>
            </a:pPr>
            <a:r>
              <a:rPr lang="en-US" sz="1200" dirty="0">
                <a:effectLst/>
                <a:ea typeface="ＭＳ 明朝"/>
                <a:cs typeface="Times New Roman"/>
              </a:rPr>
              <a:t> </a:t>
            </a:r>
          </a:p>
        </p:txBody>
      </p:sp>
      <p:pic>
        <p:nvPicPr>
          <p:cNvPr id="5" name="Picture 4"/>
          <p:cNvPicPr>
            <a:picLocks noChangeAspect="1"/>
          </p:cNvPicPr>
          <p:nvPr/>
        </p:nvPicPr>
        <p:blipFill>
          <a:blip r:embed="rId2"/>
          <a:stretch>
            <a:fillRect/>
          </a:stretch>
        </p:blipFill>
        <p:spPr>
          <a:xfrm>
            <a:off x="3117126" y="4908615"/>
            <a:ext cx="2873403" cy="1014771"/>
          </a:xfrm>
          <a:prstGeom prst="rect">
            <a:avLst/>
          </a:prstGeom>
        </p:spPr>
      </p:pic>
      <p:pic>
        <p:nvPicPr>
          <p:cNvPr id="7" name="Picture 6">
            <a:extLst>
              <a:ext uri="{FF2B5EF4-FFF2-40B4-BE49-F238E27FC236}">
                <a16:creationId xmlns:a16="http://schemas.microsoft.com/office/drawing/2014/main" id="{EEB0DF85-3BA3-4C5B-BE48-9882B8F6838F}"/>
              </a:ext>
            </a:extLst>
          </p:cNvPr>
          <p:cNvPicPr>
            <a:picLocks noChangeAspect="1"/>
          </p:cNvPicPr>
          <p:nvPr/>
        </p:nvPicPr>
        <p:blipFill>
          <a:blip r:embed="rId3"/>
          <a:stretch>
            <a:fillRect/>
          </a:stretch>
        </p:blipFill>
        <p:spPr>
          <a:xfrm>
            <a:off x="418810" y="209029"/>
            <a:ext cx="1503775" cy="925400"/>
          </a:xfrm>
          <a:prstGeom prst="rect">
            <a:avLst/>
          </a:prstGeom>
        </p:spPr>
      </p:pic>
    </p:spTree>
    <p:extLst>
      <p:ext uri="{BB962C8B-B14F-4D97-AF65-F5344CB8AC3E}">
        <p14:creationId xmlns:p14="http://schemas.microsoft.com/office/powerpoint/2010/main" val="844539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8" y="339333"/>
            <a:ext cx="5933534" cy="885673"/>
          </a:xfrm>
        </p:spPr>
        <p:txBody>
          <a:bodyPr/>
          <a:lstStyle/>
          <a:p>
            <a:pPr algn="r"/>
            <a:r>
              <a:rPr lang="en-US" dirty="0">
                <a:solidFill>
                  <a:schemeClr val="accent3">
                    <a:lumMod val="50000"/>
                  </a:schemeClr>
                </a:solidFill>
              </a:rPr>
              <a:t>Sample Scope of Work</a:t>
            </a:r>
          </a:p>
        </p:txBody>
      </p:sp>
      <p:sp>
        <p:nvSpPr>
          <p:cNvPr id="3" name="Content Placeholder 2"/>
          <p:cNvSpPr>
            <a:spLocks noGrp="1"/>
          </p:cNvSpPr>
          <p:nvPr>
            <p:ph idx="1"/>
          </p:nvPr>
        </p:nvSpPr>
        <p:spPr>
          <a:xfrm>
            <a:off x="450278" y="1405209"/>
            <a:ext cx="5933534" cy="6685083"/>
          </a:xfrm>
        </p:spPr>
        <p:txBody>
          <a:bodyPr>
            <a:noAutofit/>
          </a:bodyPr>
          <a:lstStyle/>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p:txBody>
      </p:sp>
      <p:sp>
        <p:nvSpPr>
          <p:cNvPr id="6" name="Text Box 11"/>
          <p:cNvSpPr txBox="1"/>
          <p:nvPr/>
        </p:nvSpPr>
        <p:spPr>
          <a:xfrm>
            <a:off x="548772" y="1379551"/>
            <a:ext cx="5685120" cy="7074881"/>
          </a:xfrm>
          <a:prstGeom prst="rect">
            <a:avLst/>
          </a:prstGeom>
          <a:solidFill>
            <a:schemeClr val="bg1">
              <a:lumMod val="85000"/>
            </a:schemeClr>
          </a:solid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274320" tIns="182880" rIns="274320" bIns="182880" numCol="1" spcCol="0" rtlCol="0" fromWordArt="0" anchor="t" anchorCtr="0" forceAA="0" compatLnSpc="1">
            <a:prstTxWarp prst="textNoShape">
              <a:avLst/>
            </a:prstTxWarp>
            <a:noAutofit/>
          </a:bodyPr>
          <a:lstStyle/>
          <a:p>
            <a:pPr>
              <a:lnSpc>
                <a:spcPct val="110000"/>
              </a:lnSpc>
            </a:pPr>
            <a:r>
              <a:rPr lang="en-US" sz="1200" b="1" dirty="0"/>
              <a:t>KITCHEN:</a:t>
            </a:r>
          </a:p>
          <a:p>
            <a:pPr marL="164592" lvl="0" indent="-164592">
              <a:lnSpc>
                <a:spcPct val="110000"/>
              </a:lnSpc>
              <a:buFont typeface="+mj-lt"/>
              <a:buAutoNum type="arabicPeriod"/>
            </a:pPr>
            <a:r>
              <a:rPr lang="en-US" sz="1000" dirty="0"/>
              <a:t>Install backsplash - DalTile Travertine 3”x6” honed $6.11/sq ft #T711361U (installed subway style and to the bottom of the cabinets)</a:t>
            </a:r>
          </a:p>
          <a:p>
            <a:pPr marL="164592" lvl="0" indent="-164592">
              <a:lnSpc>
                <a:spcPct val="110000"/>
              </a:lnSpc>
              <a:buFont typeface="+mj-lt"/>
              <a:buAutoNum type="arabicPeriod"/>
            </a:pPr>
            <a:r>
              <a:rPr lang="en-US" sz="1000" dirty="0"/>
              <a:t>Install backsplash accent tile 4” strip – DalTile American Olean Legacy Glass Celedon 2”x2” LG03</a:t>
            </a:r>
          </a:p>
          <a:p>
            <a:pPr marL="164592" lvl="0" indent="-164592">
              <a:lnSpc>
                <a:spcPct val="110000"/>
              </a:lnSpc>
              <a:buFont typeface="+mj-lt"/>
              <a:buAutoNum type="arabicPeriod"/>
            </a:pPr>
            <a:r>
              <a:rPr lang="en-US" sz="1000" dirty="0"/>
              <a:t>Install new stainless steel appliances</a:t>
            </a:r>
          </a:p>
          <a:p>
            <a:pPr>
              <a:lnSpc>
                <a:spcPct val="110000"/>
              </a:lnSpc>
            </a:pPr>
            <a:r>
              <a:rPr lang="en-US" sz="1000" dirty="0"/>
              <a:t>	A. Frigidaire FFFTR2126LS 21 CF Top Freezer Refrigerator - $625.00</a:t>
            </a:r>
          </a:p>
          <a:p>
            <a:pPr>
              <a:lnSpc>
                <a:spcPct val="110000"/>
              </a:lnSpc>
            </a:pPr>
            <a:r>
              <a:rPr lang="en-US" sz="1000" dirty="0"/>
              <a:t>	B. Frigidaire FFFMV162LS 1.6 CF 1,000 Watt Range Microwave - $269.00</a:t>
            </a:r>
          </a:p>
          <a:p>
            <a:pPr>
              <a:lnSpc>
                <a:spcPct val="110000"/>
              </a:lnSpc>
            </a:pPr>
            <a:r>
              <a:rPr lang="en-US" sz="1000" dirty="0"/>
              <a:t>	C. Frigidaire FFFBD2406NS 24” Built in Dishwasher - $295.00</a:t>
            </a:r>
          </a:p>
          <a:p>
            <a:pPr>
              <a:lnSpc>
                <a:spcPct val="110000"/>
              </a:lnSpc>
            </a:pPr>
            <a:r>
              <a:rPr lang="en-US" sz="1000" dirty="0"/>
              <a:t>	D. Frigidaire FFFGF3047LS 30” Free Standing Gas Range - $556.00</a:t>
            </a:r>
          </a:p>
          <a:p>
            <a:pPr marL="228600" lvl="0" indent="-228600">
              <a:lnSpc>
                <a:spcPct val="110000"/>
              </a:lnSpc>
              <a:buFont typeface="+mj-lt"/>
              <a:buAutoNum type="arabicPeriod" startAt="4"/>
            </a:pPr>
            <a:r>
              <a:rPr lang="en-US" sz="1000" dirty="0"/>
              <a:t>Install new faucet - Proflo PFXC8011BN Single Handle Kitchen Faucet w/ Pullout Spray (Low Lead Compliant) - $180.65</a:t>
            </a:r>
          </a:p>
          <a:p>
            <a:pPr marL="228600" lvl="0" indent="-228600">
              <a:lnSpc>
                <a:spcPct val="110000"/>
              </a:lnSpc>
              <a:buFont typeface="+mj-lt"/>
              <a:buAutoNum type="arabicPeriod" startAt="4"/>
            </a:pPr>
            <a:r>
              <a:rPr lang="en-US" sz="1000" dirty="0"/>
              <a:t>Install new countertops – Rainbow Stone “New Venetian Gold” Granite</a:t>
            </a:r>
          </a:p>
          <a:p>
            <a:pPr marL="228600" lvl="0" indent="-228600">
              <a:lnSpc>
                <a:spcPct val="110000"/>
              </a:lnSpc>
              <a:buFont typeface="+mj-lt"/>
              <a:buAutoNum type="arabicPeriod" startAt="4"/>
            </a:pPr>
            <a:r>
              <a:rPr lang="en-US" sz="1000" dirty="0"/>
              <a:t>Install new cabinets – Home Depot American Classics Harvest Finish</a:t>
            </a:r>
          </a:p>
          <a:p>
            <a:pPr marL="228600" lvl="0" indent="-228600">
              <a:lnSpc>
                <a:spcPct val="110000"/>
              </a:lnSpc>
              <a:buFont typeface="+mj-lt"/>
              <a:buAutoNum type="arabicPeriod" startAt="4"/>
            </a:pPr>
            <a:r>
              <a:rPr lang="en-US" sz="1000" dirty="0"/>
              <a:t>Install 4 recessed lights</a:t>
            </a:r>
          </a:p>
          <a:p>
            <a:pPr marL="228600" lvl="0" indent="-228600">
              <a:lnSpc>
                <a:spcPct val="110000"/>
              </a:lnSpc>
              <a:buFont typeface="+mj-lt"/>
              <a:buAutoNum type="arabicPeriod" startAt="4"/>
            </a:pPr>
            <a:r>
              <a:rPr lang="en-US" sz="1000" dirty="0"/>
              <a:t>Paint as per color scheme</a:t>
            </a:r>
          </a:p>
          <a:p>
            <a:pPr lvl="0"/>
            <a:endParaRPr lang="en-US" sz="1000" dirty="0"/>
          </a:p>
          <a:p>
            <a:pPr lvl="0"/>
            <a:endParaRPr lang="en-US" sz="1000" dirty="0"/>
          </a:p>
          <a:p>
            <a:pPr lvl="0"/>
            <a:endParaRPr lang="en-US" sz="1000" dirty="0"/>
          </a:p>
          <a:p>
            <a:pPr lvl="0"/>
            <a:endParaRPr lang="en-US" sz="1000" dirty="0"/>
          </a:p>
          <a:p>
            <a:pPr lvl="0"/>
            <a:endParaRPr lang="en-US" sz="1000" dirty="0"/>
          </a:p>
          <a:p>
            <a:pPr marL="0" marR="0">
              <a:spcBef>
                <a:spcPts val="0"/>
              </a:spcBef>
              <a:spcAft>
                <a:spcPts val="0"/>
              </a:spcAft>
            </a:pPr>
            <a:endParaRPr lang="en-US" sz="1000" dirty="0">
              <a:effectLst/>
              <a:latin typeface="Calibri"/>
              <a:ea typeface="Cambria"/>
              <a:cs typeface="Times New Roman"/>
            </a:endParaRPr>
          </a:p>
          <a:p>
            <a:pPr marL="0" marR="0">
              <a:spcBef>
                <a:spcPts val="0"/>
              </a:spcBef>
              <a:spcAft>
                <a:spcPts val="0"/>
              </a:spcAft>
            </a:pPr>
            <a:r>
              <a:rPr lang="en-US" sz="1000" dirty="0">
                <a:effectLst/>
                <a:latin typeface="Calibri"/>
                <a:ea typeface="Cambria"/>
                <a:cs typeface="Times New Roman"/>
              </a:rPr>
              <a:t> </a:t>
            </a:r>
          </a:p>
          <a:p>
            <a:pPr marL="0" marR="0">
              <a:spcBef>
                <a:spcPts val="0"/>
              </a:spcBef>
              <a:spcAft>
                <a:spcPts val="0"/>
              </a:spcAft>
            </a:pPr>
            <a:r>
              <a:rPr lang="en-US" sz="1000" dirty="0">
                <a:effectLst/>
                <a:latin typeface="Calibri"/>
                <a:ea typeface="Cambria"/>
                <a:cs typeface="Times New Roman"/>
              </a:rPr>
              <a:t> </a:t>
            </a:r>
          </a:p>
          <a:p>
            <a:pPr marL="0" marR="0">
              <a:spcBef>
                <a:spcPts val="0"/>
              </a:spcBef>
              <a:spcAft>
                <a:spcPts val="0"/>
              </a:spcAft>
            </a:pPr>
            <a:r>
              <a:rPr lang="en-US" sz="1200" b="1" dirty="0">
                <a:effectLst/>
                <a:latin typeface="Calibri"/>
                <a:ea typeface="Cambria"/>
                <a:cs typeface="Times New Roman"/>
              </a:rPr>
              <a:t> </a:t>
            </a:r>
            <a:endParaRPr lang="en-US" sz="1000" dirty="0">
              <a:effectLst/>
              <a:latin typeface="Calibri"/>
              <a:ea typeface="Cambria"/>
              <a:cs typeface="Times New Roman"/>
            </a:endParaRPr>
          </a:p>
          <a:p>
            <a:pPr marL="0" marR="0">
              <a:spcBef>
                <a:spcPts val="0"/>
              </a:spcBef>
              <a:spcAft>
                <a:spcPts val="0"/>
              </a:spcAft>
            </a:pPr>
            <a:r>
              <a:rPr lang="en-US" sz="1200" b="1" dirty="0">
                <a:effectLst/>
                <a:latin typeface="Calibri"/>
                <a:ea typeface="Times New Roman"/>
              </a:rPr>
              <a:t> </a:t>
            </a:r>
          </a:p>
          <a:p>
            <a:pPr>
              <a:lnSpc>
                <a:spcPct val="110000"/>
              </a:lnSpc>
            </a:pPr>
            <a:r>
              <a:rPr lang="en-US" sz="1200" b="1" dirty="0"/>
              <a:t>HALL BATH:</a:t>
            </a:r>
          </a:p>
          <a:p>
            <a:pPr marL="164592" lvl="0" indent="-164592">
              <a:lnSpc>
                <a:spcPct val="110000"/>
              </a:lnSpc>
              <a:buFont typeface="+mj-lt"/>
              <a:buAutoNum type="arabicPeriod"/>
            </a:pPr>
            <a:r>
              <a:rPr lang="en-US" sz="1000" dirty="0"/>
              <a:t>Install new vanity (espresso finish)</a:t>
            </a:r>
          </a:p>
          <a:p>
            <a:pPr marL="164592" lvl="0" indent="-164592">
              <a:lnSpc>
                <a:spcPct val="110000"/>
              </a:lnSpc>
              <a:buFont typeface="+mj-lt"/>
              <a:buAutoNum type="arabicPeriod"/>
            </a:pPr>
            <a:r>
              <a:rPr lang="en-US" sz="1000" dirty="0"/>
              <a:t>New Faucet - Grohe G20209002 “Eurostyle Cosmopolitan” 8’’ Widespread Bathroom Sink Faucet - $160.10</a:t>
            </a:r>
          </a:p>
          <a:p>
            <a:pPr marL="164592" lvl="0" indent="-164592">
              <a:lnSpc>
                <a:spcPct val="110000"/>
              </a:lnSpc>
              <a:buFont typeface="+mj-lt"/>
              <a:buAutoNum type="arabicPeriod"/>
            </a:pPr>
            <a:r>
              <a:rPr lang="en-US" sz="1000" dirty="0"/>
              <a:t>New toilet (Elongated Bowl)</a:t>
            </a:r>
          </a:p>
          <a:p>
            <a:pPr marL="164592" lvl="0" indent="-164592">
              <a:lnSpc>
                <a:spcPct val="110000"/>
              </a:lnSpc>
              <a:buFont typeface="+mj-lt"/>
              <a:buAutoNum type="arabicPeriod"/>
            </a:pPr>
            <a:r>
              <a:rPr lang="en-US" sz="1000" dirty="0"/>
              <a:t>New tub - Sterling S610411100 “ALL Pro” 60” Soaking Tub – 128.90</a:t>
            </a:r>
          </a:p>
          <a:p>
            <a:pPr marL="164592" lvl="0" indent="-164592">
              <a:lnSpc>
                <a:spcPct val="110000"/>
              </a:lnSpc>
              <a:buFont typeface="+mj-lt"/>
              <a:buAutoNum type="arabicPeriod"/>
            </a:pPr>
            <a:r>
              <a:rPr lang="en-US" sz="1000" dirty="0"/>
              <a:t>Shower head and trim kit - Grohe G26017000 “ BauLoop” Tub &amp; Shower Faucet Trim - $130.95</a:t>
            </a:r>
          </a:p>
          <a:p>
            <a:pPr marL="164592" lvl="0" indent="-164592">
              <a:lnSpc>
                <a:spcPct val="110000"/>
              </a:lnSpc>
              <a:buFont typeface="+mj-lt"/>
              <a:buAutoNum type="arabicPeriod"/>
            </a:pPr>
            <a:r>
              <a:rPr lang="en-US" sz="1000" dirty="0"/>
              <a:t>New shower valve - Grohe G35015000 Tub &amp; Shower Valve - $67.50</a:t>
            </a:r>
          </a:p>
          <a:p>
            <a:pPr marL="164592" lvl="0" indent="-164592">
              <a:lnSpc>
                <a:spcPct val="110000"/>
              </a:lnSpc>
              <a:buFont typeface="+mj-lt"/>
              <a:buAutoNum type="arabicPeriod"/>
            </a:pPr>
            <a:r>
              <a:rPr lang="en-US" sz="1000" dirty="0"/>
              <a:t>Install Tile surround – DalTile Rittenhouse Square 3”x6” Matte Almond $2.70/sq ft #X735 (installed subway style, tile to ceiling)</a:t>
            </a:r>
          </a:p>
          <a:p>
            <a:pPr marL="164592" lvl="0" indent="-164592">
              <a:lnSpc>
                <a:spcPct val="110000"/>
              </a:lnSpc>
              <a:buFont typeface="+mj-lt"/>
              <a:buAutoNum type="arabicPeriod"/>
            </a:pPr>
            <a:r>
              <a:rPr lang="en-US" sz="1000" dirty="0"/>
              <a:t>Accent Tile 12” Strip – DalTile Stone Radiance Whisper Green Blend (installed roughly 5” up the wall)</a:t>
            </a:r>
          </a:p>
          <a:p>
            <a:pPr marL="164592" lvl="0" indent="-164592">
              <a:lnSpc>
                <a:spcPct val="110000"/>
              </a:lnSpc>
              <a:buFont typeface="+mj-lt"/>
              <a:buAutoNum type="arabicPeriod"/>
            </a:pPr>
            <a:r>
              <a:rPr lang="en-US" sz="1000" dirty="0"/>
              <a:t>Tile floor – DalTile Travertine 18” x18” Honed $1.99/sq ft (installed subway style)</a:t>
            </a:r>
          </a:p>
          <a:p>
            <a:pPr marL="0" marR="0">
              <a:spcBef>
                <a:spcPts val="0"/>
              </a:spcBef>
              <a:spcAft>
                <a:spcPts val="0"/>
              </a:spcAft>
            </a:pPr>
            <a:endParaRPr lang="en-US" sz="1200" b="1" dirty="0">
              <a:effectLst/>
              <a:latin typeface="Calibri"/>
              <a:ea typeface="Times New Roman"/>
            </a:endParaRPr>
          </a:p>
          <a:p>
            <a:pPr marL="0" marR="0">
              <a:spcBef>
                <a:spcPts val="0"/>
              </a:spcBef>
              <a:spcAft>
                <a:spcPts val="0"/>
              </a:spcAft>
            </a:pPr>
            <a:r>
              <a:rPr lang="en-US" sz="1200" b="1" dirty="0">
                <a:effectLst/>
                <a:latin typeface="Calibri"/>
                <a:ea typeface="Times New Roman"/>
              </a:rPr>
              <a:t> </a:t>
            </a:r>
          </a:p>
          <a:p>
            <a:pPr marL="0" marR="0">
              <a:spcBef>
                <a:spcPts val="0"/>
              </a:spcBef>
              <a:spcAft>
                <a:spcPts val="0"/>
              </a:spcAft>
            </a:pPr>
            <a:r>
              <a:rPr lang="en-US" sz="1200" dirty="0">
                <a:effectLst/>
                <a:ea typeface="ＭＳ 明朝"/>
                <a:cs typeface="Times New Roman"/>
              </a:rPr>
              <a:t> </a:t>
            </a: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843651" y="4310456"/>
            <a:ext cx="1670575" cy="1218920"/>
          </a:xfrm>
          <a:prstGeom prst="rect">
            <a:avLst/>
          </a:prstGeom>
          <a:noFill/>
          <a:ln>
            <a:noFill/>
          </a:ln>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2591191" y="4310456"/>
            <a:ext cx="1672639" cy="1218919"/>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4340796" y="4310458"/>
            <a:ext cx="1688546" cy="1218919"/>
          </a:xfrm>
          <a:prstGeom prst="rect">
            <a:avLst/>
          </a:prstGeom>
          <a:noFill/>
          <a:ln>
            <a:noFill/>
          </a:ln>
        </p:spPr>
      </p:pic>
      <p:pic>
        <p:nvPicPr>
          <p:cNvPr id="9" name="Picture 8">
            <a:extLst>
              <a:ext uri="{FF2B5EF4-FFF2-40B4-BE49-F238E27FC236}">
                <a16:creationId xmlns:a16="http://schemas.microsoft.com/office/drawing/2014/main" id="{D9FDB7D2-ABA0-488D-AF43-61C2D779CA15}"/>
              </a:ext>
            </a:extLst>
          </p:cNvPr>
          <p:cNvPicPr>
            <a:picLocks noChangeAspect="1"/>
          </p:cNvPicPr>
          <p:nvPr/>
        </p:nvPicPr>
        <p:blipFill>
          <a:blip r:embed="rId5"/>
          <a:stretch>
            <a:fillRect/>
          </a:stretch>
        </p:blipFill>
        <p:spPr>
          <a:xfrm>
            <a:off x="418810" y="209029"/>
            <a:ext cx="1503775" cy="925400"/>
          </a:xfrm>
          <a:prstGeom prst="rect">
            <a:avLst/>
          </a:prstGeom>
        </p:spPr>
      </p:pic>
    </p:spTree>
    <p:extLst>
      <p:ext uri="{BB962C8B-B14F-4D97-AF65-F5344CB8AC3E}">
        <p14:creationId xmlns:p14="http://schemas.microsoft.com/office/powerpoint/2010/main" val="4033905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8" y="339333"/>
            <a:ext cx="5933534" cy="885673"/>
          </a:xfrm>
        </p:spPr>
        <p:txBody>
          <a:bodyPr/>
          <a:lstStyle/>
          <a:p>
            <a:pPr algn="r"/>
            <a:r>
              <a:rPr lang="en-US" dirty="0">
                <a:solidFill>
                  <a:schemeClr val="accent3">
                    <a:lumMod val="50000"/>
                  </a:schemeClr>
                </a:solidFill>
              </a:rPr>
              <a:t>Sample Scope of Work</a:t>
            </a:r>
          </a:p>
        </p:txBody>
      </p:sp>
      <p:sp>
        <p:nvSpPr>
          <p:cNvPr id="3" name="Content Placeholder 2"/>
          <p:cNvSpPr>
            <a:spLocks noGrp="1"/>
          </p:cNvSpPr>
          <p:nvPr>
            <p:ph idx="1"/>
          </p:nvPr>
        </p:nvSpPr>
        <p:spPr>
          <a:xfrm>
            <a:off x="450278" y="1405209"/>
            <a:ext cx="5933534" cy="6685083"/>
          </a:xfrm>
        </p:spPr>
        <p:txBody>
          <a:bodyPr>
            <a:noAutofit/>
          </a:bodyPr>
          <a:lstStyle/>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p:txBody>
      </p:sp>
      <p:sp>
        <p:nvSpPr>
          <p:cNvPr id="6" name="Text Box 11"/>
          <p:cNvSpPr txBox="1"/>
          <p:nvPr/>
        </p:nvSpPr>
        <p:spPr>
          <a:xfrm>
            <a:off x="548772" y="1379551"/>
            <a:ext cx="5835040" cy="7074881"/>
          </a:xfrm>
          <a:prstGeom prst="rect">
            <a:avLst/>
          </a:prstGeom>
          <a:solidFill>
            <a:schemeClr val="bg1">
              <a:lumMod val="85000"/>
            </a:schemeClr>
          </a:solid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274320" tIns="228600" rIns="182880" bIns="228600" numCol="1" spcCol="0" rtlCol="0" fromWordArt="0" anchor="t" anchorCtr="0" forceAA="0" compatLnSpc="1">
            <a:prstTxWarp prst="textNoShape">
              <a:avLst/>
            </a:prstTxWarp>
            <a:noAutofit/>
          </a:bodyPr>
          <a:lstStyle/>
          <a:p>
            <a:r>
              <a:rPr lang="en-US" sz="1200" b="1" dirty="0"/>
              <a:t>MASTER BATH:</a:t>
            </a:r>
          </a:p>
          <a:p>
            <a:pPr marL="164592" lvl="0" indent="-164592">
              <a:lnSpc>
                <a:spcPct val="110000"/>
              </a:lnSpc>
              <a:buFont typeface="+mj-lt"/>
              <a:buAutoNum type="arabicPeriod"/>
            </a:pPr>
            <a:r>
              <a:rPr lang="en-US" sz="1000" dirty="0"/>
              <a:t>New toilet (Elongated Bowl)</a:t>
            </a:r>
          </a:p>
          <a:p>
            <a:pPr marL="164592" lvl="0" indent="-164592">
              <a:lnSpc>
                <a:spcPct val="110000"/>
              </a:lnSpc>
              <a:buFont typeface="+mj-lt"/>
              <a:buAutoNum type="arabicPeriod"/>
            </a:pPr>
            <a:r>
              <a:rPr lang="en-US" sz="1000" dirty="0"/>
              <a:t>New tub – Home Depot #693-952 $209</a:t>
            </a:r>
          </a:p>
          <a:p>
            <a:pPr marL="164592" lvl="0" indent="-164592">
              <a:lnSpc>
                <a:spcPct val="110000"/>
              </a:lnSpc>
              <a:buFont typeface="+mj-lt"/>
              <a:buAutoNum type="arabicPeriod"/>
            </a:pPr>
            <a:r>
              <a:rPr lang="en-US" sz="1000" dirty="0"/>
              <a:t>Install new vanity (espresso finish)</a:t>
            </a:r>
          </a:p>
          <a:p>
            <a:pPr marL="164592" lvl="0" indent="-164592">
              <a:lnSpc>
                <a:spcPct val="110000"/>
              </a:lnSpc>
              <a:buFont typeface="+mj-lt"/>
              <a:buAutoNum type="arabicPeriod"/>
            </a:pPr>
            <a:r>
              <a:rPr lang="en-US" sz="1000" dirty="0"/>
              <a:t>Tub spout - Grohe G13611000								                   “Eurodisc” Tub Spout - $14.65</a:t>
            </a:r>
          </a:p>
          <a:p>
            <a:pPr marL="164592" indent="-164592">
              <a:lnSpc>
                <a:spcPct val="110000"/>
              </a:lnSpc>
              <a:buFont typeface="+mj-lt"/>
              <a:buAutoNum type="arabicPeriod"/>
            </a:pPr>
            <a:r>
              <a:rPr lang="en-US" sz="1000" dirty="0"/>
              <a:t>New Faucet - Grohe G20209002 						                          “Eurostyle Cosmopolitan” 8’’ Widespread Bathroom Sink Faucet -$160.10 </a:t>
            </a:r>
          </a:p>
          <a:p>
            <a:pPr marL="164592" indent="-164592">
              <a:lnSpc>
                <a:spcPct val="110000"/>
              </a:lnSpc>
              <a:buFont typeface="+mj-lt"/>
              <a:buAutoNum type="arabicPeriod"/>
            </a:pPr>
            <a:r>
              <a:rPr lang="en-US" sz="1000" dirty="0"/>
              <a:t>Install Rain shower head and regular showerhead - Moen MS6360 2.5 GPM Flat Rain Showerhead -$125.10 &amp; Grohe G19595000 “ BauLoop” Shower Head with Trim Kit - $47.25</a:t>
            </a:r>
          </a:p>
          <a:p>
            <a:pPr marL="164592" lvl="0" indent="-164592">
              <a:lnSpc>
                <a:spcPct val="110000"/>
              </a:lnSpc>
              <a:buFont typeface="+mj-lt"/>
              <a:buAutoNum type="arabicPeriod"/>
            </a:pPr>
            <a:r>
              <a:rPr lang="en-US" sz="1000" dirty="0"/>
              <a:t>Install 2 new shower valves - Grohe G35015000 Tub &amp; Shower Valve - $67.50</a:t>
            </a:r>
          </a:p>
          <a:p>
            <a:pPr marL="164592" lvl="0" indent="-164592">
              <a:lnSpc>
                <a:spcPct val="110000"/>
              </a:lnSpc>
              <a:buFont typeface="+mj-lt"/>
              <a:buAutoNum type="arabicPeriod"/>
            </a:pPr>
            <a:r>
              <a:rPr lang="en-US" sz="1000" dirty="0"/>
              <a:t>Install Tile Surround - DalTile Fabric 12”x24” $3.70/sq ft #P687 (Installed subway style, tile to ceiling and tile ceiling)</a:t>
            </a:r>
          </a:p>
          <a:p>
            <a:pPr marL="164592" lvl="0" indent="-164592">
              <a:lnSpc>
                <a:spcPct val="110000"/>
              </a:lnSpc>
              <a:buFont typeface="+mj-lt"/>
              <a:buAutoNum type="arabicPeriod"/>
            </a:pPr>
            <a:r>
              <a:rPr lang="en-US" sz="1000" dirty="0"/>
              <a:t>Accent Tile on control wall – DalTile Class Reflections Subway Mint Jubilee 3”x6” 9.06/sq ft #GR15 (installed subway style)</a:t>
            </a:r>
          </a:p>
          <a:p>
            <a:pPr marL="164592" indent="-164592">
              <a:lnSpc>
                <a:spcPct val="110000"/>
              </a:lnSpc>
              <a:buFont typeface="+mj-lt"/>
              <a:buAutoNum type="arabicPeriod"/>
            </a:pPr>
            <a:r>
              <a:rPr lang="en-US" sz="1000" dirty="0"/>
              <a:t>Tile back splash behind mirror to ceiling - DalTile Class Reflections Subway Mint Jubilee 3”x6”            $9.06/sq ft #GR15 (installed subway style)</a:t>
            </a:r>
          </a:p>
          <a:p>
            <a:pPr marL="164592" indent="-164592">
              <a:lnSpc>
                <a:spcPct val="110000"/>
              </a:lnSpc>
              <a:buFont typeface="+mj-lt"/>
              <a:buAutoNum type="arabicPeriod"/>
            </a:pPr>
            <a:r>
              <a:rPr lang="en-US" sz="1000" dirty="0"/>
              <a:t>Tile floor- DalTile Veranda 13”x13” Dune $3.70/sq ft (installed subway style)</a:t>
            </a:r>
          </a:p>
          <a:p>
            <a:r>
              <a:rPr lang="en-US" sz="1000" b="1" dirty="0"/>
              <a:t> </a:t>
            </a:r>
          </a:p>
          <a:p>
            <a:r>
              <a:rPr lang="en-US" sz="1200" b="1" dirty="0"/>
              <a:t>BEDROOMS:</a:t>
            </a:r>
          </a:p>
          <a:p>
            <a:pPr marL="164592" lvl="0" indent="-164592">
              <a:buFont typeface="+mj-lt"/>
              <a:buAutoNum type="arabicPeriod"/>
            </a:pPr>
            <a:r>
              <a:rPr lang="en-US" sz="1000" dirty="0"/>
              <a:t>Install slab closet doors (make sure they are hallow core interior doors converted to closet doors, install ceiling and floor track as well as hardware</a:t>
            </a:r>
          </a:p>
          <a:p>
            <a:pPr marL="164592" lvl="0" indent="-164592">
              <a:buFont typeface="+mj-lt"/>
              <a:buAutoNum type="arabicPeriod"/>
            </a:pPr>
            <a:r>
              <a:rPr lang="en-US" sz="1000" dirty="0"/>
              <a:t>Lighting – Home Depot Hampton Bay 2- Light Flush mount With Opal Glass, #534-435, $39.97/</a:t>
            </a:r>
            <a:r>
              <a:rPr lang="en-US" sz="1000" dirty="0" err="1"/>
              <a:t>ea</a:t>
            </a:r>
            <a:endParaRPr lang="en-US" sz="1000" dirty="0"/>
          </a:p>
          <a:p>
            <a:r>
              <a:rPr lang="en-US" sz="1200" dirty="0"/>
              <a:t> </a:t>
            </a:r>
          </a:p>
          <a:p>
            <a:r>
              <a:rPr lang="en-US" sz="1200" b="1" dirty="0"/>
              <a:t>PLUMBING:</a:t>
            </a:r>
          </a:p>
          <a:p>
            <a:pPr marL="164592" lvl="0" indent="-164592">
              <a:lnSpc>
                <a:spcPct val="110000"/>
              </a:lnSpc>
              <a:buFont typeface="+mj-lt"/>
              <a:buAutoNum type="arabicPeriod"/>
            </a:pPr>
            <a:r>
              <a:rPr lang="en-US" sz="1000" dirty="0"/>
              <a:t>Check all existing plumbing &amp; repair/replace as needed, per code</a:t>
            </a:r>
          </a:p>
          <a:p>
            <a:pPr marL="164592" lvl="0" indent="-164592">
              <a:buFont typeface="+mj-lt"/>
              <a:buAutoNum type="arabicPeriod"/>
            </a:pPr>
            <a:r>
              <a:rPr lang="en-US" sz="1000" dirty="0"/>
              <a:t>New angle stops on all water lines</a:t>
            </a:r>
          </a:p>
          <a:p>
            <a:pPr marL="164592" lvl="0" indent="-164592">
              <a:lnSpc>
                <a:spcPct val="110000"/>
              </a:lnSpc>
              <a:buFont typeface="+mj-lt"/>
              <a:buAutoNum type="arabicPeriod"/>
            </a:pPr>
            <a:r>
              <a:rPr lang="en-US" sz="1000" dirty="0"/>
              <a:t>Check gas lines &amp; repair/replace as needed</a:t>
            </a:r>
          </a:p>
          <a:p>
            <a:pPr marL="164592" lvl="0" indent="-164592">
              <a:lnSpc>
                <a:spcPct val="110000"/>
              </a:lnSpc>
              <a:buFont typeface="+mj-lt"/>
              <a:buAutoNum type="arabicPeriod"/>
            </a:pPr>
            <a:r>
              <a:rPr lang="en-US" sz="1000" dirty="0"/>
              <a:t>Check all drain lines &amp; repair/replace as needed</a:t>
            </a:r>
          </a:p>
          <a:p>
            <a:r>
              <a:rPr lang="en-US" sz="1200" dirty="0"/>
              <a:t> </a:t>
            </a:r>
          </a:p>
          <a:p>
            <a:r>
              <a:rPr lang="en-US" sz="1200" b="1" dirty="0"/>
              <a:t>ELECTRICAL:</a:t>
            </a:r>
          </a:p>
          <a:p>
            <a:pPr marL="164592" lvl="0" indent="-164592">
              <a:lnSpc>
                <a:spcPct val="110000"/>
              </a:lnSpc>
              <a:buFont typeface="+mj-lt"/>
              <a:buAutoNum type="arabicPeriod"/>
            </a:pPr>
            <a:r>
              <a:rPr lang="en-US" sz="1000" dirty="0"/>
              <a:t>Replace all outlets &amp; switches</a:t>
            </a:r>
          </a:p>
          <a:p>
            <a:pPr marL="164592" lvl="0" indent="-164592">
              <a:lnSpc>
                <a:spcPct val="110000"/>
              </a:lnSpc>
              <a:buFont typeface="+mj-lt"/>
              <a:buAutoNum type="arabicPeriod"/>
            </a:pPr>
            <a:r>
              <a:rPr lang="en-US" sz="1000" dirty="0"/>
              <a:t>Check all wiring &amp; replace where needed, per code</a:t>
            </a:r>
          </a:p>
          <a:p>
            <a:pPr marL="164592" lvl="0" indent="-164592">
              <a:buFont typeface="+mj-lt"/>
              <a:buAutoNum type="arabicPeriod"/>
            </a:pPr>
            <a:r>
              <a:rPr lang="en-US" sz="1000" dirty="0"/>
              <a:t>Install recessed lighting as per drawing</a:t>
            </a:r>
          </a:p>
          <a:p>
            <a:pPr marL="164592" lvl="0" indent="-164592">
              <a:buFont typeface="+mj-lt"/>
              <a:buAutoNum type="arabicPeriod"/>
            </a:pPr>
            <a:r>
              <a:rPr lang="en-US" sz="1000" dirty="0"/>
              <a:t>Check panel &amp; repair/replace as needed</a:t>
            </a:r>
          </a:p>
          <a:p>
            <a:pPr marL="164592" lvl="0" indent="-164592">
              <a:buFont typeface="+mj-lt"/>
              <a:buAutoNum type="arabicPeriod"/>
            </a:pPr>
            <a:r>
              <a:rPr lang="en-US" sz="1000" dirty="0"/>
              <a:t>Install Dead Panel if missing</a:t>
            </a:r>
          </a:p>
          <a:p>
            <a:pPr marL="164592" lvl="0" indent="-164592">
              <a:lnSpc>
                <a:spcPct val="110000"/>
              </a:lnSpc>
              <a:buFont typeface="+mj-lt"/>
              <a:buAutoNum type="arabicPeriod"/>
            </a:pPr>
            <a:r>
              <a:rPr lang="en-US" sz="1000" dirty="0"/>
              <a:t>Check for open junction point in attic</a:t>
            </a:r>
          </a:p>
          <a:p>
            <a:pPr lvl="0">
              <a:lnSpc>
                <a:spcPct val="110000"/>
              </a:lnSpc>
            </a:pPr>
            <a:endParaRPr lang="en-US" sz="500" dirty="0"/>
          </a:p>
          <a:p>
            <a:endParaRPr lang="en-US" sz="200" b="1" dirty="0"/>
          </a:p>
          <a:p>
            <a:r>
              <a:rPr lang="en-US" sz="1200" b="1" dirty="0"/>
              <a:t>HVAC:</a:t>
            </a:r>
          </a:p>
          <a:p>
            <a:r>
              <a:rPr lang="en-US" sz="1000" dirty="0"/>
              <a:t>1. Inspect and repair as needed</a:t>
            </a:r>
          </a:p>
          <a:p>
            <a:r>
              <a:rPr lang="en-US" sz="1200" dirty="0"/>
              <a:t> </a:t>
            </a:r>
          </a:p>
          <a:p>
            <a:pPr marL="0" marR="0">
              <a:spcBef>
                <a:spcPts val="0"/>
              </a:spcBef>
              <a:spcAft>
                <a:spcPts val="0"/>
              </a:spcAft>
            </a:pPr>
            <a:endParaRPr lang="en-US" sz="1200" b="1" dirty="0">
              <a:effectLst/>
              <a:latin typeface="Calibri"/>
              <a:ea typeface="Times New Roman"/>
            </a:endParaRPr>
          </a:p>
          <a:p>
            <a:pPr marL="0" marR="0">
              <a:spcBef>
                <a:spcPts val="0"/>
              </a:spcBef>
              <a:spcAft>
                <a:spcPts val="0"/>
              </a:spcAft>
            </a:pPr>
            <a:r>
              <a:rPr lang="en-US" sz="1200" b="1" dirty="0">
                <a:effectLst/>
                <a:latin typeface="Calibri"/>
                <a:ea typeface="Times New Roman"/>
              </a:rPr>
              <a:t> </a:t>
            </a:r>
          </a:p>
          <a:p>
            <a:pPr marL="0" marR="0">
              <a:spcBef>
                <a:spcPts val="0"/>
              </a:spcBef>
              <a:spcAft>
                <a:spcPts val="0"/>
              </a:spcAft>
            </a:pPr>
            <a:r>
              <a:rPr lang="en-US" sz="1200" dirty="0">
                <a:effectLst/>
                <a:ea typeface="ＭＳ 明朝"/>
                <a:cs typeface="Times New Roman"/>
              </a:rPr>
              <a:t> </a:t>
            </a:r>
          </a:p>
        </p:txBody>
      </p:sp>
      <p:pic>
        <p:nvPicPr>
          <p:cNvPr id="4" name="Picture 3"/>
          <p:cNvPicPr>
            <a:picLocks noChangeAspect="1"/>
          </p:cNvPicPr>
          <p:nvPr/>
        </p:nvPicPr>
        <p:blipFill>
          <a:blip r:embed="rId2"/>
          <a:stretch>
            <a:fillRect/>
          </a:stretch>
        </p:blipFill>
        <p:spPr>
          <a:xfrm>
            <a:off x="3111257" y="1613618"/>
            <a:ext cx="1513666" cy="1144655"/>
          </a:xfrm>
          <a:prstGeom prst="rect">
            <a:avLst/>
          </a:prstGeom>
        </p:spPr>
      </p:pic>
      <p:pic>
        <p:nvPicPr>
          <p:cNvPr id="5" name="Picture 4"/>
          <p:cNvPicPr>
            <a:picLocks noChangeAspect="1"/>
          </p:cNvPicPr>
          <p:nvPr/>
        </p:nvPicPr>
        <p:blipFill>
          <a:blip r:embed="rId3"/>
          <a:stretch>
            <a:fillRect/>
          </a:stretch>
        </p:blipFill>
        <p:spPr>
          <a:xfrm>
            <a:off x="4663407" y="1613618"/>
            <a:ext cx="1533450" cy="1144655"/>
          </a:xfrm>
          <a:prstGeom prst="rect">
            <a:avLst/>
          </a:prstGeom>
        </p:spPr>
      </p:pic>
      <p:pic>
        <p:nvPicPr>
          <p:cNvPr id="7" name="Picture 6">
            <a:extLst>
              <a:ext uri="{FF2B5EF4-FFF2-40B4-BE49-F238E27FC236}">
                <a16:creationId xmlns:a16="http://schemas.microsoft.com/office/drawing/2014/main" id="{6D2EF291-B4E0-4AD7-8DB3-5A04BE85A4D3}"/>
              </a:ext>
            </a:extLst>
          </p:cNvPr>
          <p:cNvPicPr>
            <a:picLocks noChangeAspect="1"/>
          </p:cNvPicPr>
          <p:nvPr/>
        </p:nvPicPr>
        <p:blipFill>
          <a:blip r:embed="rId4"/>
          <a:stretch>
            <a:fillRect/>
          </a:stretch>
        </p:blipFill>
        <p:spPr>
          <a:xfrm>
            <a:off x="418810" y="209029"/>
            <a:ext cx="1503775" cy="925400"/>
          </a:xfrm>
          <a:prstGeom prst="rect">
            <a:avLst/>
          </a:prstGeom>
        </p:spPr>
      </p:pic>
    </p:spTree>
    <p:extLst>
      <p:ext uri="{BB962C8B-B14F-4D97-AF65-F5344CB8AC3E}">
        <p14:creationId xmlns:p14="http://schemas.microsoft.com/office/powerpoint/2010/main" val="1279248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8" y="339333"/>
            <a:ext cx="5933534" cy="885673"/>
          </a:xfrm>
        </p:spPr>
        <p:txBody>
          <a:bodyPr/>
          <a:lstStyle/>
          <a:p>
            <a:pPr algn="r"/>
            <a:r>
              <a:rPr lang="en-US" dirty="0">
                <a:solidFill>
                  <a:schemeClr val="accent3">
                    <a:lumMod val="50000"/>
                  </a:schemeClr>
                </a:solidFill>
              </a:rPr>
              <a:t>Sample Scope of Work</a:t>
            </a:r>
          </a:p>
        </p:txBody>
      </p:sp>
      <p:sp>
        <p:nvSpPr>
          <p:cNvPr id="3" name="Content Placeholder 2"/>
          <p:cNvSpPr>
            <a:spLocks noGrp="1"/>
          </p:cNvSpPr>
          <p:nvPr>
            <p:ph idx="1"/>
          </p:nvPr>
        </p:nvSpPr>
        <p:spPr>
          <a:xfrm>
            <a:off x="450278" y="1405209"/>
            <a:ext cx="5933534" cy="6685083"/>
          </a:xfrm>
        </p:spPr>
        <p:txBody>
          <a:bodyPr>
            <a:noAutofit/>
          </a:bodyPr>
          <a:lstStyle/>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p:txBody>
      </p:sp>
      <p:sp>
        <p:nvSpPr>
          <p:cNvPr id="6" name="Text Box 11"/>
          <p:cNvSpPr txBox="1"/>
          <p:nvPr/>
        </p:nvSpPr>
        <p:spPr>
          <a:xfrm>
            <a:off x="484632" y="1379551"/>
            <a:ext cx="5835040" cy="7074881"/>
          </a:xfrm>
          <a:prstGeom prst="rect">
            <a:avLst/>
          </a:prstGeom>
          <a:solidFill>
            <a:schemeClr val="bg1">
              <a:lumMod val="85000"/>
            </a:schemeClr>
          </a:solid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182880" tIns="182880" rIns="182880" bIns="182880" numCol="1" spcCol="0" rtlCol="0" fromWordArt="0" anchor="t" anchorCtr="0" forceAA="0" compatLnSpc="1">
            <a:prstTxWarp prst="textNoShape">
              <a:avLst/>
            </a:prstTxWarp>
            <a:noAutofit/>
          </a:bodyPr>
          <a:lstStyle/>
          <a:p>
            <a:r>
              <a:rPr lang="en-US" sz="1400" b="1" dirty="0"/>
              <a:t>COMPLETION OF FINAL PUNCH LIST:</a:t>
            </a:r>
          </a:p>
          <a:p>
            <a:r>
              <a:rPr lang="en-US" sz="1200" b="1" dirty="0"/>
              <a:t> </a:t>
            </a:r>
            <a:endParaRPr lang="en-US" sz="1200" dirty="0"/>
          </a:p>
          <a:p>
            <a:r>
              <a:rPr lang="en-US" sz="1200" b="1" dirty="0"/>
              <a:t>General Contracting Work - $33,300.00</a:t>
            </a:r>
          </a:p>
          <a:p>
            <a:r>
              <a:rPr lang="en-US" sz="1200" dirty="0"/>
              <a:t>All framing, counters, cabinets, paint and patch. fixtures, backsplash, windows and doors.</a:t>
            </a:r>
          </a:p>
          <a:p>
            <a:r>
              <a:rPr lang="en-US" sz="1200" dirty="0"/>
              <a:t> </a:t>
            </a:r>
          </a:p>
          <a:p>
            <a:r>
              <a:rPr lang="en-US" sz="1200" b="1" dirty="0"/>
              <a:t>Appliances - $2,000.00</a:t>
            </a:r>
          </a:p>
          <a:p>
            <a:r>
              <a:rPr lang="en-US" sz="1200" dirty="0"/>
              <a:t>Stainless steel refrigerator, free standing range, hood and over the range microwave, dishwasher</a:t>
            </a:r>
          </a:p>
          <a:p>
            <a:r>
              <a:rPr lang="en-US" sz="1200" dirty="0"/>
              <a:t> </a:t>
            </a:r>
          </a:p>
          <a:p>
            <a:r>
              <a:rPr lang="en-US" sz="1200" b="1" dirty="0"/>
              <a:t>Electrical - $2,750.00</a:t>
            </a:r>
          </a:p>
          <a:p>
            <a:r>
              <a:rPr lang="en-US" sz="1200" dirty="0"/>
              <a:t>Install new fixtures; add recessed lighting, replace outlets and switches, panel upgrade</a:t>
            </a:r>
          </a:p>
          <a:p>
            <a:r>
              <a:rPr lang="en-US" sz="1200" dirty="0"/>
              <a:t> </a:t>
            </a:r>
          </a:p>
          <a:p>
            <a:r>
              <a:rPr lang="en-US" sz="1200" b="1" dirty="0"/>
              <a:t>Plumbing - $6,500.00</a:t>
            </a:r>
          </a:p>
          <a:p>
            <a:r>
              <a:rPr lang="en-US" sz="1200" dirty="0"/>
              <a:t>Install new toilets, facets, shower valves, kitchen sink, garbage disposal, dishwasher, add tub and shower</a:t>
            </a:r>
          </a:p>
          <a:p>
            <a:r>
              <a:rPr lang="en-US" sz="1200" dirty="0"/>
              <a:t> </a:t>
            </a:r>
          </a:p>
          <a:p>
            <a:r>
              <a:rPr lang="en-US" sz="1200" b="1" dirty="0"/>
              <a:t>Landscaping - $2,000.00</a:t>
            </a:r>
          </a:p>
          <a:p>
            <a:r>
              <a:rPr lang="en-US" sz="1200" b="1" dirty="0"/>
              <a:t> </a:t>
            </a:r>
          </a:p>
          <a:p>
            <a:r>
              <a:rPr lang="en-US" sz="1200" b="1" dirty="0"/>
              <a:t>Flooring - $1,850.00</a:t>
            </a:r>
          </a:p>
          <a:p>
            <a:r>
              <a:rPr lang="en-US" sz="1200" b="1" dirty="0"/>
              <a:t> </a:t>
            </a:r>
          </a:p>
          <a:p>
            <a:r>
              <a:rPr lang="en-US" sz="1200" b="1" dirty="0"/>
              <a:t>Roofing - $4,500.00</a:t>
            </a:r>
          </a:p>
          <a:p>
            <a:r>
              <a:rPr lang="en-US" sz="1200" b="1" dirty="0"/>
              <a:t> </a:t>
            </a:r>
          </a:p>
          <a:p>
            <a:r>
              <a:rPr lang="en-US" sz="1200" b="1" dirty="0"/>
              <a:t>Staging (2 month minimum contract) - $1,500.00</a:t>
            </a:r>
          </a:p>
          <a:p>
            <a:r>
              <a:rPr lang="en-US" sz="1200" dirty="0"/>
              <a:t> </a:t>
            </a:r>
          </a:p>
          <a:p>
            <a:r>
              <a:rPr lang="en-US" sz="1200" b="1" u="sng" dirty="0"/>
              <a:t>Misc. and Permits - $1,500.00							  </a:t>
            </a:r>
            <a:endParaRPr lang="en-US" sz="1200" u="sng" dirty="0"/>
          </a:p>
          <a:p>
            <a:r>
              <a:rPr lang="en-US" sz="1200" dirty="0"/>
              <a:t> </a:t>
            </a:r>
          </a:p>
          <a:p>
            <a:r>
              <a:rPr lang="en-US" sz="1300" b="1" dirty="0"/>
              <a:t>TOTAL - $55,900</a:t>
            </a:r>
          </a:p>
          <a:p>
            <a:r>
              <a:rPr lang="en-US" sz="1200" dirty="0"/>
              <a:t> </a:t>
            </a:r>
          </a:p>
          <a:p>
            <a:pPr marL="0" marR="0">
              <a:spcBef>
                <a:spcPts val="0"/>
              </a:spcBef>
              <a:spcAft>
                <a:spcPts val="0"/>
              </a:spcAft>
            </a:pPr>
            <a:endParaRPr lang="en-US" sz="1200" b="1" dirty="0">
              <a:effectLst/>
              <a:latin typeface="Calibri"/>
              <a:ea typeface="Times New Roman"/>
            </a:endParaRPr>
          </a:p>
          <a:p>
            <a:pPr marL="0" marR="0">
              <a:spcBef>
                <a:spcPts val="0"/>
              </a:spcBef>
              <a:spcAft>
                <a:spcPts val="0"/>
              </a:spcAft>
            </a:pPr>
            <a:r>
              <a:rPr lang="en-US" sz="1200" b="1" dirty="0">
                <a:effectLst/>
                <a:latin typeface="Calibri"/>
                <a:ea typeface="Times New Roman"/>
              </a:rPr>
              <a:t> </a:t>
            </a:r>
          </a:p>
          <a:p>
            <a:pPr marL="0" marR="0">
              <a:spcBef>
                <a:spcPts val="0"/>
              </a:spcBef>
              <a:spcAft>
                <a:spcPts val="0"/>
              </a:spcAft>
            </a:pPr>
            <a:r>
              <a:rPr lang="en-US" sz="1200" dirty="0">
                <a:effectLst/>
                <a:ea typeface="ＭＳ 明朝"/>
                <a:cs typeface="Times New Roman"/>
              </a:rPr>
              <a:t> </a:t>
            </a:r>
          </a:p>
        </p:txBody>
      </p:sp>
      <p:pic>
        <p:nvPicPr>
          <p:cNvPr id="5" name="Picture 4">
            <a:extLst>
              <a:ext uri="{FF2B5EF4-FFF2-40B4-BE49-F238E27FC236}">
                <a16:creationId xmlns:a16="http://schemas.microsoft.com/office/drawing/2014/main" id="{32987925-CF90-4506-9274-3312042D9D88}"/>
              </a:ext>
            </a:extLst>
          </p:cNvPr>
          <p:cNvPicPr>
            <a:picLocks noChangeAspect="1"/>
          </p:cNvPicPr>
          <p:nvPr/>
        </p:nvPicPr>
        <p:blipFill>
          <a:blip r:embed="rId2"/>
          <a:stretch>
            <a:fillRect/>
          </a:stretch>
        </p:blipFill>
        <p:spPr>
          <a:xfrm>
            <a:off x="418810" y="209029"/>
            <a:ext cx="1503775" cy="925400"/>
          </a:xfrm>
          <a:prstGeom prst="rect">
            <a:avLst/>
          </a:prstGeom>
        </p:spPr>
      </p:pic>
    </p:spTree>
    <p:extLst>
      <p:ext uri="{BB962C8B-B14F-4D97-AF65-F5344CB8AC3E}">
        <p14:creationId xmlns:p14="http://schemas.microsoft.com/office/powerpoint/2010/main" val="2917088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313" y="339333"/>
            <a:ext cx="5792640" cy="885673"/>
          </a:xfrm>
        </p:spPr>
        <p:txBody>
          <a:bodyPr/>
          <a:lstStyle/>
          <a:p>
            <a:pPr algn="r"/>
            <a:r>
              <a:rPr lang="en-US" dirty="0">
                <a:solidFill>
                  <a:schemeClr val="accent3">
                    <a:lumMod val="50000"/>
                  </a:schemeClr>
                </a:solidFill>
              </a:rPr>
              <a:t>Past Projects</a:t>
            </a:r>
          </a:p>
        </p:txBody>
      </p:sp>
      <p:sp>
        <p:nvSpPr>
          <p:cNvPr id="4" name="Content Placeholder 2"/>
          <p:cNvSpPr>
            <a:spLocks noGrp="1"/>
          </p:cNvSpPr>
          <p:nvPr>
            <p:ph idx="1"/>
          </p:nvPr>
        </p:nvSpPr>
        <p:spPr>
          <a:xfrm>
            <a:off x="461227" y="1350470"/>
            <a:ext cx="5777241" cy="1226433"/>
          </a:xfrm>
        </p:spPr>
        <p:txBody>
          <a:bodyPr>
            <a:noAutofit/>
          </a:bodyPr>
          <a:lstStyle/>
          <a:p>
            <a:pPr algn="just">
              <a:lnSpc>
                <a:spcPct val="110000"/>
              </a:lnSpc>
              <a:spcBef>
                <a:spcPts val="0"/>
              </a:spcBef>
            </a:pPr>
            <a:r>
              <a:rPr lang="en-US" dirty="0">
                <a:latin typeface="Corbel"/>
                <a:ea typeface="Cambria"/>
                <a:cs typeface="Times New Roman"/>
              </a:rPr>
              <a:t>A real estate renovation company earns its reputation based on the past projects completed. Every project plays an important part in setting and maintaining the high standards we want associated with our properties. We set high standards for our contractors, enabling us to consistently deliver the best housing products possible to our customers at a fair price. In the pages that follow, you will see a few of our past projects to get a better understanding of our quality expectations. Our goal is to create a product we can replicate over and over again.</a:t>
            </a:r>
          </a:p>
          <a:p>
            <a:endParaRPr lang="en-US" b="1" dirty="0"/>
          </a:p>
          <a:p>
            <a:endParaRPr lang="en-US" dirty="0"/>
          </a:p>
          <a:p>
            <a:r>
              <a:rPr lang="en-US" b="1" dirty="0"/>
              <a:t> </a:t>
            </a:r>
            <a:endParaRPr lang="en-US" dirty="0"/>
          </a:p>
          <a:p>
            <a:endParaRPr lang="en-US" dirty="0"/>
          </a:p>
        </p:txBody>
      </p:sp>
      <p:sp>
        <p:nvSpPr>
          <p:cNvPr id="8" name="Content Placeholder 2"/>
          <p:cNvSpPr txBox="1">
            <a:spLocks/>
          </p:cNvSpPr>
          <p:nvPr/>
        </p:nvSpPr>
        <p:spPr>
          <a:xfrm>
            <a:off x="461226" y="2663211"/>
            <a:ext cx="5922585" cy="596958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1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Aft>
                <a:spcPts val="1200"/>
              </a:spcAft>
            </a:pPr>
            <a:r>
              <a:rPr lang="en-US" sz="1300" b="1" cap="all" dirty="0">
                <a:solidFill>
                  <a:schemeClr val="accent3">
                    <a:lumMod val="50000"/>
                  </a:schemeClr>
                </a:solidFill>
              </a:rPr>
              <a:t>EXAMPLE 1:</a:t>
            </a:r>
            <a:r>
              <a:rPr lang="en-US" sz="1300" b="1" cap="all" dirty="0">
                <a:solidFill>
                  <a:schemeClr val="accent1">
                    <a:lumMod val="75000"/>
                  </a:schemeClr>
                </a:solidFill>
              </a:rPr>
              <a:t>  </a:t>
            </a:r>
            <a:r>
              <a:rPr lang="en-US" sz="1300" b="1" cap="all" dirty="0">
                <a:solidFill>
                  <a:srgbClr val="FF0000"/>
                </a:solidFill>
              </a:rPr>
              <a:t>(INSERT PROPERTY ADDRESS HERE)</a:t>
            </a:r>
          </a:p>
          <a:p>
            <a:endParaRPr lang="en-US" sz="500" b="1" dirty="0">
              <a:solidFill>
                <a:srgbClr val="376092"/>
              </a:solidFill>
            </a:endParaRPr>
          </a:p>
          <a:p>
            <a:pPr algn="ctr"/>
            <a:r>
              <a:rPr lang="en-US" sz="1300" b="1" dirty="0">
                <a:solidFill>
                  <a:srgbClr val="376092"/>
                </a:solidFill>
              </a:rPr>
              <a:t>BEFORE					AFTER</a:t>
            </a: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p:txBody>
      </p:sp>
      <p:sp>
        <p:nvSpPr>
          <p:cNvPr id="9" name="TextBox 8"/>
          <p:cNvSpPr txBox="1"/>
          <p:nvPr/>
        </p:nvSpPr>
        <p:spPr>
          <a:xfrm>
            <a:off x="885068" y="3575124"/>
            <a:ext cx="2377650" cy="1446550"/>
          </a:xfrm>
          <a:prstGeom prst="rect">
            <a:avLst/>
          </a:prstGeom>
          <a:noFill/>
          <a:ln w="9525" cmpd="sng">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r>
              <a:rPr lang="en-US" sz="1400" b="1" dirty="0">
                <a:solidFill>
                  <a:srgbClr val="FF0000"/>
                </a:solidFill>
              </a:rPr>
              <a:t>INSERT </a:t>
            </a:r>
          </a:p>
          <a:p>
            <a:pPr algn="ctr"/>
            <a:r>
              <a:rPr lang="en-US" sz="1400" b="1" dirty="0">
                <a:solidFill>
                  <a:srgbClr val="FF0000"/>
                </a:solidFill>
              </a:rPr>
              <a:t>“BEFORE” PHOTO HERE</a:t>
            </a:r>
            <a:endParaRPr lang="en-US" sz="1400"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p:txBody>
      </p:sp>
      <p:sp>
        <p:nvSpPr>
          <p:cNvPr id="10" name="TextBox 9"/>
          <p:cNvSpPr txBox="1"/>
          <p:nvPr/>
        </p:nvSpPr>
        <p:spPr>
          <a:xfrm>
            <a:off x="3599467" y="3569484"/>
            <a:ext cx="2377650" cy="1446550"/>
          </a:xfrm>
          <a:prstGeom prst="rect">
            <a:avLst/>
          </a:prstGeom>
          <a:noFill/>
          <a:ln w="9525" cmpd="sng">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r>
              <a:rPr lang="en-US" sz="1400" b="1" dirty="0">
                <a:solidFill>
                  <a:srgbClr val="FF0000"/>
                </a:solidFill>
              </a:rPr>
              <a:t>INSERT </a:t>
            </a:r>
          </a:p>
          <a:p>
            <a:pPr algn="ctr"/>
            <a:r>
              <a:rPr lang="en-US" sz="1400" b="1" dirty="0">
                <a:solidFill>
                  <a:srgbClr val="FF0000"/>
                </a:solidFill>
              </a:rPr>
              <a:t>“AFTER” PHOTO HERE</a:t>
            </a:r>
            <a:endParaRPr lang="en-US" sz="1400"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p:txBody>
      </p:sp>
      <p:sp>
        <p:nvSpPr>
          <p:cNvPr id="11" name="TextBox 10"/>
          <p:cNvSpPr txBox="1"/>
          <p:nvPr/>
        </p:nvSpPr>
        <p:spPr>
          <a:xfrm>
            <a:off x="885068" y="6881897"/>
            <a:ext cx="2377650" cy="1446550"/>
          </a:xfrm>
          <a:prstGeom prst="rect">
            <a:avLst/>
          </a:prstGeom>
          <a:noFill/>
          <a:ln w="9525" cmpd="sng">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r>
              <a:rPr lang="en-US" sz="1400" b="1" dirty="0">
                <a:solidFill>
                  <a:srgbClr val="FF0000"/>
                </a:solidFill>
              </a:rPr>
              <a:t>INSERT </a:t>
            </a:r>
          </a:p>
          <a:p>
            <a:pPr algn="ctr"/>
            <a:r>
              <a:rPr lang="en-US" sz="1400" b="1" dirty="0">
                <a:solidFill>
                  <a:srgbClr val="FF0000"/>
                </a:solidFill>
              </a:rPr>
              <a:t>“BEFORE” PHOTO HERE</a:t>
            </a:r>
            <a:endParaRPr lang="en-US" sz="1400"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p:txBody>
      </p:sp>
      <p:sp>
        <p:nvSpPr>
          <p:cNvPr id="12" name="TextBox 11"/>
          <p:cNvSpPr txBox="1"/>
          <p:nvPr/>
        </p:nvSpPr>
        <p:spPr>
          <a:xfrm>
            <a:off x="3599467" y="6876257"/>
            <a:ext cx="2377650" cy="1446550"/>
          </a:xfrm>
          <a:prstGeom prst="rect">
            <a:avLst/>
          </a:prstGeom>
          <a:noFill/>
          <a:ln w="9525" cmpd="sng">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r>
              <a:rPr lang="en-US" sz="1400" b="1" dirty="0">
                <a:solidFill>
                  <a:srgbClr val="FF0000"/>
                </a:solidFill>
              </a:rPr>
              <a:t>INSERT </a:t>
            </a:r>
          </a:p>
          <a:p>
            <a:pPr algn="ctr"/>
            <a:r>
              <a:rPr lang="en-US" sz="1400" b="1" dirty="0">
                <a:solidFill>
                  <a:srgbClr val="FF0000"/>
                </a:solidFill>
              </a:rPr>
              <a:t>“AFTER” PHOTO HERE</a:t>
            </a:r>
            <a:endParaRPr lang="en-US" sz="1400"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p:txBody>
      </p:sp>
      <p:sp>
        <p:nvSpPr>
          <p:cNvPr id="13" name="TextBox 12"/>
          <p:cNvSpPr txBox="1"/>
          <p:nvPr/>
        </p:nvSpPr>
        <p:spPr>
          <a:xfrm>
            <a:off x="885068" y="5222086"/>
            <a:ext cx="2377650" cy="1446550"/>
          </a:xfrm>
          <a:prstGeom prst="rect">
            <a:avLst/>
          </a:prstGeom>
          <a:noFill/>
          <a:ln w="9525" cmpd="sng">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r>
              <a:rPr lang="en-US" sz="1400" b="1" dirty="0">
                <a:solidFill>
                  <a:srgbClr val="FF0000"/>
                </a:solidFill>
              </a:rPr>
              <a:t>INSERT </a:t>
            </a:r>
          </a:p>
          <a:p>
            <a:pPr algn="ctr"/>
            <a:r>
              <a:rPr lang="en-US" sz="1400" b="1" dirty="0">
                <a:solidFill>
                  <a:srgbClr val="FF0000"/>
                </a:solidFill>
              </a:rPr>
              <a:t>“BEFORE” PHOTO HERE</a:t>
            </a:r>
            <a:endParaRPr lang="en-US" sz="1400"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p:txBody>
      </p:sp>
      <p:sp>
        <p:nvSpPr>
          <p:cNvPr id="14" name="TextBox 13"/>
          <p:cNvSpPr txBox="1"/>
          <p:nvPr/>
        </p:nvSpPr>
        <p:spPr>
          <a:xfrm>
            <a:off x="3599467" y="5216446"/>
            <a:ext cx="2377650" cy="1446550"/>
          </a:xfrm>
          <a:prstGeom prst="rect">
            <a:avLst/>
          </a:prstGeom>
          <a:noFill/>
          <a:ln w="9525" cmpd="sng">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r>
              <a:rPr lang="en-US" sz="1400" b="1" dirty="0">
                <a:solidFill>
                  <a:srgbClr val="FF0000"/>
                </a:solidFill>
              </a:rPr>
              <a:t>INSERT </a:t>
            </a:r>
          </a:p>
          <a:p>
            <a:pPr algn="ctr"/>
            <a:r>
              <a:rPr lang="en-US" sz="1400" b="1" dirty="0">
                <a:solidFill>
                  <a:srgbClr val="FF0000"/>
                </a:solidFill>
              </a:rPr>
              <a:t>“AFTER” PHOTO HERE</a:t>
            </a:r>
            <a:endParaRPr lang="en-US" sz="1400"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p:txBody>
      </p:sp>
      <p:sp>
        <p:nvSpPr>
          <p:cNvPr id="3" name="Slide Number Placeholder 2"/>
          <p:cNvSpPr>
            <a:spLocks noGrp="1"/>
          </p:cNvSpPr>
          <p:nvPr>
            <p:ph type="sldNum" sz="quarter" idx="12"/>
          </p:nvPr>
        </p:nvSpPr>
        <p:spPr/>
        <p:txBody>
          <a:bodyPr/>
          <a:lstStyle/>
          <a:p>
            <a:fld id="{A88EBE9D-EF06-9E49-9451-B427DBD8C0F9}" type="slidenum">
              <a:rPr lang="en-US" smtClean="0"/>
              <a:t>24</a:t>
            </a:fld>
            <a:endParaRPr lang="en-US"/>
          </a:p>
        </p:txBody>
      </p:sp>
      <p:pic>
        <p:nvPicPr>
          <p:cNvPr id="15" name="Picture 14">
            <a:extLst>
              <a:ext uri="{FF2B5EF4-FFF2-40B4-BE49-F238E27FC236}">
                <a16:creationId xmlns:a16="http://schemas.microsoft.com/office/drawing/2014/main" id="{22188CDB-4FE0-4B46-BF8D-342A92B42404}"/>
              </a:ext>
            </a:extLst>
          </p:cNvPr>
          <p:cNvPicPr>
            <a:picLocks noChangeAspect="1"/>
          </p:cNvPicPr>
          <p:nvPr/>
        </p:nvPicPr>
        <p:blipFill>
          <a:blip r:embed="rId2"/>
          <a:stretch>
            <a:fillRect/>
          </a:stretch>
        </p:blipFill>
        <p:spPr>
          <a:xfrm>
            <a:off x="418810" y="209029"/>
            <a:ext cx="1503775" cy="925400"/>
          </a:xfrm>
          <a:prstGeom prst="rect">
            <a:avLst/>
          </a:prstGeom>
        </p:spPr>
      </p:pic>
    </p:spTree>
    <p:extLst>
      <p:ext uri="{BB962C8B-B14F-4D97-AF65-F5344CB8AC3E}">
        <p14:creationId xmlns:p14="http://schemas.microsoft.com/office/powerpoint/2010/main" val="822793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828" y="339333"/>
            <a:ext cx="6069271" cy="885673"/>
          </a:xfrm>
        </p:spPr>
        <p:txBody>
          <a:bodyPr/>
          <a:lstStyle/>
          <a:p>
            <a:pPr algn="r"/>
            <a:r>
              <a:rPr lang="en-US" dirty="0">
                <a:solidFill>
                  <a:schemeClr val="accent3">
                    <a:lumMod val="50000"/>
                  </a:schemeClr>
                </a:solidFill>
              </a:rPr>
              <a:t>Past Projects</a:t>
            </a:r>
          </a:p>
        </p:txBody>
      </p:sp>
      <p:sp>
        <p:nvSpPr>
          <p:cNvPr id="8" name="Content Placeholder 2"/>
          <p:cNvSpPr txBox="1">
            <a:spLocks/>
          </p:cNvSpPr>
          <p:nvPr/>
        </p:nvSpPr>
        <p:spPr>
          <a:xfrm>
            <a:off x="461226" y="1393254"/>
            <a:ext cx="5922585" cy="7239543"/>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1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Aft>
                <a:spcPts val="1200"/>
              </a:spcAft>
            </a:pPr>
            <a:r>
              <a:rPr lang="en-US" sz="1300" b="1" cap="all" dirty="0">
                <a:solidFill>
                  <a:schemeClr val="accent3">
                    <a:lumMod val="50000"/>
                  </a:schemeClr>
                </a:solidFill>
              </a:rPr>
              <a:t>EXAMPLE 2:</a:t>
            </a:r>
            <a:r>
              <a:rPr lang="en-US" sz="1300" b="1" cap="all" dirty="0">
                <a:solidFill>
                  <a:schemeClr val="accent1">
                    <a:lumMod val="75000"/>
                  </a:schemeClr>
                </a:solidFill>
              </a:rPr>
              <a:t>  </a:t>
            </a:r>
            <a:r>
              <a:rPr lang="en-US" sz="1300" b="1" cap="all" dirty="0">
                <a:solidFill>
                  <a:srgbClr val="FF0000"/>
                </a:solidFill>
              </a:rPr>
              <a:t>(INSERT PROPERTY ADDRESS HERE)</a:t>
            </a:r>
          </a:p>
          <a:p>
            <a:endParaRPr lang="en-US" sz="500" b="1" dirty="0">
              <a:solidFill>
                <a:srgbClr val="376092"/>
              </a:solidFill>
            </a:endParaRPr>
          </a:p>
          <a:p>
            <a:pPr algn="ctr"/>
            <a:r>
              <a:rPr lang="en-US" sz="1300" b="1" dirty="0">
                <a:solidFill>
                  <a:srgbClr val="376092"/>
                </a:solidFill>
              </a:rPr>
              <a:t>BEFORE					AFTER</a:t>
            </a: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p:txBody>
      </p:sp>
      <p:sp>
        <p:nvSpPr>
          <p:cNvPr id="9" name="TextBox 8"/>
          <p:cNvSpPr txBox="1"/>
          <p:nvPr/>
        </p:nvSpPr>
        <p:spPr>
          <a:xfrm>
            <a:off x="885068" y="2502441"/>
            <a:ext cx="2377650" cy="1446550"/>
          </a:xfrm>
          <a:prstGeom prst="rect">
            <a:avLst/>
          </a:prstGeom>
          <a:noFill/>
          <a:ln w="9525" cmpd="sng">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r>
              <a:rPr lang="en-US" sz="1400" b="1" dirty="0">
                <a:solidFill>
                  <a:srgbClr val="FF0000"/>
                </a:solidFill>
              </a:rPr>
              <a:t>INSERT </a:t>
            </a:r>
          </a:p>
          <a:p>
            <a:pPr algn="ctr"/>
            <a:r>
              <a:rPr lang="en-US" sz="1400" b="1" dirty="0">
                <a:solidFill>
                  <a:srgbClr val="FF0000"/>
                </a:solidFill>
              </a:rPr>
              <a:t>“BEFORE” PHOTO HERE</a:t>
            </a:r>
            <a:endParaRPr lang="en-US" sz="1400"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p:txBody>
      </p:sp>
      <p:sp>
        <p:nvSpPr>
          <p:cNvPr id="10" name="TextBox 9"/>
          <p:cNvSpPr txBox="1"/>
          <p:nvPr/>
        </p:nvSpPr>
        <p:spPr>
          <a:xfrm>
            <a:off x="3599467" y="2496801"/>
            <a:ext cx="2377650" cy="1446550"/>
          </a:xfrm>
          <a:prstGeom prst="rect">
            <a:avLst/>
          </a:prstGeom>
          <a:noFill/>
          <a:ln w="9525" cmpd="sng">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r>
              <a:rPr lang="en-US" sz="1400" b="1" dirty="0">
                <a:solidFill>
                  <a:srgbClr val="FF0000"/>
                </a:solidFill>
              </a:rPr>
              <a:t>INSERT </a:t>
            </a:r>
          </a:p>
          <a:p>
            <a:pPr algn="ctr"/>
            <a:r>
              <a:rPr lang="en-US" sz="1400" b="1" dirty="0">
                <a:solidFill>
                  <a:srgbClr val="FF0000"/>
                </a:solidFill>
              </a:rPr>
              <a:t>“AFTER” PHOTO HERE</a:t>
            </a:r>
            <a:endParaRPr lang="en-US" sz="1400"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p:txBody>
      </p:sp>
      <p:sp>
        <p:nvSpPr>
          <p:cNvPr id="11" name="TextBox 10"/>
          <p:cNvSpPr txBox="1"/>
          <p:nvPr/>
        </p:nvSpPr>
        <p:spPr>
          <a:xfrm>
            <a:off x="885068" y="6277742"/>
            <a:ext cx="2377650" cy="1446550"/>
          </a:xfrm>
          <a:prstGeom prst="rect">
            <a:avLst/>
          </a:prstGeom>
          <a:noFill/>
          <a:ln w="9525" cmpd="sng">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r>
              <a:rPr lang="en-US" sz="1400" b="1" dirty="0">
                <a:solidFill>
                  <a:srgbClr val="FF0000"/>
                </a:solidFill>
              </a:rPr>
              <a:t>INSERT </a:t>
            </a:r>
          </a:p>
          <a:p>
            <a:pPr algn="ctr"/>
            <a:r>
              <a:rPr lang="en-US" sz="1400" b="1" dirty="0">
                <a:solidFill>
                  <a:srgbClr val="FF0000"/>
                </a:solidFill>
              </a:rPr>
              <a:t>“BEFORE” PHOTO HERE</a:t>
            </a:r>
            <a:endParaRPr lang="en-US" sz="1400"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p:txBody>
      </p:sp>
      <p:sp>
        <p:nvSpPr>
          <p:cNvPr id="12" name="TextBox 11"/>
          <p:cNvSpPr txBox="1"/>
          <p:nvPr/>
        </p:nvSpPr>
        <p:spPr>
          <a:xfrm>
            <a:off x="3599467" y="6272102"/>
            <a:ext cx="2377650" cy="1446550"/>
          </a:xfrm>
          <a:prstGeom prst="rect">
            <a:avLst/>
          </a:prstGeom>
          <a:noFill/>
          <a:ln w="9525" cmpd="sng">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r>
              <a:rPr lang="en-US" sz="1400" b="1" dirty="0">
                <a:solidFill>
                  <a:srgbClr val="FF0000"/>
                </a:solidFill>
              </a:rPr>
              <a:t>INSERT </a:t>
            </a:r>
          </a:p>
          <a:p>
            <a:pPr algn="ctr"/>
            <a:r>
              <a:rPr lang="en-US" sz="1400" b="1" dirty="0">
                <a:solidFill>
                  <a:srgbClr val="FF0000"/>
                </a:solidFill>
              </a:rPr>
              <a:t>“AFTER” PHOTO HERE</a:t>
            </a:r>
            <a:endParaRPr lang="en-US" sz="1400"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p:txBody>
      </p:sp>
      <p:sp>
        <p:nvSpPr>
          <p:cNvPr id="13" name="TextBox 12"/>
          <p:cNvSpPr txBox="1"/>
          <p:nvPr/>
        </p:nvSpPr>
        <p:spPr>
          <a:xfrm>
            <a:off x="885068" y="4383667"/>
            <a:ext cx="2377650" cy="1446550"/>
          </a:xfrm>
          <a:prstGeom prst="rect">
            <a:avLst/>
          </a:prstGeom>
          <a:noFill/>
          <a:ln w="9525" cmpd="sng">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r>
              <a:rPr lang="en-US" sz="1400" b="1" dirty="0">
                <a:solidFill>
                  <a:srgbClr val="FF0000"/>
                </a:solidFill>
              </a:rPr>
              <a:t>INSERT </a:t>
            </a:r>
          </a:p>
          <a:p>
            <a:pPr algn="ctr"/>
            <a:r>
              <a:rPr lang="en-US" sz="1400" b="1" dirty="0">
                <a:solidFill>
                  <a:srgbClr val="FF0000"/>
                </a:solidFill>
              </a:rPr>
              <a:t>“BEFORE” PHOTO HERE</a:t>
            </a:r>
            <a:endParaRPr lang="en-US" sz="1400"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p:txBody>
      </p:sp>
      <p:sp>
        <p:nvSpPr>
          <p:cNvPr id="14" name="TextBox 13"/>
          <p:cNvSpPr txBox="1"/>
          <p:nvPr/>
        </p:nvSpPr>
        <p:spPr>
          <a:xfrm>
            <a:off x="3599467" y="4378027"/>
            <a:ext cx="2377650" cy="1446550"/>
          </a:xfrm>
          <a:prstGeom prst="rect">
            <a:avLst/>
          </a:prstGeom>
          <a:noFill/>
          <a:ln w="9525" cmpd="sng">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r>
              <a:rPr lang="en-US" sz="1400" b="1" dirty="0">
                <a:solidFill>
                  <a:srgbClr val="FF0000"/>
                </a:solidFill>
              </a:rPr>
              <a:t>INSERT </a:t>
            </a:r>
          </a:p>
          <a:p>
            <a:pPr algn="ctr"/>
            <a:r>
              <a:rPr lang="en-US" sz="1400" b="1" dirty="0">
                <a:solidFill>
                  <a:srgbClr val="FF0000"/>
                </a:solidFill>
              </a:rPr>
              <a:t>“AFTER” PHOTO HERE</a:t>
            </a:r>
            <a:endParaRPr lang="en-US" sz="1400"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p:txBody>
      </p:sp>
      <p:sp>
        <p:nvSpPr>
          <p:cNvPr id="3" name="Slide Number Placeholder 2"/>
          <p:cNvSpPr>
            <a:spLocks noGrp="1"/>
          </p:cNvSpPr>
          <p:nvPr>
            <p:ph type="sldNum" sz="quarter" idx="12"/>
          </p:nvPr>
        </p:nvSpPr>
        <p:spPr/>
        <p:txBody>
          <a:bodyPr/>
          <a:lstStyle/>
          <a:p>
            <a:fld id="{A88EBE9D-EF06-9E49-9451-B427DBD8C0F9}" type="slidenum">
              <a:rPr lang="en-US" smtClean="0"/>
              <a:t>25</a:t>
            </a:fld>
            <a:endParaRPr lang="en-US"/>
          </a:p>
        </p:txBody>
      </p:sp>
      <p:pic>
        <p:nvPicPr>
          <p:cNvPr id="15" name="Picture 14">
            <a:extLst>
              <a:ext uri="{FF2B5EF4-FFF2-40B4-BE49-F238E27FC236}">
                <a16:creationId xmlns:a16="http://schemas.microsoft.com/office/drawing/2014/main" id="{0C1A14C3-E764-44CE-BD88-171C850348AF}"/>
              </a:ext>
            </a:extLst>
          </p:cNvPr>
          <p:cNvPicPr>
            <a:picLocks noChangeAspect="1"/>
          </p:cNvPicPr>
          <p:nvPr/>
        </p:nvPicPr>
        <p:blipFill>
          <a:blip r:embed="rId2"/>
          <a:stretch>
            <a:fillRect/>
          </a:stretch>
        </p:blipFill>
        <p:spPr>
          <a:xfrm>
            <a:off x="418810" y="209029"/>
            <a:ext cx="1503775" cy="925400"/>
          </a:xfrm>
          <a:prstGeom prst="rect">
            <a:avLst/>
          </a:prstGeom>
        </p:spPr>
      </p:pic>
    </p:spTree>
    <p:extLst>
      <p:ext uri="{BB962C8B-B14F-4D97-AF65-F5344CB8AC3E}">
        <p14:creationId xmlns:p14="http://schemas.microsoft.com/office/powerpoint/2010/main" val="2693499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828" y="339333"/>
            <a:ext cx="5826909" cy="885673"/>
          </a:xfrm>
        </p:spPr>
        <p:txBody>
          <a:bodyPr/>
          <a:lstStyle/>
          <a:p>
            <a:pPr algn="r"/>
            <a:r>
              <a:rPr lang="en-US" dirty="0">
                <a:solidFill>
                  <a:schemeClr val="accent3">
                    <a:lumMod val="50000"/>
                  </a:schemeClr>
                </a:solidFill>
              </a:rPr>
              <a:t>Past Projects</a:t>
            </a:r>
          </a:p>
        </p:txBody>
      </p:sp>
      <p:sp>
        <p:nvSpPr>
          <p:cNvPr id="8" name="Content Placeholder 2"/>
          <p:cNvSpPr txBox="1">
            <a:spLocks/>
          </p:cNvSpPr>
          <p:nvPr/>
        </p:nvSpPr>
        <p:spPr>
          <a:xfrm>
            <a:off x="461226" y="1393254"/>
            <a:ext cx="5922585" cy="7239543"/>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1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Aft>
                <a:spcPts val="1200"/>
              </a:spcAft>
            </a:pPr>
            <a:r>
              <a:rPr lang="en-US" sz="1300" b="1" cap="all" dirty="0">
                <a:solidFill>
                  <a:schemeClr val="accent3">
                    <a:lumMod val="50000"/>
                  </a:schemeClr>
                </a:solidFill>
              </a:rPr>
              <a:t>EXAMPLE 3:</a:t>
            </a:r>
            <a:r>
              <a:rPr lang="en-US" sz="1300" b="1" cap="all" dirty="0">
                <a:solidFill>
                  <a:schemeClr val="accent1">
                    <a:lumMod val="75000"/>
                  </a:schemeClr>
                </a:solidFill>
              </a:rPr>
              <a:t>  </a:t>
            </a:r>
            <a:r>
              <a:rPr lang="en-US" sz="1300" b="1" cap="all" dirty="0">
                <a:solidFill>
                  <a:srgbClr val="FF0000"/>
                </a:solidFill>
              </a:rPr>
              <a:t>(INSERT PROPERTY ADDRESS HERE)</a:t>
            </a:r>
          </a:p>
          <a:p>
            <a:endParaRPr lang="en-US" sz="500" b="1" dirty="0">
              <a:solidFill>
                <a:srgbClr val="376092"/>
              </a:solidFill>
            </a:endParaRPr>
          </a:p>
          <a:p>
            <a:pPr algn="ctr"/>
            <a:r>
              <a:rPr lang="en-US" sz="1300" b="1" dirty="0">
                <a:solidFill>
                  <a:srgbClr val="376092"/>
                </a:solidFill>
              </a:rPr>
              <a:t>BEFORE					AFTER</a:t>
            </a: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p:txBody>
      </p:sp>
      <p:sp>
        <p:nvSpPr>
          <p:cNvPr id="9" name="TextBox 8"/>
          <p:cNvSpPr txBox="1"/>
          <p:nvPr/>
        </p:nvSpPr>
        <p:spPr>
          <a:xfrm>
            <a:off x="885068" y="2502441"/>
            <a:ext cx="2377650" cy="1446550"/>
          </a:xfrm>
          <a:prstGeom prst="rect">
            <a:avLst/>
          </a:prstGeom>
          <a:noFill/>
          <a:ln w="9525" cmpd="sng">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r>
              <a:rPr lang="en-US" sz="1400" b="1" dirty="0">
                <a:solidFill>
                  <a:srgbClr val="FF0000"/>
                </a:solidFill>
              </a:rPr>
              <a:t>INSERT </a:t>
            </a:r>
          </a:p>
          <a:p>
            <a:pPr algn="ctr"/>
            <a:r>
              <a:rPr lang="en-US" sz="1400" b="1" dirty="0">
                <a:solidFill>
                  <a:srgbClr val="FF0000"/>
                </a:solidFill>
              </a:rPr>
              <a:t>“BEFORE” PHOTO HERE</a:t>
            </a:r>
            <a:endParaRPr lang="en-US" sz="1400"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p:txBody>
      </p:sp>
      <p:sp>
        <p:nvSpPr>
          <p:cNvPr id="10" name="TextBox 9"/>
          <p:cNvSpPr txBox="1"/>
          <p:nvPr/>
        </p:nvSpPr>
        <p:spPr>
          <a:xfrm>
            <a:off x="3599467" y="2496801"/>
            <a:ext cx="2377650" cy="1446550"/>
          </a:xfrm>
          <a:prstGeom prst="rect">
            <a:avLst/>
          </a:prstGeom>
          <a:noFill/>
          <a:ln w="9525" cmpd="sng">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r>
              <a:rPr lang="en-US" sz="1400" b="1" dirty="0">
                <a:solidFill>
                  <a:srgbClr val="FF0000"/>
                </a:solidFill>
              </a:rPr>
              <a:t>INSERT </a:t>
            </a:r>
          </a:p>
          <a:p>
            <a:pPr algn="ctr"/>
            <a:r>
              <a:rPr lang="en-US" sz="1400" b="1" dirty="0">
                <a:solidFill>
                  <a:srgbClr val="FF0000"/>
                </a:solidFill>
              </a:rPr>
              <a:t>“AFTER” PHOTO HERE</a:t>
            </a:r>
            <a:endParaRPr lang="en-US" sz="1400"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p:txBody>
      </p:sp>
      <p:sp>
        <p:nvSpPr>
          <p:cNvPr id="11" name="TextBox 10"/>
          <p:cNvSpPr txBox="1"/>
          <p:nvPr/>
        </p:nvSpPr>
        <p:spPr>
          <a:xfrm>
            <a:off x="885068" y="6277742"/>
            <a:ext cx="2377650" cy="1446550"/>
          </a:xfrm>
          <a:prstGeom prst="rect">
            <a:avLst/>
          </a:prstGeom>
          <a:noFill/>
          <a:ln w="9525" cmpd="sng">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r>
              <a:rPr lang="en-US" sz="1400" b="1" dirty="0">
                <a:solidFill>
                  <a:srgbClr val="FF0000"/>
                </a:solidFill>
              </a:rPr>
              <a:t>INSERT </a:t>
            </a:r>
          </a:p>
          <a:p>
            <a:pPr algn="ctr"/>
            <a:r>
              <a:rPr lang="en-US" sz="1400" b="1" dirty="0">
                <a:solidFill>
                  <a:srgbClr val="FF0000"/>
                </a:solidFill>
              </a:rPr>
              <a:t>“BEFORE” PHOTO HERE</a:t>
            </a:r>
            <a:endParaRPr lang="en-US" sz="1400"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p:txBody>
      </p:sp>
      <p:sp>
        <p:nvSpPr>
          <p:cNvPr id="12" name="TextBox 11"/>
          <p:cNvSpPr txBox="1"/>
          <p:nvPr/>
        </p:nvSpPr>
        <p:spPr>
          <a:xfrm>
            <a:off x="3599467" y="6272102"/>
            <a:ext cx="2377650" cy="1446550"/>
          </a:xfrm>
          <a:prstGeom prst="rect">
            <a:avLst/>
          </a:prstGeom>
          <a:noFill/>
          <a:ln w="9525" cmpd="sng">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r>
              <a:rPr lang="en-US" sz="1400" b="1" dirty="0">
                <a:solidFill>
                  <a:srgbClr val="FF0000"/>
                </a:solidFill>
              </a:rPr>
              <a:t>INSERT </a:t>
            </a:r>
          </a:p>
          <a:p>
            <a:pPr algn="ctr"/>
            <a:r>
              <a:rPr lang="en-US" sz="1400" b="1" dirty="0">
                <a:solidFill>
                  <a:srgbClr val="FF0000"/>
                </a:solidFill>
              </a:rPr>
              <a:t>“AFTER” PHOTO HERE</a:t>
            </a:r>
            <a:endParaRPr lang="en-US" sz="1400"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p:txBody>
      </p:sp>
      <p:sp>
        <p:nvSpPr>
          <p:cNvPr id="13" name="TextBox 12"/>
          <p:cNvSpPr txBox="1"/>
          <p:nvPr/>
        </p:nvSpPr>
        <p:spPr>
          <a:xfrm>
            <a:off x="885068" y="4383667"/>
            <a:ext cx="2377650" cy="1446550"/>
          </a:xfrm>
          <a:prstGeom prst="rect">
            <a:avLst/>
          </a:prstGeom>
          <a:noFill/>
          <a:ln w="9525" cmpd="sng">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r>
              <a:rPr lang="en-US" sz="1400" b="1" dirty="0">
                <a:solidFill>
                  <a:srgbClr val="FF0000"/>
                </a:solidFill>
              </a:rPr>
              <a:t>INSERT </a:t>
            </a:r>
          </a:p>
          <a:p>
            <a:pPr algn="ctr"/>
            <a:r>
              <a:rPr lang="en-US" sz="1400" b="1" dirty="0">
                <a:solidFill>
                  <a:srgbClr val="FF0000"/>
                </a:solidFill>
              </a:rPr>
              <a:t>“BEFORE” PHOTO HERE</a:t>
            </a:r>
            <a:endParaRPr lang="en-US" sz="1400"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p:txBody>
      </p:sp>
      <p:sp>
        <p:nvSpPr>
          <p:cNvPr id="14" name="TextBox 13"/>
          <p:cNvSpPr txBox="1"/>
          <p:nvPr/>
        </p:nvSpPr>
        <p:spPr>
          <a:xfrm>
            <a:off x="3599467" y="4378027"/>
            <a:ext cx="2377650" cy="1446550"/>
          </a:xfrm>
          <a:prstGeom prst="rect">
            <a:avLst/>
          </a:prstGeom>
          <a:noFill/>
          <a:ln w="9525" cmpd="sng">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r>
              <a:rPr lang="en-US" sz="1400" b="1" dirty="0">
                <a:solidFill>
                  <a:srgbClr val="FF0000"/>
                </a:solidFill>
              </a:rPr>
              <a:t>INSERT </a:t>
            </a:r>
          </a:p>
          <a:p>
            <a:pPr algn="ctr"/>
            <a:r>
              <a:rPr lang="en-US" sz="1400" b="1" dirty="0">
                <a:solidFill>
                  <a:srgbClr val="FF0000"/>
                </a:solidFill>
              </a:rPr>
              <a:t>“AFTER” PHOTO HERE</a:t>
            </a:r>
            <a:endParaRPr lang="en-US" sz="1400"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a:p>
            <a:pPr algn="ctr"/>
            <a:endParaRPr lang="en-US" sz="1000" b="1" dirty="0">
              <a:solidFill>
                <a:srgbClr val="FF0000"/>
              </a:solidFill>
            </a:endParaRPr>
          </a:p>
        </p:txBody>
      </p:sp>
      <p:sp>
        <p:nvSpPr>
          <p:cNvPr id="3" name="Slide Number Placeholder 2"/>
          <p:cNvSpPr>
            <a:spLocks noGrp="1"/>
          </p:cNvSpPr>
          <p:nvPr>
            <p:ph type="sldNum" sz="quarter" idx="12"/>
          </p:nvPr>
        </p:nvSpPr>
        <p:spPr/>
        <p:txBody>
          <a:bodyPr/>
          <a:lstStyle/>
          <a:p>
            <a:fld id="{A88EBE9D-EF06-9E49-9451-B427DBD8C0F9}" type="slidenum">
              <a:rPr lang="en-US" smtClean="0"/>
              <a:t>26</a:t>
            </a:fld>
            <a:endParaRPr lang="en-US"/>
          </a:p>
        </p:txBody>
      </p:sp>
      <p:pic>
        <p:nvPicPr>
          <p:cNvPr id="15" name="Picture 14">
            <a:extLst>
              <a:ext uri="{FF2B5EF4-FFF2-40B4-BE49-F238E27FC236}">
                <a16:creationId xmlns:a16="http://schemas.microsoft.com/office/drawing/2014/main" id="{D5829081-36F7-47A1-B09E-067DCEF799A2}"/>
              </a:ext>
            </a:extLst>
          </p:cNvPr>
          <p:cNvPicPr>
            <a:picLocks noChangeAspect="1"/>
          </p:cNvPicPr>
          <p:nvPr/>
        </p:nvPicPr>
        <p:blipFill>
          <a:blip r:embed="rId2"/>
          <a:stretch>
            <a:fillRect/>
          </a:stretch>
        </p:blipFill>
        <p:spPr>
          <a:xfrm>
            <a:off x="418810" y="209029"/>
            <a:ext cx="1503775" cy="925400"/>
          </a:xfrm>
          <a:prstGeom prst="rect">
            <a:avLst/>
          </a:prstGeom>
        </p:spPr>
      </p:pic>
    </p:spTree>
    <p:extLst>
      <p:ext uri="{BB962C8B-B14F-4D97-AF65-F5344CB8AC3E}">
        <p14:creationId xmlns:p14="http://schemas.microsoft.com/office/powerpoint/2010/main" val="703982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8" y="339333"/>
            <a:ext cx="5988912" cy="885673"/>
          </a:xfrm>
        </p:spPr>
        <p:txBody>
          <a:bodyPr>
            <a:noAutofit/>
          </a:bodyPr>
          <a:lstStyle/>
          <a:p>
            <a:pPr algn="r"/>
            <a:r>
              <a:rPr lang="en-US" sz="2000" dirty="0">
                <a:solidFill>
                  <a:schemeClr val="accent3">
                    <a:lumMod val="50000"/>
                  </a:schemeClr>
                </a:solidFill>
              </a:rPr>
              <a:t>Frequently Asked Questions</a:t>
            </a:r>
          </a:p>
        </p:txBody>
      </p:sp>
      <p:sp>
        <p:nvSpPr>
          <p:cNvPr id="3" name="Content Placeholder 2"/>
          <p:cNvSpPr>
            <a:spLocks noGrp="1"/>
          </p:cNvSpPr>
          <p:nvPr>
            <p:ph idx="1"/>
          </p:nvPr>
        </p:nvSpPr>
        <p:spPr>
          <a:xfrm>
            <a:off x="461227" y="1462527"/>
            <a:ext cx="5838886" cy="7012607"/>
          </a:xfrm>
        </p:spPr>
        <p:txBody>
          <a:bodyPr>
            <a:noAutofit/>
          </a:bodyPr>
          <a:lstStyle/>
          <a:p>
            <a:r>
              <a:rPr lang="en-US" sz="1400" b="1" cap="all" dirty="0">
                <a:solidFill>
                  <a:schemeClr val="accent3">
                    <a:lumMod val="50000"/>
                  </a:schemeClr>
                </a:solidFill>
              </a:rPr>
              <a:t>will </a:t>
            </a:r>
            <a:r>
              <a:rPr lang="en-US" sz="1400" b="1" cap="all" dirty="0" err="1">
                <a:solidFill>
                  <a:schemeClr val="accent3">
                    <a:lumMod val="50000"/>
                  </a:schemeClr>
                </a:solidFill>
              </a:rPr>
              <a:t>i</a:t>
            </a:r>
            <a:r>
              <a:rPr lang="en-US" sz="1400" b="1" cap="all" dirty="0">
                <a:solidFill>
                  <a:schemeClr val="accent3">
                    <a:lumMod val="50000"/>
                  </a:schemeClr>
                </a:solidFill>
              </a:rPr>
              <a:t> be required to spend a lot of time driving around showing you properties to buy</a:t>
            </a:r>
            <a:r>
              <a:rPr lang="en-US" b="1" cap="all" dirty="0"/>
              <a:t>?</a:t>
            </a:r>
          </a:p>
          <a:p>
            <a:r>
              <a:rPr lang="en-US" dirty="0"/>
              <a:t>No, not at all! We already know what we’re looking for, and our criteria typically stay the same. While we may need you to let us inside a property once in a while, we wouldn’t ask you to spend your time on wild goose chases.</a:t>
            </a:r>
          </a:p>
          <a:p>
            <a:r>
              <a:rPr lang="en-US" i="1" dirty="0"/>
              <a:t> </a:t>
            </a:r>
            <a:endParaRPr lang="en-US" i="1" u="sng" dirty="0"/>
          </a:p>
          <a:p>
            <a:r>
              <a:rPr lang="en-US" b="1" cap="all" dirty="0"/>
              <a:t> </a:t>
            </a:r>
          </a:p>
          <a:p>
            <a:r>
              <a:rPr lang="en-US" sz="1400" b="1" cap="all" dirty="0">
                <a:solidFill>
                  <a:schemeClr val="accent3">
                    <a:lumMod val="50000"/>
                  </a:schemeClr>
                </a:solidFill>
              </a:rPr>
              <a:t>is it worth my time to work with an investor?</a:t>
            </a:r>
          </a:p>
          <a:p>
            <a:r>
              <a:rPr lang="en-US" dirty="0"/>
              <a:t>Yes! You can automate most of the process so you’re not wasting your time on working on tedious tasks. By working with an investor, you create a very lucrative source of income as well. In a partnership with us, you can earn multiple commissions by representing us as both the buyers and sellers agents. </a:t>
            </a:r>
          </a:p>
          <a:p>
            <a:r>
              <a:rPr lang="en-US" b="1" cap="all" dirty="0"/>
              <a:t> </a:t>
            </a:r>
          </a:p>
          <a:p>
            <a:endParaRPr lang="en-US" b="1" cap="all" dirty="0"/>
          </a:p>
          <a:p>
            <a:r>
              <a:rPr lang="en-US" sz="1400" b="1" cap="all" dirty="0">
                <a:solidFill>
                  <a:schemeClr val="accent3">
                    <a:lumMod val="50000"/>
                  </a:schemeClr>
                </a:solidFill>
              </a:rPr>
              <a:t>What kinds of offers do investors usually make?</a:t>
            </a:r>
          </a:p>
          <a:p>
            <a:r>
              <a:rPr lang="en-US" dirty="0"/>
              <a:t>Our offers are in cash. They are below retail, but they are also highly valuable because they are cash offers. Some of our offers do get rejected; but, unlike traditional clients who may buy or sell a home once every five years, we make multiple transactions annually. </a:t>
            </a:r>
          </a:p>
          <a:p>
            <a:r>
              <a:rPr lang="en-US" dirty="0"/>
              <a:t> </a:t>
            </a:r>
          </a:p>
          <a:p>
            <a:r>
              <a:rPr lang="en-US" dirty="0"/>
              <a:t> </a:t>
            </a:r>
          </a:p>
          <a:p>
            <a:r>
              <a:rPr lang="en-US" sz="1400" b="1" cap="all" dirty="0">
                <a:solidFill>
                  <a:schemeClr val="accent3">
                    <a:lumMod val="50000"/>
                  </a:schemeClr>
                </a:solidFill>
              </a:rPr>
              <a:t>how can </a:t>
            </a:r>
            <a:r>
              <a:rPr lang="en-US" sz="1400" b="1" cap="all" dirty="0" err="1">
                <a:solidFill>
                  <a:schemeClr val="accent3">
                    <a:lumMod val="50000"/>
                  </a:schemeClr>
                </a:solidFill>
              </a:rPr>
              <a:t>i</a:t>
            </a:r>
            <a:r>
              <a:rPr lang="en-US" sz="1400" b="1" cap="all" dirty="0">
                <a:solidFill>
                  <a:schemeClr val="accent3">
                    <a:lumMod val="50000"/>
                  </a:schemeClr>
                </a:solidFill>
              </a:rPr>
              <a:t> work with pike properties?</a:t>
            </a:r>
          </a:p>
          <a:p>
            <a:r>
              <a:rPr lang="en-US" dirty="0"/>
              <a:t>You have the opportunity to become what we call a “triple agent.” When working with Pike Properties, you can act as the buyers agent, the listing agent and the referral agent. In other words, you may be able to earn triple commission on a single deal. Secondly, we will actively send you leads on listings and give you the right to generate more leads by marketing our homes once the renovations are complete. We can also will send buyers to you.</a:t>
            </a:r>
          </a:p>
          <a:p>
            <a:r>
              <a:rPr lang="en-US" dirty="0"/>
              <a:t> </a:t>
            </a:r>
          </a:p>
          <a:p>
            <a:r>
              <a:rPr lang="en-US" dirty="0"/>
              <a:t> </a:t>
            </a:r>
          </a:p>
          <a:p>
            <a:r>
              <a:rPr lang="en-US" sz="1400" b="1" cap="all" dirty="0">
                <a:solidFill>
                  <a:schemeClr val="accent3">
                    <a:lumMod val="50000"/>
                  </a:schemeClr>
                </a:solidFill>
              </a:rPr>
              <a:t>What types of properties do you purchase from sellers?</a:t>
            </a:r>
          </a:p>
          <a:p>
            <a:r>
              <a:rPr lang="en-US" dirty="0"/>
              <a:t>We purchase homes in pre-foreclosure, over-leveraged, condemned, liens or health department violations, not maintained, fire damaged, estate sales, stagnant listings, even about to fall down homes - we can buy it!</a:t>
            </a:r>
          </a:p>
          <a:p>
            <a:r>
              <a:rPr lang="en-US" i="1" dirty="0"/>
              <a:t> </a:t>
            </a:r>
            <a:endParaRPr lang="en-US" i="1" u="sng" dirty="0"/>
          </a:p>
          <a:p>
            <a:r>
              <a:rPr lang="en-US" b="1" i="1" dirty="0"/>
              <a:t> </a:t>
            </a:r>
          </a:p>
          <a:p>
            <a:r>
              <a:rPr lang="en-US" dirty="0"/>
              <a:t> </a:t>
            </a:r>
          </a:p>
          <a:p>
            <a:pPr algn="just">
              <a:lnSpc>
                <a:spcPct val="110000"/>
              </a:lnSpc>
            </a:pPr>
            <a:r>
              <a:rPr lang="en-US" dirty="0"/>
              <a:t>.</a:t>
            </a:r>
          </a:p>
          <a:p>
            <a:r>
              <a:rPr lang="en-US" b="1" dirty="0"/>
              <a:t> </a:t>
            </a:r>
          </a:p>
          <a:p>
            <a:endParaRPr lang="en-US" dirty="0"/>
          </a:p>
          <a:p>
            <a:r>
              <a:rPr lang="en-US" b="1" dirty="0"/>
              <a:t> </a:t>
            </a:r>
            <a:endParaRPr lang="en-US" dirty="0"/>
          </a:p>
          <a:p>
            <a:endParaRPr lang="en-US" dirty="0"/>
          </a:p>
        </p:txBody>
      </p:sp>
      <p:sp>
        <p:nvSpPr>
          <p:cNvPr id="4" name="Slide Number Placeholder 3"/>
          <p:cNvSpPr>
            <a:spLocks noGrp="1"/>
          </p:cNvSpPr>
          <p:nvPr>
            <p:ph type="sldNum" sz="quarter" idx="12"/>
          </p:nvPr>
        </p:nvSpPr>
        <p:spPr/>
        <p:txBody>
          <a:bodyPr/>
          <a:lstStyle/>
          <a:p>
            <a:fld id="{A88EBE9D-EF06-9E49-9451-B427DBD8C0F9}" type="slidenum">
              <a:rPr lang="en-US" smtClean="0"/>
              <a:t>27</a:t>
            </a:fld>
            <a:endParaRPr lang="en-US"/>
          </a:p>
        </p:txBody>
      </p:sp>
      <p:pic>
        <p:nvPicPr>
          <p:cNvPr id="5" name="Picture 4">
            <a:extLst>
              <a:ext uri="{FF2B5EF4-FFF2-40B4-BE49-F238E27FC236}">
                <a16:creationId xmlns:a16="http://schemas.microsoft.com/office/drawing/2014/main" id="{3195578C-268C-4730-8C9A-85FCFD2A28D9}"/>
              </a:ext>
            </a:extLst>
          </p:cNvPr>
          <p:cNvPicPr>
            <a:picLocks noChangeAspect="1"/>
          </p:cNvPicPr>
          <p:nvPr/>
        </p:nvPicPr>
        <p:blipFill>
          <a:blip r:embed="rId2"/>
          <a:stretch>
            <a:fillRect/>
          </a:stretch>
        </p:blipFill>
        <p:spPr>
          <a:xfrm>
            <a:off x="418810" y="209029"/>
            <a:ext cx="1503775" cy="925400"/>
          </a:xfrm>
          <a:prstGeom prst="rect">
            <a:avLst/>
          </a:prstGeom>
        </p:spPr>
      </p:pic>
    </p:spTree>
    <p:extLst>
      <p:ext uri="{BB962C8B-B14F-4D97-AF65-F5344CB8AC3E}">
        <p14:creationId xmlns:p14="http://schemas.microsoft.com/office/powerpoint/2010/main" val="578330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8810" y="331808"/>
            <a:ext cx="5930878" cy="885673"/>
          </a:xfrm>
        </p:spPr>
        <p:txBody>
          <a:bodyPr/>
          <a:lstStyle/>
          <a:p>
            <a:pPr algn="r"/>
            <a:r>
              <a:rPr lang="en-US" dirty="0">
                <a:solidFill>
                  <a:schemeClr val="accent3">
                    <a:lumMod val="50000"/>
                  </a:schemeClr>
                </a:solidFill>
              </a:rPr>
              <a:t>Who Are We?</a:t>
            </a:r>
            <a:r>
              <a:rPr lang="en-US" dirty="0"/>
              <a:t>	</a:t>
            </a:r>
          </a:p>
        </p:txBody>
      </p:sp>
      <p:sp>
        <p:nvSpPr>
          <p:cNvPr id="7" name="Content Placeholder 6"/>
          <p:cNvSpPr>
            <a:spLocks noGrp="1"/>
          </p:cNvSpPr>
          <p:nvPr>
            <p:ph idx="1"/>
          </p:nvPr>
        </p:nvSpPr>
        <p:spPr>
          <a:xfrm>
            <a:off x="410531" y="1250495"/>
            <a:ext cx="5840266" cy="1086066"/>
          </a:xfrm>
        </p:spPr>
        <p:txBody>
          <a:bodyPr>
            <a:noAutofit/>
          </a:bodyPr>
          <a:lstStyle/>
          <a:p>
            <a:pPr>
              <a:lnSpc>
                <a:spcPct val="110000"/>
              </a:lnSpc>
              <a:spcAft>
                <a:spcPts val="300"/>
              </a:spcAft>
            </a:pPr>
            <a:r>
              <a:rPr lang="en-US" dirty="0">
                <a:solidFill>
                  <a:schemeClr val="accent3">
                    <a:lumMod val="50000"/>
                  </a:schemeClr>
                </a:solidFill>
              </a:rPr>
              <a:t>Buy Sell Rent Property Solutions </a:t>
            </a:r>
            <a:r>
              <a:rPr lang="en-US" dirty="0"/>
              <a:t>is a professional, full-service real estate solutions firm that buys and sells properties throughout </a:t>
            </a:r>
            <a:r>
              <a:rPr lang="en-US" dirty="0">
                <a:solidFill>
                  <a:schemeClr val="accent3">
                    <a:lumMod val="50000"/>
                  </a:schemeClr>
                </a:solidFill>
              </a:rPr>
              <a:t>Georgia</a:t>
            </a:r>
            <a:r>
              <a:rPr lang="en-US" dirty="0">
                <a:solidFill>
                  <a:srgbClr val="FF0000"/>
                </a:solidFill>
              </a:rPr>
              <a:t>. </a:t>
            </a:r>
            <a:r>
              <a:rPr lang="en-US" dirty="0"/>
              <a:t>We specialize in buying distressed homes at a significant discount and renovating and reselling them. </a:t>
            </a:r>
            <a:r>
              <a:rPr lang="en-US" dirty="0">
                <a:solidFill>
                  <a:schemeClr val="accent3">
                    <a:lumMod val="50000"/>
                  </a:schemeClr>
                </a:solidFill>
              </a:rPr>
              <a:t>Founded in 2019, Buy Sell Rent Property Solutions </a:t>
            </a:r>
            <a:r>
              <a:rPr lang="en-US" dirty="0"/>
              <a:t>is excited to be part of the area’s renaissance and we aspire to continue contributing to the economic rejuvenation of </a:t>
            </a:r>
            <a:r>
              <a:rPr lang="en-US" dirty="0">
                <a:solidFill>
                  <a:schemeClr val="accent3">
                    <a:lumMod val="50000"/>
                  </a:schemeClr>
                </a:solidFill>
              </a:rPr>
              <a:t>Georgia communities</a:t>
            </a:r>
            <a:r>
              <a:rPr lang="en-US" dirty="0"/>
              <a:t>.</a:t>
            </a:r>
          </a:p>
          <a:p>
            <a:endParaRPr lang="en-US" dirty="0"/>
          </a:p>
        </p:txBody>
      </p:sp>
      <p:sp>
        <p:nvSpPr>
          <p:cNvPr id="9" name="Text Box 1159"/>
          <p:cNvSpPr txBox="1">
            <a:spLocks noChangeAspect="1" noChangeArrowheads="1"/>
          </p:cNvSpPr>
          <p:nvPr/>
        </p:nvSpPr>
        <p:spPr bwMode="auto">
          <a:xfrm>
            <a:off x="3610708" y="2234366"/>
            <a:ext cx="2640089" cy="1896636"/>
          </a:xfrm>
          <a:prstGeom prst="rect">
            <a:avLst/>
          </a:prstGeom>
          <a:solidFill>
            <a:schemeClr val="accent3">
              <a:lumMod val="50000"/>
            </a:schemeClr>
          </a:solidFill>
          <a:ln>
            <a:noFill/>
          </a:ln>
          <a:effectLst>
            <a:outerShdw blurRad="63500" dist="63500" dir="2700000" algn="tl" rotWithShape="0">
              <a:srgbClr val="000000">
                <a:alpha val="42999"/>
              </a:srgbClr>
            </a:outerShdw>
          </a:effectLst>
        </p:spPr>
        <p:txBody>
          <a:bodyPr rot="0" vert="horz" wrap="square" lIns="91440" tIns="73152" rIns="91440" bIns="137160" anchor="t" anchorCtr="0" upright="1">
            <a:noAutofit/>
          </a:bodyPr>
          <a:lstStyle/>
          <a:p>
            <a:pPr marL="137160" marR="0" indent="-137160" algn="ctr">
              <a:lnSpc>
                <a:spcPct val="120000"/>
              </a:lnSpc>
              <a:spcBef>
                <a:spcPts val="0"/>
              </a:spcBef>
            </a:pPr>
            <a:r>
              <a:rPr lang="en-US" sz="1150" b="1" dirty="0">
                <a:solidFill>
                  <a:srgbClr val="FFFFFF"/>
                </a:solidFill>
                <a:effectLst/>
                <a:latin typeface="Constantia"/>
                <a:ea typeface="Cambria"/>
                <a:cs typeface="TimesNewRomanPS-BoldMT"/>
              </a:rPr>
              <a:t> </a:t>
            </a:r>
            <a:r>
              <a:rPr lang="en-US" sz="1150" dirty="0">
                <a:latin typeface="Cambria"/>
                <a:ea typeface="Cambria"/>
                <a:cs typeface="Times New Roman"/>
              </a:rPr>
              <a:t>  </a:t>
            </a:r>
            <a:r>
              <a:rPr lang="en-US" sz="1150" b="1" i="1" dirty="0">
                <a:solidFill>
                  <a:srgbClr val="FFFFFF"/>
                </a:solidFill>
                <a:effectLst/>
                <a:latin typeface="Constantia"/>
                <a:ea typeface="Cambria"/>
                <a:cs typeface="TimesNewRomanPS-BoldMT"/>
              </a:rPr>
              <a:t>Important Facts About</a:t>
            </a:r>
          </a:p>
          <a:p>
            <a:pPr marL="137160" marR="0" indent="-137160" algn="ctr">
              <a:lnSpc>
                <a:spcPct val="120000"/>
              </a:lnSpc>
              <a:spcBef>
                <a:spcPts val="0"/>
              </a:spcBef>
            </a:pPr>
            <a:r>
              <a:rPr lang="en-US" sz="1150" b="1" i="1" dirty="0">
                <a:solidFill>
                  <a:schemeClr val="bg1"/>
                </a:solidFill>
                <a:effectLst/>
                <a:latin typeface="Constantia"/>
                <a:ea typeface="Cambria"/>
                <a:cs typeface="TimesNewRomanPS-BoldMT"/>
              </a:rPr>
              <a:t>Buy Sell Rent Property Solutions</a:t>
            </a:r>
          </a:p>
          <a:p>
            <a:pPr marL="137160" marR="0" indent="-137160" algn="ctr">
              <a:lnSpc>
                <a:spcPct val="120000"/>
              </a:lnSpc>
              <a:spcBef>
                <a:spcPts val="0"/>
              </a:spcBef>
            </a:pPr>
            <a:endParaRPr lang="en-US" sz="1150" b="1" i="1" dirty="0">
              <a:solidFill>
                <a:schemeClr val="bg1"/>
              </a:solidFill>
              <a:effectLst/>
              <a:latin typeface="Constantia"/>
              <a:ea typeface="Cambria"/>
              <a:cs typeface="TimesNewRomanPS-BoldMT"/>
            </a:endParaRPr>
          </a:p>
          <a:p>
            <a:pPr marL="182880" lvl="0" indent="-91440">
              <a:spcAft>
                <a:spcPts val="300"/>
              </a:spcAft>
              <a:buFont typeface="Arial"/>
              <a:buChar char="•"/>
            </a:pPr>
            <a:r>
              <a:rPr lang="en-US" sz="1000" dirty="0">
                <a:solidFill>
                  <a:schemeClr val="bg1"/>
                </a:solidFill>
                <a:latin typeface="Times New Roman"/>
                <a:cs typeface="Times New Roman"/>
              </a:rPr>
              <a:t>Purchase properties at a discount, renovate quickly and list to resell.</a:t>
            </a:r>
          </a:p>
          <a:p>
            <a:pPr marL="182880" lvl="0" indent="-91440">
              <a:spcAft>
                <a:spcPts val="300"/>
              </a:spcAft>
              <a:buFont typeface="Arial"/>
              <a:buChar char="•"/>
            </a:pPr>
            <a:r>
              <a:rPr lang="en-US" sz="1000" dirty="0">
                <a:solidFill>
                  <a:schemeClr val="bg1"/>
                </a:solidFill>
                <a:latin typeface="Times New Roman"/>
                <a:cs typeface="Times New Roman"/>
              </a:rPr>
              <a:t>Make CASH offers for houses and create fast, hassle-free transactions in 10 days.</a:t>
            </a:r>
          </a:p>
          <a:p>
            <a:pPr marL="182880" lvl="0" indent="-91440">
              <a:spcAft>
                <a:spcPts val="300"/>
              </a:spcAft>
              <a:buFont typeface="Arial"/>
              <a:buChar char="•"/>
            </a:pPr>
            <a:r>
              <a:rPr lang="en-US" sz="1000" dirty="0">
                <a:solidFill>
                  <a:schemeClr val="bg1"/>
                </a:solidFill>
                <a:latin typeface="Times New Roman"/>
                <a:cs typeface="Times New Roman"/>
              </a:rPr>
              <a:t>Provide solutions for clients and value for investors by locating and renovating.</a:t>
            </a:r>
          </a:p>
          <a:p>
            <a:pPr marL="137160" marR="0" indent="-137160">
              <a:spcBef>
                <a:spcPts val="0"/>
              </a:spcBef>
              <a:spcAft>
                <a:spcPts val="0"/>
              </a:spcAft>
            </a:pPr>
            <a:endParaRPr lang="en-US" sz="1100" dirty="0">
              <a:effectLst/>
              <a:latin typeface="Cambria"/>
              <a:ea typeface="Cambria"/>
              <a:cs typeface="Times New Roman"/>
            </a:endParaRPr>
          </a:p>
        </p:txBody>
      </p:sp>
      <p:sp>
        <p:nvSpPr>
          <p:cNvPr id="5" name="Rectangle 4"/>
          <p:cNvSpPr/>
          <p:nvPr/>
        </p:nvSpPr>
        <p:spPr>
          <a:xfrm>
            <a:off x="410531" y="4028806"/>
            <a:ext cx="5840266" cy="1086388"/>
          </a:xfrm>
          <a:prstGeom prst="rect">
            <a:avLst/>
          </a:prstGeom>
        </p:spPr>
        <p:txBody>
          <a:bodyPr wrap="square">
            <a:spAutoFit/>
          </a:bodyPr>
          <a:lstStyle/>
          <a:p>
            <a:pPr>
              <a:lnSpc>
                <a:spcPct val="110000"/>
              </a:lnSpc>
              <a:spcAft>
                <a:spcPts val="300"/>
              </a:spcAft>
            </a:pPr>
            <a:r>
              <a:rPr lang="en-US" sz="1300" b="1" cap="all" dirty="0">
                <a:solidFill>
                  <a:schemeClr val="accent3">
                    <a:lumMod val="50000"/>
                  </a:schemeClr>
                </a:solidFill>
              </a:rPr>
              <a:t>COMPANY LEADERSHIP AND TEAM </a:t>
            </a:r>
            <a:endParaRPr lang="en-US" sz="1300" dirty="0">
              <a:solidFill>
                <a:schemeClr val="accent3">
                  <a:lumMod val="50000"/>
                </a:schemeClr>
              </a:solidFill>
            </a:endParaRPr>
          </a:p>
          <a:p>
            <a:pPr algn="just">
              <a:lnSpc>
                <a:spcPct val="110000"/>
              </a:lnSpc>
            </a:pPr>
            <a:r>
              <a:rPr lang="en-US" sz="1100" dirty="0"/>
              <a:t>At </a:t>
            </a:r>
            <a:r>
              <a:rPr lang="en-US" sz="1100" dirty="0">
                <a:solidFill>
                  <a:schemeClr val="accent3">
                    <a:lumMod val="50000"/>
                  </a:schemeClr>
                </a:solidFill>
              </a:rPr>
              <a:t>Buy Sell Rent Property Solutions</a:t>
            </a:r>
            <a:r>
              <a:rPr lang="en-US" sz="1100" dirty="0"/>
              <a:t>, our team is highly motivated, knowledgeable, ethical and resourceful. Qualified to handle any real estate transaction, our dedicated team is committed to helping people with their real estate needs and making successful deals happen. We have the expertise to navigate any transaction and the integrity to follow up on our promises.</a:t>
            </a:r>
          </a:p>
        </p:txBody>
      </p:sp>
      <p:sp>
        <p:nvSpPr>
          <p:cNvPr id="2" name="Slide Number Placeholder 1"/>
          <p:cNvSpPr>
            <a:spLocks noGrp="1"/>
          </p:cNvSpPr>
          <p:nvPr>
            <p:ph type="sldNum" sz="quarter" idx="12"/>
          </p:nvPr>
        </p:nvSpPr>
        <p:spPr/>
        <p:txBody>
          <a:bodyPr/>
          <a:lstStyle/>
          <a:p>
            <a:fld id="{A88EBE9D-EF06-9E49-9451-B427DBD8C0F9}" type="slidenum">
              <a:rPr lang="en-US" smtClean="0"/>
              <a:t>3</a:t>
            </a:fld>
            <a:endParaRPr lang="en-US"/>
          </a:p>
        </p:txBody>
      </p:sp>
      <p:pic>
        <p:nvPicPr>
          <p:cNvPr id="10" name="Picture 9">
            <a:extLst>
              <a:ext uri="{FF2B5EF4-FFF2-40B4-BE49-F238E27FC236}">
                <a16:creationId xmlns:a16="http://schemas.microsoft.com/office/drawing/2014/main" id="{A7761D6D-F2AA-4119-A3B6-17677CEA893D}"/>
              </a:ext>
            </a:extLst>
          </p:cNvPr>
          <p:cNvPicPr>
            <a:picLocks noChangeAspect="1"/>
          </p:cNvPicPr>
          <p:nvPr/>
        </p:nvPicPr>
        <p:blipFill>
          <a:blip r:embed="rId2"/>
          <a:stretch>
            <a:fillRect/>
          </a:stretch>
        </p:blipFill>
        <p:spPr>
          <a:xfrm>
            <a:off x="418810" y="209029"/>
            <a:ext cx="1503775" cy="925400"/>
          </a:xfrm>
          <a:prstGeom prst="rect">
            <a:avLst/>
          </a:prstGeom>
        </p:spPr>
      </p:pic>
      <p:sp>
        <p:nvSpPr>
          <p:cNvPr id="17" name="Rectangle 16">
            <a:extLst>
              <a:ext uri="{FF2B5EF4-FFF2-40B4-BE49-F238E27FC236}">
                <a16:creationId xmlns:a16="http://schemas.microsoft.com/office/drawing/2014/main" id="{885C5F0C-93F5-4A35-AC1C-7BE81D1DC6B6}"/>
              </a:ext>
            </a:extLst>
          </p:cNvPr>
          <p:cNvSpPr/>
          <p:nvPr/>
        </p:nvSpPr>
        <p:spPr>
          <a:xfrm>
            <a:off x="410531" y="2372079"/>
            <a:ext cx="2896687" cy="2005101"/>
          </a:xfrm>
          <a:prstGeom prst="rect">
            <a:avLst/>
          </a:prstGeom>
        </p:spPr>
        <p:txBody>
          <a:bodyPr wrap="square">
            <a:spAutoFit/>
          </a:bodyPr>
          <a:lstStyle/>
          <a:p>
            <a:pPr algn="just">
              <a:lnSpc>
                <a:spcPct val="110000"/>
              </a:lnSpc>
            </a:pPr>
            <a:r>
              <a:rPr lang="en-US" sz="1100" dirty="0"/>
              <a:t>Since its inception, </a:t>
            </a:r>
            <a:r>
              <a:rPr lang="en-US" sz="1100" dirty="0">
                <a:solidFill>
                  <a:schemeClr val="accent3">
                    <a:lumMod val="50000"/>
                  </a:schemeClr>
                </a:solidFill>
              </a:rPr>
              <a:t>Buy Sell Rent Property Solutions </a:t>
            </a:r>
            <a:r>
              <a:rPr lang="en-US" sz="1100" dirty="0"/>
              <a:t>has passionately pursued our goal to help hundreds of people in our community find an answer to their real estate needs. Our organization is proud to be a member of the Better Business Bureau and has been an upstanding member of </a:t>
            </a:r>
            <a:r>
              <a:rPr lang="en-US" sz="1100" dirty="0">
                <a:solidFill>
                  <a:schemeClr val="accent3">
                    <a:lumMod val="50000"/>
                  </a:schemeClr>
                </a:solidFill>
              </a:rPr>
              <a:t>the Alpharetta, GA </a:t>
            </a:r>
            <a:r>
              <a:rPr lang="en-US" sz="1100" dirty="0"/>
              <a:t>area for years.</a:t>
            </a:r>
          </a:p>
          <a:p>
            <a:pPr>
              <a:spcAft>
                <a:spcPts val="600"/>
              </a:spcAft>
            </a:pPr>
            <a:r>
              <a:rPr lang="en-US" sz="1100" b="1" dirty="0"/>
              <a:t> </a:t>
            </a:r>
          </a:p>
          <a:p>
            <a:pPr>
              <a:lnSpc>
                <a:spcPct val="110000"/>
              </a:lnSpc>
              <a:spcAft>
                <a:spcPts val="300"/>
              </a:spcAft>
            </a:pPr>
            <a:endParaRPr lang="en-US" sz="1100" dirty="0"/>
          </a:p>
        </p:txBody>
      </p:sp>
      <p:sp>
        <p:nvSpPr>
          <p:cNvPr id="18" name="Rectangle 17">
            <a:extLst>
              <a:ext uri="{FF2B5EF4-FFF2-40B4-BE49-F238E27FC236}">
                <a16:creationId xmlns:a16="http://schemas.microsoft.com/office/drawing/2014/main" id="{CF626892-9249-4470-A0AC-B4C15B8D2C29}"/>
              </a:ext>
            </a:extLst>
          </p:cNvPr>
          <p:cNvSpPr/>
          <p:nvPr/>
        </p:nvSpPr>
        <p:spPr>
          <a:xfrm>
            <a:off x="387085" y="5197708"/>
            <a:ext cx="5840265" cy="1384995"/>
          </a:xfrm>
          <a:prstGeom prst="rect">
            <a:avLst/>
          </a:prstGeom>
        </p:spPr>
        <p:txBody>
          <a:bodyPr wrap="square">
            <a:spAutoFit/>
          </a:bodyPr>
          <a:lstStyle/>
          <a:p>
            <a:r>
              <a:rPr lang="en-US" sz="1200" dirty="0"/>
              <a:t>We could not achieve our level of success without the many strong partnerships and relationships we have cultivated. At Buy Sell Rent Property Solutions, we place high value on the knowledge and expertise of good real estate agents.  We strive to build relationships with qualified, experienced agents who have both a passion for real estate and an uncompromising drive to succeed. We believe that by working together, we will not only develop a history of successful win-win transactions, but also create a powerful and lucrative collaboration that adds value and serves our community. </a:t>
            </a:r>
          </a:p>
        </p:txBody>
      </p:sp>
    </p:spTree>
    <p:extLst>
      <p:ext uri="{BB962C8B-B14F-4D97-AF65-F5344CB8AC3E}">
        <p14:creationId xmlns:p14="http://schemas.microsoft.com/office/powerpoint/2010/main" val="2068077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8" y="339333"/>
            <a:ext cx="5933534" cy="885673"/>
          </a:xfrm>
        </p:spPr>
        <p:txBody>
          <a:bodyPr>
            <a:normAutofit/>
          </a:bodyPr>
          <a:lstStyle/>
          <a:p>
            <a:pPr algn="r"/>
            <a:r>
              <a:rPr lang="en-US" dirty="0">
                <a:solidFill>
                  <a:schemeClr val="accent3">
                    <a:lumMod val="50000"/>
                  </a:schemeClr>
                </a:solidFill>
              </a:rPr>
              <a:t>Our Story</a:t>
            </a:r>
          </a:p>
        </p:txBody>
      </p:sp>
      <p:sp>
        <p:nvSpPr>
          <p:cNvPr id="3" name="Content Placeholder 2"/>
          <p:cNvSpPr>
            <a:spLocks noGrp="1"/>
          </p:cNvSpPr>
          <p:nvPr>
            <p:ph idx="1"/>
          </p:nvPr>
        </p:nvSpPr>
        <p:spPr>
          <a:xfrm>
            <a:off x="2080693" y="2703584"/>
            <a:ext cx="4267358" cy="5797256"/>
          </a:xfrm>
        </p:spPr>
        <p:txBody>
          <a:bodyPr>
            <a:noAutofit/>
          </a:bodyPr>
          <a:lstStyle/>
          <a:p>
            <a:pPr algn="just">
              <a:lnSpc>
                <a:spcPct val="110000"/>
              </a:lnSpc>
              <a:spcBef>
                <a:spcPts val="0"/>
              </a:spcBef>
            </a:pPr>
            <a:r>
              <a:rPr lang="en-US" dirty="0"/>
              <a:t>Robert Winenger founded the company in 2019 and is passionate about creating change that is positive and beautiful. He enjoys solving challenges with your house or your neighbor's house by having a healthy outlook on every project.  Robert enjoys conquering challenges and genuinely connecting with others, inspiring the next generation to be innovative, and promoting great products through online marketing.  Robert is a business-savvy management professional with working experience in diverse, fast-paced environments. A strategic risk taker and process improvement champion for developing programs to scale that are effective and robust. A reputation for being demanding and patient while orchestrating change through influence and collaboration.  Robert’s true passion lies with his son Tyler, whom he spends much time coaching his four sports and watching him mature as a kind, generous, smart and loving young man.  </a:t>
            </a:r>
          </a:p>
          <a:p>
            <a:pPr algn="just">
              <a:lnSpc>
                <a:spcPct val="110000"/>
              </a:lnSpc>
              <a:spcBef>
                <a:spcPts val="0"/>
              </a:spcBef>
            </a:pPr>
            <a:endParaRPr lang="en-US" dirty="0"/>
          </a:p>
          <a:p>
            <a:pPr algn="just">
              <a:lnSpc>
                <a:spcPct val="110000"/>
              </a:lnSpc>
              <a:spcBef>
                <a:spcPts val="0"/>
              </a:spcBef>
            </a:pPr>
            <a:r>
              <a:rPr lang="en-US" dirty="0" err="1"/>
              <a:t>Brittania</a:t>
            </a:r>
            <a:r>
              <a:rPr lang="en-US" dirty="0"/>
              <a:t> is a savvy, motivated, results-oriented professional with 20 years of experience and consulting with real estate professionals all around Atlanta to provide unparalleled, seamless contract management and administrative solutions. As a graduate of Spelman College and having majored in English, she truly enjoys creativity in all things real estate and has a passion for helping her clients grow their real estate business. Learn more to produce more and be open to possibility are her mantras!  Her positive energy and spirit enable her to work with many different people and personalities. Her clients affectionately call her “The Real Estate Therapist” because of her ability to calm challenging situations. As a mom of sons 16 and 5 years old, she believes in working hard and sacrificing while maintaining a good career-life balance. Every day is another opportunity to get it right and she uses every chance to be better than the previous day.</a:t>
            </a:r>
          </a:p>
          <a:p>
            <a:pPr algn="just">
              <a:lnSpc>
                <a:spcPct val="110000"/>
              </a:lnSpc>
              <a:spcBef>
                <a:spcPts val="0"/>
              </a:spcBef>
            </a:pPr>
            <a:endParaRPr lang="en-US" dirty="0"/>
          </a:p>
          <a:p>
            <a:pPr algn="just">
              <a:lnSpc>
                <a:spcPct val="110000"/>
              </a:lnSpc>
              <a:spcBef>
                <a:spcPts val="0"/>
              </a:spcBef>
            </a:pPr>
            <a:endParaRPr lang="en-US" dirty="0"/>
          </a:p>
          <a:p>
            <a:pPr algn="just">
              <a:lnSpc>
                <a:spcPct val="110000"/>
              </a:lnSpc>
              <a:spcBef>
                <a:spcPts val="0"/>
              </a:spcBef>
            </a:pPr>
            <a:endParaRPr lang="en-US" dirty="0"/>
          </a:p>
          <a:p>
            <a:pPr algn="just">
              <a:lnSpc>
                <a:spcPct val="110000"/>
              </a:lnSpc>
              <a:spcBef>
                <a:spcPts val="0"/>
              </a:spcBef>
            </a:pPr>
            <a:endParaRPr lang="en-US" dirty="0"/>
          </a:p>
          <a:p>
            <a:pPr algn="just">
              <a:spcBef>
                <a:spcPts val="0"/>
              </a:spcBef>
            </a:pPr>
            <a:endParaRPr lang="en-US" dirty="0"/>
          </a:p>
          <a:p>
            <a:endParaRPr lang="en-US" dirty="0"/>
          </a:p>
        </p:txBody>
      </p:sp>
      <p:sp>
        <p:nvSpPr>
          <p:cNvPr id="5" name="TextBox 4"/>
          <p:cNvSpPr txBox="1"/>
          <p:nvPr/>
        </p:nvSpPr>
        <p:spPr>
          <a:xfrm>
            <a:off x="452553" y="4307420"/>
            <a:ext cx="1590950" cy="646331"/>
          </a:xfrm>
          <a:prstGeom prst="rect">
            <a:avLst/>
          </a:prstGeom>
          <a:noFill/>
        </p:spPr>
        <p:txBody>
          <a:bodyPr wrap="square" rtlCol="0">
            <a:spAutoFit/>
          </a:bodyPr>
          <a:lstStyle/>
          <a:p>
            <a:pPr indent="-228600"/>
            <a:r>
              <a:rPr lang="en-US" sz="1400" b="1" i="1" dirty="0">
                <a:solidFill>
                  <a:schemeClr val="accent3">
                    <a:lumMod val="50000"/>
                  </a:schemeClr>
                </a:solidFill>
              </a:rPr>
              <a:t>Robert Winenger </a:t>
            </a:r>
          </a:p>
          <a:p>
            <a:pPr indent="-228600"/>
            <a:r>
              <a:rPr lang="en-US" sz="1100" b="1" i="1" dirty="0">
                <a:solidFill>
                  <a:schemeClr val="accent3">
                    <a:lumMod val="50000"/>
                  </a:schemeClr>
                </a:solidFill>
              </a:rPr>
              <a:t>Founder &amp; </a:t>
            </a:r>
          </a:p>
          <a:p>
            <a:pPr indent="-228600"/>
            <a:r>
              <a:rPr lang="en-US" sz="1100" b="1" i="1" dirty="0">
                <a:solidFill>
                  <a:schemeClr val="accent3">
                    <a:lumMod val="50000"/>
                  </a:schemeClr>
                </a:solidFill>
              </a:rPr>
              <a:t>Chief Entrepreneur</a:t>
            </a:r>
            <a:endParaRPr lang="en-US" sz="1100" dirty="0">
              <a:solidFill>
                <a:schemeClr val="accent3">
                  <a:lumMod val="50000"/>
                </a:schemeClr>
              </a:solidFill>
            </a:endParaRPr>
          </a:p>
        </p:txBody>
      </p:sp>
      <p:sp>
        <p:nvSpPr>
          <p:cNvPr id="6" name="Slide Number Placeholder 5"/>
          <p:cNvSpPr>
            <a:spLocks noGrp="1"/>
          </p:cNvSpPr>
          <p:nvPr>
            <p:ph type="sldNum" sz="quarter" idx="12"/>
          </p:nvPr>
        </p:nvSpPr>
        <p:spPr/>
        <p:txBody>
          <a:bodyPr/>
          <a:lstStyle/>
          <a:p>
            <a:fld id="{A88EBE9D-EF06-9E49-9451-B427DBD8C0F9}" type="slidenum">
              <a:rPr lang="en-US" smtClean="0"/>
              <a:t>4</a:t>
            </a:fld>
            <a:endParaRPr lang="en-US"/>
          </a:p>
        </p:txBody>
      </p:sp>
      <p:pic>
        <p:nvPicPr>
          <p:cNvPr id="10" name="Picture 9">
            <a:extLst>
              <a:ext uri="{FF2B5EF4-FFF2-40B4-BE49-F238E27FC236}">
                <a16:creationId xmlns:a16="http://schemas.microsoft.com/office/drawing/2014/main" id="{4F8B8665-939C-47E7-A30F-D19803DF60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9949" y="2819761"/>
            <a:ext cx="1476158" cy="1476158"/>
          </a:xfrm>
          <a:prstGeom prst="rect">
            <a:avLst/>
          </a:prstGeom>
        </p:spPr>
      </p:pic>
      <p:pic>
        <p:nvPicPr>
          <p:cNvPr id="7" name="Picture 6">
            <a:extLst>
              <a:ext uri="{FF2B5EF4-FFF2-40B4-BE49-F238E27FC236}">
                <a16:creationId xmlns:a16="http://schemas.microsoft.com/office/drawing/2014/main" id="{D1900620-2A49-42C5-B5A9-3BBFC683F5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pic>
        <p:nvPicPr>
          <p:cNvPr id="11" name="Picture 10">
            <a:extLst>
              <a:ext uri="{FF2B5EF4-FFF2-40B4-BE49-F238E27FC236}">
                <a16:creationId xmlns:a16="http://schemas.microsoft.com/office/drawing/2014/main" id="{C683902F-8999-4808-87D8-DF5F310FE3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5148" y="5573339"/>
            <a:ext cx="1476158" cy="1687769"/>
          </a:xfrm>
          <a:prstGeom prst="rect">
            <a:avLst/>
          </a:prstGeom>
        </p:spPr>
      </p:pic>
      <p:sp>
        <p:nvSpPr>
          <p:cNvPr id="13" name="TextBox 12">
            <a:extLst>
              <a:ext uri="{FF2B5EF4-FFF2-40B4-BE49-F238E27FC236}">
                <a16:creationId xmlns:a16="http://schemas.microsoft.com/office/drawing/2014/main" id="{D0261CC1-ECA1-4ADC-8935-5D19F561D211}"/>
              </a:ext>
            </a:extLst>
          </p:cNvPr>
          <p:cNvSpPr txBox="1"/>
          <p:nvPr/>
        </p:nvSpPr>
        <p:spPr>
          <a:xfrm>
            <a:off x="450278" y="7261108"/>
            <a:ext cx="1802422" cy="477054"/>
          </a:xfrm>
          <a:prstGeom prst="rect">
            <a:avLst/>
          </a:prstGeom>
          <a:noFill/>
        </p:spPr>
        <p:txBody>
          <a:bodyPr wrap="square" rtlCol="0">
            <a:spAutoFit/>
          </a:bodyPr>
          <a:lstStyle/>
          <a:p>
            <a:pPr indent="-228600"/>
            <a:r>
              <a:rPr lang="en-US" sz="1400" b="1" i="1" dirty="0" err="1">
                <a:solidFill>
                  <a:schemeClr val="accent3">
                    <a:lumMod val="50000"/>
                  </a:schemeClr>
                </a:solidFill>
              </a:rPr>
              <a:t>Brittania</a:t>
            </a:r>
            <a:r>
              <a:rPr lang="en-US" sz="1400" b="1" i="1" dirty="0">
                <a:solidFill>
                  <a:schemeClr val="accent3">
                    <a:lumMod val="50000"/>
                  </a:schemeClr>
                </a:solidFill>
              </a:rPr>
              <a:t> Dennard</a:t>
            </a:r>
          </a:p>
          <a:p>
            <a:pPr indent="-228600"/>
            <a:r>
              <a:rPr lang="en-US" sz="1100" b="1" i="1" dirty="0">
                <a:solidFill>
                  <a:schemeClr val="accent3">
                    <a:lumMod val="50000"/>
                  </a:schemeClr>
                </a:solidFill>
              </a:rPr>
              <a:t>Real Estate Consultant</a:t>
            </a:r>
            <a:endParaRPr lang="en-US" sz="1100" dirty="0">
              <a:solidFill>
                <a:schemeClr val="accent3">
                  <a:lumMod val="50000"/>
                </a:schemeClr>
              </a:solidFill>
            </a:endParaRPr>
          </a:p>
        </p:txBody>
      </p:sp>
      <p:sp>
        <p:nvSpPr>
          <p:cNvPr id="14" name="Content Placeholder 2">
            <a:extLst>
              <a:ext uri="{FF2B5EF4-FFF2-40B4-BE49-F238E27FC236}">
                <a16:creationId xmlns:a16="http://schemas.microsoft.com/office/drawing/2014/main" id="{2CDE1B3C-5091-4465-9076-695EDC9694DE}"/>
              </a:ext>
            </a:extLst>
          </p:cNvPr>
          <p:cNvSpPr txBox="1">
            <a:spLocks/>
          </p:cNvSpPr>
          <p:nvPr/>
        </p:nvSpPr>
        <p:spPr>
          <a:xfrm>
            <a:off x="450278" y="1198512"/>
            <a:ext cx="5933534" cy="1476158"/>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1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10000"/>
              </a:lnSpc>
              <a:spcBef>
                <a:spcPts val="0"/>
              </a:spcBef>
            </a:pPr>
            <a:r>
              <a:rPr lang="en-US" dirty="0">
                <a:solidFill>
                  <a:schemeClr val="accent3">
                    <a:lumMod val="50000"/>
                  </a:schemeClr>
                </a:solidFill>
              </a:rPr>
              <a:t>Buy Sell Rent Property Solutions </a:t>
            </a:r>
            <a:r>
              <a:rPr lang="en-US" dirty="0"/>
              <a:t>is a product of the Premier National Property Investment Training company Fortune Builders.  Fortune Builders has been recognized as one of the top 50 Professional Training organizations in the country. Our team is highly motivated, knowledgeable, ethical and resourceful. Qualified to handle any real estate transaction, we are committed to helping people with their real estate needs and making successful deals happen. Our team of professionals has the integrity to follow up on our promises, and the expertise to navigate any transaction to ensure you’re fully informed for making the best decision possible. </a:t>
            </a:r>
          </a:p>
        </p:txBody>
      </p:sp>
    </p:spTree>
    <p:extLst>
      <p:ext uri="{BB962C8B-B14F-4D97-AF65-F5344CB8AC3E}">
        <p14:creationId xmlns:p14="http://schemas.microsoft.com/office/powerpoint/2010/main" val="265200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8810" y="331808"/>
            <a:ext cx="5844316" cy="885673"/>
          </a:xfrm>
        </p:spPr>
        <p:txBody>
          <a:bodyPr>
            <a:normAutofit/>
          </a:bodyPr>
          <a:lstStyle/>
          <a:p>
            <a:pPr algn="r"/>
            <a:r>
              <a:rPr lang="en-US" sz="2800" dirty="0">
                <a:solidFill>
                  <a:schemeClr val="accent3">
                    <a:lumMod val="50000"/>
                  </a:schemeClr>
                </a:solidFill>
              </a:rPr>
              <a:t>   Sales &amp; Acquisition Team	</a:t>
            </a:r>
          </a:p>
        </p:txBody>
      </p:sp>
      <p:sp>
        <p:nvSpPr>
          <p:cNvPr id="2" name="Slide Number Placeholder 1"/>
          <p:cNvSpPr>
            <a:spLocks noGrp="1"/>
          </p:cNvSpPr>
          <p:nvPr>
            <p:ph type="sldNum" sz="quarter" idx="12"/>
          </p:nvPr>
        </p:nvSpPr>
        <p:spPr/>
        <p:txBody>
          <a:bodyPr/>
          <a:lstStyle/>
          <a:p>
            <a:fld id="{A88EBE9D-EF06-9E49-9451-B427DBD8C0F9}" type="slidenum">
              <a:rPr lang="en-US" smtClean="0"/>
              <a:t>5</a:t>
            </a:fld>
            <a:endParaRPr lang="en-US"/>
          </a:p>
        </p:txBody>
      </p:sp>
      <p:pic>
        <p:nvPicPr>
          <p:cNvPr id="13" name="Picture 12">
            <a:extLst>
              <a:ext uri="{FF2B5EF4-FFF2-40B4-BE49-F238E27FC236}">
                <a16:creationId xmlns:a16="http://schemas.microsoft.com/office/drawing/2014/main" id="{932D7E0F-3A86-4EDE-8BA8-575861C334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sp>
        <p:nvSpPr>
          <p:cNvPr id="18" name="TextBox 17">
            <a:extLst>
              <a:ext uri="{FF2B5EF4-FFF2-40B4-BE49-F238E27FC236}">
                <a16:creationId xmlns:a16="http://schemas.microsoft.com/office/drawing/2014/main" id="{D7464829-FBB3-422A-B927-31DF1C0E2E68}"/>
              </a:ext>
            </a:extLst>
          </p:cNvPr>
          <p:cNvSpPr txBox="1"/>
          <p:nvPr/>
        </p:nvSpPr>
        <p:spPr>
          <a:xfrm>
            <a:off x="342900" y="2989009"/>
            <a:ext cx="1976336" cy="692497"/>
          </a:xfrm>
          <a:prstGeom prst="rect">
            <a:avLst/>
          </a:prstGeom>
          <a:noFill/>
        </p:spPr>
        <p:txBody>
          <a:bodyPr wrap="square" rtlCol="0">
            <a:spAutoFit/>
          </a:bodyPr>
          <a:lstStyle/>
          <a:p>
            <a:pPr indent="-228600"/>
            <a:r>
              <a:rPr lang="en-US" sz="1400" b="1" i="1" dirty="0">
                <a:solidFill>
                  <a:schemeClr val="accent3">
                    <a:lumMod val="50000"/>
                  </a:schemeClr>
                </a:solidFill>
              </a:rPr>
              <a:t>Renee Adams</a:t>
            </a:r>
          </a:p>
          <a:p>
            <a:pPr indent="-228600"/>
            <a:r>
              <a:rPr lang="en-US" sz="1400" b="1" i="1" dirty="0">
                <a:solidFill>
                  <a:schemeClr val="accent3">
                    <a:lumMod val="50000"/>
                  </a:schemeClr>
                </a:solidFill>
              </a:rPr>
              <a:t>Keller Williams</a:t>
            </a:r>
          </a:p>
          <a:p>
            <a:pPr indent="-228600"/>
            <a:r>
              <a:rPr lang="en-US" sz="1100" b="1" i="1" dirty="0">
                <a:solidFill>
                  <a:schemeClr val="accent3">
                    <a:lumMod val="50000"/>
                  </a:schemeClr>
                </a:solidFill>
              </a:rPr>
              <a:t>Realtor</a:t>
            </a:r>
          </a:p>
        </p:txBody>
      </p:sp>
      <p:sp>
        <p:nvSpPr>
          <p:cNvPr id="19" name="TextBox 18">
            <a:extLst>
              <a:ext uri="{FF2B5EF4-FFF2-40B4-BE49-F238E27FC236}">
                <a16:creationId xmlns:a16="http://schemas.microsoft.com/office/drawing/2014/main" id="{6B61FBB6-8A59-4473-A6E2-E350C5F544D3}"/>
              </a:ext>
            </a:extLst>
          </p:cNvPr>
          <p:cNvSpPr txBox="1"/>
          <p:nvPr/>
        </p:nvSpPr>
        <p:spPr>
          <a:xfrm>
            <a:off x="372039" y="5490447"/>
            <a:ext cx="1976336" cy="692497"/>
          </a:xfrm>
          <a:prstGeom prst="rect">
            <a:avLst/>
          </a:prstGeom>
          <a:noFill/>
        </p:spPr>
        <p:txBody>
          <a:bodyPr wrap="square" rtlCol="0">
            <a:spAutoFit/>
          </a:bodyPr>
          <a:lstStyle/>
          <a:p>
            <a:pPr indent="-228600"/>
            <a:r>
              <a:rPr lang="en-US" sz="1400" b="1" i="1" dirty="0">
                <a:solidFill>
                  <a:schemeClr val="accent3">
                    <a:lumMod val="50000"/>
                  </a:schemeClr>
                </a:solidFill>
              </a:rPr>
              <a:t>Nancy Wasdin</a:t>
            </a:r>
          </a:p>
          <a:p>
            <a:pPr indent="-228600"/>
            <a:r>
              <a:rPr lang="en-US" sz="1400" b="1" i="1" dirty="0">
                <a:solidFill>
                  <a:schemeClr val="accent3">
                    <a:lumMod val="50000"/>
                  </a:schemeClr>
                </a:solidFill>
              </a:rPr>
              <a:t>GA Closing Co.</a:t>
            </a:r>
          </a:p>
          <a:p>
            <a:pPr indent="-228600"/>
            <a:r>
              <a:rPr lang="en-US" sz="1100" b="1" i="1" dirty="0">
                <a:solidFill>
                  <a:schemeClr val="accent3">
                    <a:lumMod val="50000"/>
                  </a:schemeClr>
                </a:solidFill>
              </a:rPr>
              <a:t>Attorney</a:t>
            </a:r>
          </a:p>
        </p:txBody>
      </p:sp>
      <p:pic>
        <p:nvPicPr>
          <p:cNvPr id="21" name="Picture 20" descr="https://docs.google.com/uc?export=download&amp;id=1iXVI7gKJyXn3n5w_nNsroBJ9c4rqU3Y6&amp;revid=0B0mhfZPI1CKlTWx4N1FXdFhTR3FBcFErblNmc2EyandrWTZNPQ">
            <a:extLst>
              <a:ext uri="{FF2B5EF4-FFF2-40B4-BE49-F238E27FC236}">
                <a16:creationId xmlns:a16="http://schemas.microsoft.com/office/drawing/2014/main" id="{A84682B7-D184-4132-A43D-F44129861565}"/>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418810" y="1257208"/>
            <a:ext cx="1244761" cy="1692074"/>
          </a:xfrm>
          <a:prstGeom prst="rect">
            <a:avLst/>
          </a:prstGeom>
          <a:noFill/>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FC63276B-3ACB-455D-8212-A328C03F67CE}"/>
              </a:ext>
            </a:extLst>
          </p:cNvPr>
          <p:cNvSpPr/>
          <p:nvPr/>
        </p:nvSpPr>
        <p:spPr>
          <a:xfrm>
            <a:off x="1846675" y="1228754"/>
            <a:ext cx="4750895" cy="9510296"/>
          </a:xfrm>
          <a:prstGeom prst="rect">
            <a:avLst/>
          </a:prstGeom>
        </p:spPr>
        <p:txBody>
          <a:bodyPr wrap="square">
            <a:spAutoFit/>
          </a:bodyPr>
          <a:lstStyle/>
          <a:p>
            <a:r>
              <a:rPr lang="en-US" sz="1200" dirty="0"/>
              <a:t>Renee has put her degree in Hospitality and Tourism Management from Virginia Tech to work with Keller Williams Realty for the past seven years. 2019 marks her third year serving on the Agent Leadership Council and assists in the training and development of newer agents. In today's competitive and ever-changing market, Renee's average days on market is 6 with a 98% sales to list price ratio and consistently ranks in the top 20% of Keller Williams Realty. Outside of Real Estate, Renee has been a member of the Junior League of Gwinnett and North Fulton Counties since 2011 and has served on the Board of Directors for the past 4 years. Renee lives in Historic Buford with her two children and crazy dog. She enjoys reading, yoga, travel and hiking.</a:t>
            </a:r>
          </a:p>
          <a:p>
            <a:endParaRPr lang="en-US" sz="1200" dirty="0"/>
          </a:p>
          <a:p>
            <a:endParaRPr lang="en-US" sz="1200" dirty="0"/>
          </a:p>
          <a:p>
            <a:r>
              <a:rPr lang="en-US" sz="1200" dirty="0"/>
              <a:t>Nancy has been practicing law for over 14 years. Experienced in both real estate and estate planning matters, she has helped many clients with ranges of legal matters from real estate closings to probate assistance. It is important to Nancy that her clients understand the process and feel empowered in their decisions, while providing excellent legal service to back it up.  Nancy earned her Bachelor's degree in Marketing from Penn State University and her Juris Doctor from Georgia State University.  She lives in Johns Creek with her husband and two sons.  She also volunteers in the community and is an AFAA certified group fitness instructor.  Providing excellent service to real estate professionals is a passion of hers. </a:t>
            </a:r>
          </a:p>
          <a:p>
            <a:endParaRPr lang="en-US" sz="1200" dirty="0"/>
          </a:p>
          <a:p>
            <a:endParaRPr lang="en-US" sz="1200" dirty="0"/>
          </a:p>
          <a:p>
            <a:r>
              <a:rPr lang="en-US" sz="1200" dirty="0"/>
              <a:t>Susan is a Certified Home Stager and </a:t>
            </a:r>
            <a:r>
              <a:rPr lang="en-US" sz="1200" dirty="0" err="1"/>
              <a:t>Redesigner</a:t>
            </a:r>
            <a:r>
              <a:rPr lang="en-US" sz="1200" dirty="0"/>
              <a:t>. She obtained her Home Staging and Redesign Certification from Home Staging Resources (HSR), has a Bachelor's in Business with Interior Design courses, and an MBA. She is also Color Certified by HSR. Susan is a member of the American Society of Home Stagers and </a:t>
            </a:r>
            <a:r>
              <a:rPr lang="en-US" sz="1200" dirty="0" err="1"/>
              <a:t>Redesigners</a:t>
            </a:r>
            <a:r>
              <a:rPr lang="en-US" sz="1200" dirty="0"/>
              <a:t>. Susan does Home Staging and Design services for various real estate agents, homeowners, and investors in the Atlanta area. She is an entrepreneur and founder of Anew Home Staging &amp; Design. Vacant home staging is her main passion and interest, but she also enjoys choosing design </a:t>
            </a:r>
            <a:r>
              <a:rPr lang="en-US" sz="1200" dirty="0" err="1"/>
              <a:t>finishings</a:t>
            </a:r>
            <a:r>
              <a:rPr lang="en-US" sz="1200" dirty="0"/>
              <a:t> from bathrooms, kitchens, and furniture.  Layout, </a:t>
            </a:r>
            <a:r>
              <a:rPr lang="en-US" sz="1200" dirty="0" err="1"/>
              <a:t>spacial</a:t>
            </a:r>
            <a:r>
              <a:rPr lang="en-US" sz="1200" dirty="0"/>
              <a:t> planning, and color are her expertise.  She takes great pride in choosing and purchasing all of the furniture and accessories that are used for home staging vacant homes. "My clients' interests are number one to me.  I enjoy consulting about each unique home and customizing a design to bring out the best of each home."  </a:t>
            </a:r>
          </a:p>
          <a:p>
            <a:endParaRPr lang="en-US" sz="1200" dirty="0"/>
          </a:p>
          <a:p>
            <a:endParaRPr lang="en-US" sz="1200" dirty="0"/>
          </a:p>
          <a:p>
            <a:r>
              <a:rPr lang="en-US" sz="1200" dirty="0"/>
              <a:t> </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p:txBody>
      </p:sp>
      <p:sp>
        <p:nvSpPr>
          <p:cNvPr id="14" name="TextBox 13">
            <a:extLst>
              <a:ext uri="{FF2B5EF4-FFF2-40B4-BE49-F238E27FC236}">
                <a16:creationId xmlns:a16="http://schemas.microsoft.com/office/drawing/2014/main" id="{CB4B293F-9B5A-46F2-BE93-C3F4FBB8212A}"/>
              </a:ext>
            </a:extLst>
          </p:cNvPr>
          <p:cNvSpPr txBox="1"/>
          <p:nvPr/>
        </p:nvSpPr>
        <p:spPr>
          <a:xfrm>
            <a:off x="372039" y="7915246"/>
            <a:ext cx="1918058" cy="861774"/>
          </a:xfrm>
          <a:prstGeom prst="rect">
            <a:avLst/>
          </a:prstGeom>
          <a:noFill/>
        </p:spPr>
        <p:txBody>
          <a:bodyPr wrap="square" rtlCol="0">
            <a:spAutoFit/>
          </a:bodyPr>
          <a:lstStyle/>
          <a:p>
            <a:pPr indent="-228600"/>
            <a:r>
              <a:rPr lang="en-US" sz="1400" b="1" i="1" dirty="0">
                <a:solidFill>
                  <a:schemeClr val="accent3">
                    <a:lumMod val="50000"/>
                  </a:schemeClr>
                </a:solidFill>
              </a:rPr>
              <a:t>Susan Kilkelly</a:t>
            </a:r>
          </a:p>
          <a:p>
            <a:pPr indent="-228600"/>
            <a:r>
              <a:rPr lang="en-US" sz="1200" b="1" i="1" dirty="0">
                <a:solidFill>
                  <a:schemeClr val="accent3">
                    <a:lumMod val="50000"/>
                  </a:schemeClr>
                </a:solidFill>
              </a:rPr>
              <a:t>A New Home Design</a:t>
            </a:r>
          </a:p>
          <a:p>
            <a:pPr indent="-228600"/>
            <a:r>
              <a:rPr lang="en-US" sz="1200" b="1" i="1" dirty="0">
                <a:solidFill>
                  <a:schemeClr val="accent3">
                    <a:lumMod val="50000"/>
                  </a:schemeClr>
                </a:solidFill>
              </a:rPr>
              <a:t>Interior Design/Staging</a:t>
            </a:r>
          </a:p>
          <a:p>
            <a:pPr indent="-228600"/>
            <a:endParaRPr lang="en-US" sz="1200" b="1" i="1" dirty="0">
              <a:solidFill>
                <a:schemeClr val="accent3">
                  <a:lumMod val="50000"/>
                </a:schemeClr>
              </a:solidFill>
            </a:endParaRPr>
          </a:p>
        </p:txBody>
      </p:sp>
      <p:pic>
        <p:nvPicPr>
          <p:cNvPr id="10" name="Picture 9">
            <a:extLst>
              <a:ext uri="{FF2B5EF4-FFF2-40B4-BE49-F238E27FC236}">
                <a16:creationId xmlns:a16="http://schemas.microsoft.com/office/drawing/2014/main" id="{51E6E92A-2E44-48AA-B2A8-86CB281B1A6F}"/>
              </a:ext>
            </a:extLst>
          </p:cNvPr>
          <p:cNvPicPr>
            <a:picLocks noChangeAspect="1"/>
          </p:cNvPicPr>
          <p:nvPr/>
        </p:nvPicPr>
        <p:blipFill>
          <a:blip r:embed="rId4"/>
          <a:stretch>
            <a:fillRect/>
          </a:stretch>
        </p:blipFill>
        <p:spPr>
          <a:xfrm>
            <a:off x="390344" y="6182944"/>
            <a:ext cx="1273227" cy="1731589"/>
          </a:xfrm>
          <a:prstGeom prst="rect">
            <a:avLst/>
          </a:prstGeom>
        </p:spPr>
      </p:pic>
      <p:pic>
        <p:nvPicPr>
          <p:cNvPr id="11" name="Picture 10">
            <a:extLst>
              <a:ext uri="{FF2B5EF4-FFF2-40B4-BE49-F238E27FC236}">
                <a16:creationId xmlns:a16="http://schemas.microsoft.com/office/drawing/2014/main" id="{C99DC02C-AB64-43CE-B98E-1730F08ACAAB}"/>
              </a:ext>
            </a:extLst>
          </p:cNvPr>
          <p:cNvPicPr>
            <a:picLocks noChangeAspect="1"/>
          </p:cNvPicPr>
          <p:nvPr/>
        </p:nvPicPr>
        <p:blipFill>
          <a:blip r:embed="rId5"/>
          <a:stretch>
            <a:fillRect/>
          </a:stretch>
        </p:blipFill>
        <p:spPr>
          <a:xfrm>
            <a:off x="418810" y="3652406"/>
            <a:ext cx="1244761" cy="1867141"/>
          </a:xfrm>
          <a:prstGeom prst="rect">
            <a:avLst/>
          </a:prstGeom>
        </p:spPr>
      </p:pic>
    </p:spTree>
    <p:extLst>
      <p:ext uri="{BB962C8B-B14F-4D97-AF65-F5344CB8AC3E}">
        <p14:creationId xmlns:p14="http://schemas.microsoft.com/office/powerpoint/2010/main" val="1176093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8810" y="331808"/>
            <a:ext cx="5844316" cy="885673"/>
          </a:xfrm>
        </p:spPr>
        <p:txBody>
          <a:bodyPr/>
          <a:lstStyle/>
          <a:p>
            <a:pPr algn="r"/>
            <a:r>
              <a:rPr lang="en-US" dirty="0">
                <a:solidFill>
                  <a:schemeClr val="accent3">
                    <a:lumMod val="50000"/>
                  </a:schemeClr>
                </a:solidFill>
              </a:rPr>
              <a:t>   Passive Income Team	</a:t>
            </a:r>
          </a:p>
        </p:txBody>
      </p:sp>
      <p:sp>
        <p:nvSpPr>
          <p:cNvPr id="2" name="Slide Number Placeholder 1"/>
          <p:cNvSpPr>
            <a:spLocks noGrp="1"/>
          </p:cNvSpPr>
          <p:nvPr>
            <p:ph type="sldNum" sz="quarter" idx="12"/>
          </p:nvPr>
        </p:nvSpPr>
        <p:spPr/>
        <p:txBody>
          <a:bodyPr/>
          <a:lstStyle/>
          <a:p>
            <a:fld id="{A88EBE9D-EF06-9E49-9451-B427DBD8C0F9}" type="slidenum">
              <a:rPr lang="en-US" smtClean="0"/>
              <a:t>6</a:t>
            </a:fld>
            <a:endParaRPr lang="en-US"/>
          </a:p>
        </p:txBody>
      </p:sp>
      <p:pic>
        <p:nvPicPr>
          <p:cNvPr id="13" name="Picture 12">
            <a:extLst>
              <a:ext uri="{FF2B5EF4-FFF2-40B4-BE49-F238E27FC236}">
                <a16:creationId xmlns:a16="http://schemas.microsoft.com/office/drawing/2014/main" id="{932D7E0F-3A86-4EDE-8BA8-575861C334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sp>
        <p:nvSpPr>
          <p:cNvPr id="18" name="TextBox 17">
            <a:extLst>
              <a:ext uri="{FF2B5EF4-FFF2-40B4-BE49-F238E27FC236}">
                <a16:creationId xmlns:a16="http://schemas.microsoft.com/office/drawing/2014/main" id="{D7464829-FBB3-422A-B927-31DF1C0E2E68}"/>
              </a:ext>
            </a:extLst>
          </p:cNvPr>
          <p:cNvSpPr txBox="1"/>
          <p:nvPr/>
        </p:nvSpPr>
        <p:spPr>
          <a:xfrm>
            <a:off x="342900" y="2819472"/>
            <a:ext cx="1976336" cy="661720"/>
          </a:xfrm>
          <a:prstGeom prst="rect">
            <a:avLst/>
          </a:prstGeom>
          <a:noFill/>
        </p:spPr>
        <p:txBody>
          <a:bodyPr wrap="square" rtlCol="0">
            <a:spAutoFit/>
          </a:bodyPr>
          <a:lstStyle/>
          <a:p>
            <a:pPr indent="-228600"/>
            <a:r>
              <a:rPr lang="en-US" sz="1400" b="1" i="1" dirty="0">
                <a:solidFill>
                  <a:schemeClr val="accent3">
                    <a:lumMod val="50000"/>
                  </a:schemeClr>
                </a:solidFill>
              </a:rPr>
              <a:t>Donna </a:t>
            </a:r>
            <a:r>
              <a:rPr lang="en-US" sz="1400" b="1" i="1" dirty="0" err="1">
                <a:solidFill>
                  <a:schemeClr val="accent3">
                    <a:lumMod val="50000"/>
                  </a:schemeClr>
                </a:solidFill>
              </a:rPr>
              <a:t>Hesketh</a:t>
            </a:r>
            <a:endParaRPr lang="en-US" sz="1400" b="1" i="1" dirty="0">
              <a:solidFill>
                <a:schemeClr val="accent3">
                  <a:lumMod val="50000"/>
                </a:schemeClr>
              </a:solidFill>
            </a:endParaRPr>
          </a:p>
          <a:p>
            <a:pPr indent="-228600"/>
            <a:r>
              <a:rPr lang="en-US" sz="1200" b="1" i="1" dirty="0">
                <a:solidFill>
                  <a:schemeClr val="accent3">
                    <a:lumMod val="50000"/>
                  </a:schemeClr>
                </a:solidFill>
              </a:rPr>
              <a:t>Atlanta Partners Prop Mgt</a:t>
            </a:r>
          </a:p>
          <a:p>
            <a:pPr indent="-228600"/>
            <a:r>
              <a:rPr lang="en-US" sz="1100" b="1" i="1" dirty="0">
                <a:solidFill>
                  <a:schemeClr val="accent3">
                    <a:lumMod val="50000"/>
                  </a:schemeClr>
                </a:solidFill>
              </a:rPr>
              <a:t>Director Property Mgt</a:t>
            </a:r>
          </a:p>
        </p:txBody>
      </p:sp>
      <p:sp>
        <p:nvSpPr>
          <p:cNvPr id="19" name="TextBox 18">
            <a:extLst>
              <a:ext uri="{FF2B5EF4-FFF2-40B4-BE49-F238E27FC236}">
                <a16:creationId xmlns:a16="http://schemas.microsoft.com/office/drawing/2014/main" id="{6B61FBB6-8A59-4473-A6E2-E350C5F544D3}"/>
              </a:ext>
            </a:extLst>
          </p:cNvPr>
          <p:cNvSpPr txBox="1"/>
          <p:nvPr/>
        </p:nvSpPr>
        <p:spPr>
          <a:xfrm>
            <a:off x="372039" y="5490447"/>
            <a:ext cx="1976336" cy="692497"/>
          </a:xfrm>
          <a:prstGeom prst="rect">
            <a:avLst/>
          </a:prstGeom>
          <a:noFill/>
        </p:spPr>
        <p:txBody>
          <a:bodyPr wrap="square" rtlCol="0">
            <a:spAutoFit/>
          </a:bodyPr>
          <a:lstStyle/>
          <a:p>
            <a:pPr indent="-228600"/>
            <a:r>
              <a:rPr lang="en-US" sz="1400" b="1" i="1" dirty="0">
                <a:solidFill>
                  <a:schemeClr val="accent3">
                    <a:lumMod val="50000"/>
                  </a:schemeClr>
                </a:solidFill>
              </a:rPr>
              <a:t>Katy Moore</a:t>
            </a:r>
          </a:p>
          <a:p>
            <a:pPr indent="-228600"/>
            <a:r>
              <a:rPr lang="en-US" sz="1400" b="1" i="1" dirty="0">
                <a:solidFill>
                  <a:schemeClr val="accent3">
                    <a:lumMod val="50000"/>
                  </a:schemeClr>
                </a:solidFill>
              </a:rPr>
              <a:t>Keller Mortgage</a:t>
            </a:r>
          </a:p>
          <a:p>
            <a:pPr indent="-228600"/>
            <a:r>
              <a:rPr lang="en-US" sz="1100" b="1" i="1" dirty="0">
                <a:solidFill>
                  <a:schemeClr val="accent3">
                    <a:lumMod val="50000"/>
                  </a:schemeClr>
                </a:solidFill>
              </a:rPr>
              <a:t>Senior Loan Officer</a:t>
            </a:r>
          </a:p>
        </p:txBody>
      </p:sp>
      <p:sp>
        <p:nvSpPr>
          <p:cNvPr id="3" name="Rectangle 2">
            <a:extLst>
              <a:ext uri="{FF2B5EF4-FFF2-40B4-BE49-F238E27FC236}">
                <a16:creationId xmlns:a16="http://schemas.microsoft.com/office/drawing/2014/main" id="{FC63276B-3ACB-455D-8212-A328C03F67CE}"/>
              </a:ext>
            </a:extLst>
          </p:cNvPr>
          <p:cNvSpPr/>
          <p:nvPr/>
        </p:nvSpPr>
        <p:spPr>
          <a:xfrm>
            <a:off x="1846675" y="1228754"/>
            <a:ext cx="4668425" cy="9140964"/>
          </a:xfrm>
          <a:prstGeom prst="rect">
            <a:avLst/>
          </a:prstGeom>
        </p:spPr>
        <p:txBody>
          <a:bodyPr wrap="square">
            <a:spAutoFit/>
          </a:bodyPr>
          <a:lstStyle/>
          <a:p>
            <a:r>
              <a:rPr lang="en-US" sz="1200" dirty="0"/>
              <a:t>Donna brings extensive real estate knowledge and customer care to her clients. Since earning her Georgia Real Estate License in 2006, Donna has displayed a deep commitment to become adept in areas of new construction, general residential resale, residential leasing/property management, and brokerage leadership. Donna’s has grown business through profitability and unit growth nearly double in 2019. Donna is passionate about helping entrepreneurs develop their businesses, and is dedicated to assisting property owners and investors grow the value of their portfolios. In her spare time, she has volunteered for Adopt a Golden Atlanta, Canine Assistance, Kares4Kids, and The Place of Forsyth County. She enjoys her Zumba classes and time at the gym and has a good eye for interior design.</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Bio</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 </a:t>
            </a:r>
          </a:p>
          <a:p>
            <a:endParaRPr lang="en-US" sz="1200" dirty="0"/>
          </a:p>
          <a:p>
            <a:endParaRPr lang="en-US" sz="1200" dirty="0"/>
          </a:p>
          <a:p>
            <a:endParaRPr lang="en-US" sz="1200" dirty="0"/>
          </a:p>
          <a:p>
            <a:endParaRPr lang="en-US" sz="1200" dirty="0"/>
          </a:p>
        </p:txBody>
      </p:sp>
      <p:sp>
        <p:nvSpPr>
          <p:cNvPr id="14" name="TextBox 13">
            <a:extLst>
              <a:ext uri="{FF2B5EF4-FFF2-40B4-BE49-F238E27FC236}">
                <a16:creationId xmlns:a16="http://schemas.microsoft.com/office/drawing/2014/main" id="{CB4B293F-9B5A-46F2-BE93-C3F4FBB8212A}"/>
              </a:ext>
            </a:extLst>
          </p:cNvPr>
          <p:cNvSpPr txBox="1"/>
          <p:nvPr/>
        </p:nvSpPr>
        <p:spPr>
          <a:xfrm>
            <a:off x="372039" y="7915246"/>
            <a:ext cx="1918058" cy="677108"/>
          </a:xfrm>
          <a:prstGeom prst="rect">
            <a:avLst/>
          </a:prstGeom>
          <a:noFill/>
        </p:spPr>
        <p:txBody>
          <a:bodyPr wrap="square" rtlCol="0">
            <a:spAutoFit/>
          </a:bodyPr>
          <a:lstStyle/>
          <a:p>
            <a:pPr indent="-228600"/>
            <a:r>
              <a:rPr lang="en-US" sz="1400" b="1" i="1" dirty="0">
                <a:solidFill>
                  <a:schemeClr val="accent3">
                    <a:lumMod val="50000"/>
                  </a:schemeClr>
                </a:solidFill>
              </a:rPr>
              <a:t>TBD</a:t>
            </a:r>
          </a:p>
          <a:p>
            <a:pPr indent="-228600"/>
            <a:r>
              <a:rPr lang="en-US" sz="1200" b="1" i="1" dirty="0">
                <a:solidFill>
                  <a:schemeClr val="accent3">
                    <a:lumMod val="50000"/>
                  </a:schemeClr>
                </a:solidFill>
              </a:rPr>
              <a:t>Company</a:t>
            </a:r>
          </a:p>
          <a:p>
            <a:pPr indent="-228600"/>
            <a:endParaRPr lang="en-US" sz="1200" b="1" i="1" dirty="0">
              <a:solidFill>
                <a:schemeClr val="accent3">
                  <a:lumMod val="50000"/>
                </a:schemeClr>
              </a:solidFill>
            </a:endParaRPr>
          </a:p>
        </p:txBody>
      </p:sp>
      <p:pic>
        <p:nvPicPr>
          <p:cNvPr id="5" name="Picture 4">
            <a:extLst>
              <a:ext uri="{FF2B5EF4-FFF2-40B4-BE49-F238E27FC236}">
                <a16:creationId xmlns:a16="http://schemas.microsoft.com/office/drawing/2014/main" id="{6A809122-EBA0-4071-83C3-E334CB6A879A}"/>
              </a:ext>
            </a:extLst>
          </p:cNvPr>
          <p:cNvPicPr>
            <a:picLocks noChangeAspect="1"/>
          </p:cNvPicPr>
          <p:nvPr/>
        </p:nvPicPr>
        <p:blipFill>
          <a:blip r:embed="rId3"/>
          <a:stretch>
            <a:fillRect/>
          </a:stretch>
        </p:blipFill>
        <p:spPr>
          <a:xfrm>
            <a:off x="400969" y="3727709"/>
            <a:ext cx="1266825" cy="1703582"/>
          </a:xfrm>
          <a:prstGeom prst="rect">
            <a:avLst/>
          </a:prstGeom>
        </p:spPr>
      </p:pic>
      <p:pic>
        <p:nvPicPr>
          <p:cNvPr id="7" name="Picture 6">
            <a:extLst>
              <a:ext uri="{FF2B5EF4-FFF2-40B4-BE49-F238E27FC236}">
                <a16:creationId xmlns:a16="http://schemas.microsoft.com/office/drawing/2014/main" id="{B60DF8C6-1EA7-48E9-98D7-50BEC04B192C}"/>
              </a:ext>
            </a:extLst>
          </p:cNvPr>
          <p:cNvPicPr>
            <a:picLocks noChangeAspect="1"/>
          </p:cNvPicPr>
          <p:nvPr/>
        </p:nvPicPr>
        <p:blipFill>
          <a:blip r:embed="rId4"/>
          <a:stretch>
            <a:fillRect/>
          </a:stretch>
        </p:blipFill>
        <p:spPr>
          <a:xfrm>
            <a:off x="400969" y="1314407"/>
            <a:ext cx="1254125" cy="1550100"/>
          </a:xfrm>
          <a:prstGeom prst="rect">
            <a:avLst/>
          </a:prstGeom>
        </p:spPr>
      </p:pic>
    </p:spTree>
    <p:extLst>
      <p:ext uri="{BB962C8B-B14F-4D97-AF65-F5344CB8AC3E}">
        <p14:creationId xmlns:p14="http://schemas.microsoft.com/office/powerpoint/2010/main" val="1564085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8810" y="331808"/>
            <a:ext cx="5844316" cy="885673"/>
          </a:xfrm>
        </p:spPr>
        <p:txBody>
          <a:bodyPr/>
          <a:lstStyle/>
          <a:p>
            <a:pPr algn="r"/>
            <a:r>
              <a:rPr lang="en-US" dirty="0">
                <a:solidFill>
                  <a:schemeClr val="accent3">
                    <a:lumMod val="50000"/>
                  </a:schemeClr>
                </a:solidFill>
              </a:rPr>
              <a:t>   Lending Team	</a:t>
            </a:r>
          </a:p>
        </p:txBody>
      </p:sp>
      <p:sp>
        <p:nvSpPr>
          <p:cNvPr id="2" name="Slide Number Placeholder 1"/>
          <p:cNvSpPr>
            <a:spLocks noGrp="1"/>
          </p:cNvSpPr>
          <p:nvPr>
            <p:ph type="sldNum" sz="quarter" idx="12"/>
          </p:nvPr>
        </p:nvSpPr>
        <p:spPr/>
        <p:txBody>
          <a:bodyPr/>
          <a:lstStyle/>
          <a:p>
            <a:fld id="{A88EBE9D-EF06-9E49-9451-B427DBD8C0F9}" type="slidenum">
              <a:rPr lang="en-US" smtClean="0"/>
              <a:t>7</a:t>
            </a:fld>
            <a:endParaRPr lang="en-US"/>
          </a:p>
        </p:txBody>
      </p:sp>
      <p:pic>
        <p:nvPicPr>
          <p:cNvPr id="13" name="Picture 12">
            <a:extLst>
              <a:ext uri="{FF2B5EF4-FFF2-40B4-BE49-F238E27FC236}">
                <a16:creationId xmlns:a16="http://schemas.microsoft.com/office/drawing/2014/main" id="{932D7E0F-3A86-4EDE-8BA8-575861C334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sp>
        <p:nvSpPr>
          <p:cNvPr id="18" name="TextBox 17">
            <a:extLst>
              <a:ext uri="{FF2B5EF4-FFF2-40B4-BE49-F238E27FC236}">
                <a16:creationId xmlns:a16="http://schemas.microsoft.com/office/drawing/2014/main" id="{D7464829-FBB3-422A-B927-31DF1C0E2E68}"/>
              </a:ext>
            </a:extLst>
          </p:cNvPr>
          <p:cNvSpPr txBox="1"/>
          <p:nvPr/>
        </p:nvSpPr>
        <p:spPr>
          <a:xfrm>
            <a:off x="317191" y="7857446"/>
            <a:ext cx="1976336" cy="692497"/>
          </a:xfrm>
          <a:prstGeom prst="rect">
            <a:avLst/>
          </a:prstGeom>
          <a:noFill/>
        </p:spPr>
        <p:txBody>
          <a:bodyPr wrap="square" rtlCol="0">
            <a:spAutoFit/>
          </a:bodyPr>
          <a:lstStyle/>
          <a:p>
            <a:pPr indent="-228600"/>
            <a:r>
              <a:rPr lang="en-US" sz="1400" b="1" i="1" dirty="0">
                <a:solidFill>
                  <a:schemeClr val="accent3">
                    <a:lumMod val="50000"/>
                  </a:schemeClr>
                </a:solidFill>
              </a:rPr>
              <a:t>Open</a:t>
            </a:r>
          </a:p>
          <a:p>
            <a:pPr indent="-228600"/>
            <a:endParaRPr lang="en-US" sz="1400" b="1" i="1" dirty="0">
              <a:solidFill>
                <a:schemeClr val="accent3">
                  <a:lumMod val="50000"/>
                </a:schemeClr>
              </a:solidFill>
            </a:endParaRPr>
          </a:p>
          <a:p>
            <a:pPr indent="-228600"/>
            <a:r>
              <a:rPr lang="en-US" sz="1100" b="1" i="1" dirty="0">
                <a:solidFill>
                  <a:schemeClr val="accent3">
                    <a:lumMod val="50000"/>
                  </a:schemeClr>
                </a:solidFill>
              </a:rPr>
              <a:t>Private Money Lender</a:t>
            </a:r>
          </a:p>
        </p:txBody>
      </p:sp>
      <p:sp>
        <p:nvSpPr>
          <p:cNvPr id="19" name="TextBox 18">
            <a:extLst>
              <a:ext uri="{FF2B5EF4-FFF2-40B4-BE49-F238E27FC236}">
                <a16:creationId xmlns:a16="http://schemas.microsoft.com/office/drawing/2014/main" id="{6B61FBB6-8A59-4473-A6E2-E350C5F544D3}"/>
              </a:ext>
            </a:extLst>
          </p:cNvPr>
          <p:cNvSpPr txBox="1"/>
          <p:nvPr/>
        </p:nvSpPr>
        <p:spPr>
          <a:xfrm>
            <a:off x="317191" y="3012359"/>
            <a:ext cx="1976336" cy="692497"/>
          </a:xfrm>
          <a:prstGeom prst="rect">
            <a:avLst/>
          </a:prstGeom>
          <a:noFill/>
        </p:spPr>
        <p:txBody>
          <a:bodyPr wrap="square" rtlCol="0">
            <a:spAutoFit/>
          </a:bodyPr>
          <a:lstStyle/>
          <a:p>
            <a:pPr indent="-228600"/>
            <a:r>
              <a:rPr lang="en-US" sz="1400" b="1" i="1" dirty="0">
                <a:solidFill>
                  <a:schemeClr val="accent3">
                    <a:lumMod val="50000"/>
                  </a:schemeClr>
                </a:solidFill>
              </a:rPr>
              <a:t>Jennifer Moates</a:t>
            </a:r>
          </a:p>
          <a:p>
            <a:pPr indent="-228600"/>
            <a:r>
              <a:rPr lang="en-US" sz="1400" b="1" i="1" dirty="0">
                <a:solidFill>
                  <a:schemeClr val="accent3">
                    <a:lumMod val="50000"/>
                  </a:schemeClr>
                </a:solidFill>
              </a:rPr>
              <a:t>Civic Financial </a:t>
            </a:r>
          </a:p>
          <a:p>
            <a:pPr indent="-228600"/>
            <a:r>
              <a:rPr lang="en-US" sz="1100" b="1" i="1" dirty="0">
                <a:solidFill>
                  <a:schemeClr val="accent3">
                    <a:lumMod val="50000"/>
                  </a:schemeClr>
                </a:solidFill>
              </a:rPr>
              <a:t>Hard Money Lender</a:t>
            </a:r>
          </a:p>
        </p:txBody>
      </p:sp>
      <p:sp>
        <p:nvSpPr>
          <p:cNvPr id="3" name="Rectangle 2">
            <a:extLst>
              <a:ext uri="{FF2B5EF4-FFF2-40B4-BE49-F238E27FC236}">
                <a16:creationId xmlns:a16="http://schemas.microsoft.com/office/drawing/2014/main" id="{FC63276B-3ACB-455D-8212-A328C03F67CE}"/>
              </a:ext>
            </a:extLst>
          </p:cNvPr>
          <p:cNvSpPr/>
          <p:nvPr/>
        </p:nvSpPr>
        <p:spPr>
          <a:xfrm>
            <a:off x="1846675" y="1228754"/>
            <a:ext cx="4592515" cy="7294305"/>
          </a:xfrm>
          <a:prstGeom prst="rect">
            <a:avLst/>
          </a:prstGeom>
        </p:spPr>
        <p:txBody>
          <a:bodyPr wrap="square">
            <a:spAutoFit/>
          </a:bodyPr>
          <a:lstStyle/>
          <a:p>
            <a:r>
              <a:rPr lang="en-US" sz="1200" dirty="0"/>
              <a:t>Bio</a:t>
            </a:r>
          </a:p>
          <a:p>
            <a:endParaRPr lang="en-US" sz="1200" dirty="0">
              <a:solidFill>
                <a:srgbClr val="FF0000"/>
              </a:solidFill>
            </a:endParaRPr>
          </a:p>
          <a:p>
            <a:endParaRPr lang="en-US" sz="1200" dirty="0">
              <a:solidFill>
                <a:srgbClr val="FF0000"/>
              </a:solidFill>
            </a:endParaRPr>
          </a:p>
          <a:p>
            <a:endParaRPr lang="en-US" sz="1200" dirty="0">
              <a:solidFill>
                <a:srgbClr val="FF0000"/>
              </a:solidFill>
            </a:endParaRP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Bio</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 </a:t>
            </a:r>
          </a:p>
        </p:txBody>
      </p:sp>
      <p:sp>
        <p:nvSpPr>
          <p:cNvPr id="14" name="TextBox 13">
            <a:extLst>
              <a:ext uri="{FF2B5EF4-FFF2-40B4-BE49-F238E27FC236}">
                <a16:creationId xmlns:a16="http://schemas.microsoft.com/office/drawing/2014/main" id="{CB4B293F-9B5A-46F2-BE93-C3F4FBB8212A}"/>
              </a:ext>
            </a:extLst>
          </p:cNvPr>
          <p:cNvSpPr txBox="1"/>
          <p:nvPr/>
        </p:nvSpPr>
        <p:spPr>
          <a:xfrm>
            <a:off x="317191" y="5439143"/>
            <a:ext cx="1918058" cy="692497"/>
          </a:xfrm>
          <a:prstGeom prst="rect">
            <a:avLst/>
          </a:prstGeom>
          <a:noFill/>
        </p:spPr>
        <p:txBody>
          <a:bodyPr wrap="square" rtlCol="0">
            <a:spAutoFit/>
          </a:bodyPr>
          <a:lstStyle/>
          <a:p>
            <a:pPr indent="-228600"/>
            <a:r>
              <a:rPr lang="en-US" sz="1400" b="1" i="1" dirty="0">
                <a:solidFill>
                  <a:schemeClr val="accent3">
                    <a:lumMod val="50000"/>
                  </a:schemeClr>
                </a:solidFill>
              </a:rPr>
              <a:t>Peter </a:t>
            </a:r>
            <a:r>
              <a:rPr lang="en-US" sz="1400" b="1" i="1" dirty="0" err="1">
                <a:solidFill>
                  <a:schemeClr val="accent3">
                    <a:lumMod val="50000"/>
                  </a:schemeClr>
                </a:solidFill>
              </a:rPr>
              <a:t>Vekselman</a:t>
            </a:r>
            <a:endParaRPr lang="en-US" sz="1400" b="1" i="1" dirty="0">
              <a:solidFill>
                <a:schemeClr val="accent3">
                  <a:lumMod val="50000"/>
                </a:schemeClr>
              </a:solidFill>
            </a:endParaRPr>
          </a:p>
          <a:p>
            <a:pPr indent="-228600"/>
            <a:r>
              <a:rPr lang="en-US" sz="1400" b="1" i="1" dirty="0">
                <a:solidFill>
                  <a:schemeClr val="accent3">
                    <a:lumMod val="50000"/>
                  </a:schemeClr>
                </a:solidFill>
              </a:rPr>
              <a:t>Partner Driven</a:t>
            </a:r>
          </a:p>
          <a:p>
            <a:pPr indent="-228600"/>
            <a:r>
              <a:rPr lang="en-US" sz="1100" b="1" i="1" dirty="0">
                <a:solidFill>
                  <a:schemeClr val="accent3">
                    <a:lumMod val="50000"/>
                  </a:schemeClr>
                </a:solidFill>
              </a:rPr>
              <a:t>Private Money Lender</a:t>
            </a:r>
          </a:p>
        </p:txBody>
      </p:sp>
      <p:pic>
        <p:nvPicPr>
          <p:cNvPr id="4" name="Picture 3">
            <a:extLst>
              <a:ext uri="{FF2B5EF4-FFF2-40B4-BE49-F238E27FC236}">
                <a16:creationId xmlns:a16="http://schemas.microsoft.com/office/drawing/2014/main" id="{41CC2CB5-CE5D-4106-8400-568FFB51A181}"/>
              </a:ext>
            </a:extLst>
          </p:cNvPr>
          <p:cNvPicPr>
            <a:picLocks noChangeAspect="1"/>
          </p:cNvPicPr>
          <p:nvPr/>
        </p:nvPicPr>
        <p:blipFill>
          <a:blip r:embed="rId3"/>
          <a:stretch>
            <a:fillRect/>
          </a:stretch>
        </p:blipFill>
        <p:spPr>
          <a:xfrm>
            <a:off x="372039" y="1323031"/>
            <a:ext cx="1276433" cy="1674008"/>
          </a:xfrm>
          <a:prstGeom prst="rect">
            <a:avLst/>
          </a:prstGeom>
        </p:spPr>
      </p:pic>
      <p:pic>
        <p:nvPicPr>
          <p:cNvPr id="8" name="Picture 7">
            <a:extLst>
              <a:ext uri="{FF2B5EF4-FFF2-40B4-BE49-F238E27FC236}">
                <a16:creationId xmlns:a16="http://schemas.microsoft.com/office/drawing/2014/main" id="{530731FA-B352-4AFE-A772-747D423714C8}"/>
              </a:ext>
            </a:extLst>
          </p:cNvPr>
          <p:cNvPicPr>
            <a:picLocks noChangeAspect="1"/>
          </p:cNvPicPr>
          <p:nvPr/>
        </p:nvPicPr>
        <p:blipFill>
          <a:blip r:embed="rId4"/>
          <a:stretch>
            <a:fillRect/>
          </a:stretch>
        </p:blipFill>
        <p:spPr>
          <a:xfrm>
            <a:off x="372039" y="3758624"/>
            <a:ext cx="1244761" cy="1626751"/>
          </a:xfrm>
          <a:prstGeom prst="rect">
            <a:avLst/>
          </a:prstGeom>
        </p:spPr>
      </p:pic>
    </p:spTree>
    <p:extLst>
      <p:ext uri="{BB962C8B-B14F-4D97-AF65-F5344CB8AC3E}">
        <p14:creationId xmlns:p14="http://schemas.microsoft.com/office/powerpoint/2010/main" val="2455084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8810" y="331808"/>
            <a:ext cx="5844316" cy="885673"/>
          </a:xfrm>
        </p:spPr>
        <p:txBody>
          <a:bodyPr/>
          <a:lstStyle/>
          <a:p>
            <a:pPr algn="r"/>
            <a:r>
              <a:rPr lang="en-US" dirty="0">
                <a:solidFill>
                  <a:schemeClr val="accent3">
                    <a:lumMod val="50000"/>
                  </a:schemeClr>
                </a:solidFill>
              </a:rPr>
              <a:t>   Contractor Team	</a:t>
            </a:r>
          </a:p>
        </p:txBody>
      </p:sp>
      <p:sp>
        <p:nvSpPr>
          <p:cNvPr id="2" name="Slide Number Placeholder 1"/>
          <p:cNvSpPr>
            <a:spLocks noGrp="1"/>
          </p:cNvSpPr>
          <p:nvPr>
            <p:ph type="sldNum" sz="quarter" idx="12"/>
          </p:nvPr>
        </p:nvSpPr>
        <p:spPr/>
        <p:txBody>
          <a:bodyPr/>
          <a:lstStyle/>
          <a:p>
            <a:fld id="{A88EBE9D-EF06-9E49-9451-B427DBD8C0F9}" type="slidenum">
              <a:rPr lang="en-US" smtClean="0"/>
              <a:t>8</a:t>
            </a:fld>
            <a:endParaRPr lang="en-US"/>
          </a:p>
        </p:txBody>
      </p:sp>
      <p:pic>
        <p:nvPicPr>
          <p:cNvPr id="13" name="Picture 12">
            <a:extLst>
              <a:ext uri="{FF2B5EF4-FFF2-40B4-BE49-F238E27FC236}">
                <a16:creationId xmlns:a16="http://schemas.microsoft.com/office/drawing/2014/main" id="{932D7E0F-3A86-4EDE-8BA8-575861C334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sp>
        <p:nvSpPr>
          <p:cNvPr id="18" name="TextBox 17">
            <a:extLst>
              <a:ext uri="{FF2B5EF4-FFF2-40B4-BE49-F238E27FC236}">
                <a16:creationId xmlns:a16="http://schemas.microsoft.com/office/drawing/2014/main" id="{D7464829-FBB3-422A-B927-31DF1C0E2E68}"/>
              </a:ext>
            </a:extLst>
          </p:cNvPr>
          <p:cNvSpPr txBox="1"/>
          <p:nvPr/>
        </p:nvSpPr>
        <p:spPr>
          <a:xfrm>
            <a:off x="342900" y="2989009"/>
            <a:ext cx="1976336" cy="646331"/>
          </a:xfrm>
          <a:prstGeom prst="rect">
            <a:avLst/>
          </a:prstGeom>
          <a:noFill/>
        </p:spPr>
        <p:txBody>
          <a:bodyPr wrap="square" rtlCol="0">
            <a:spAutoFit/>
          </a:bodyPr>
          <a:lstStyle/>
          <a:p>
            <a:pPr indent="-228600"/>
            <a:r>
              <a:rPr lang="en-US" sz="1400" b="1" i="1" dirty="0">
                <a:solidFill>
                  <a:schemeClr val="accent3">
                    <a:lumMod val="50000"/>
                  </a:schemeClr>
                </a:solidFill>
              </a:rPr>
              <a:t>Joel Doyle</a:t>
            </a:r>
          </a:p>
          <a:p>
            <a:pPr indent="-228600"/>
            <a:r>
              <a:rPr lang="en-US" sz="1100" b="1" i="1" dirty="0">
                <a:solidFill>
                  <a:schemeClr val="accent3">
                    <a:lumMod val="50000"/>
                  </a:schemeClr>
                </a:solidFill>
              </a:rPr>
              <a:t>Contractor</a:t>
            </a:r>
          </a:p>
          <a:p>
            <a:pPr indent="-228600"/>
            <a:r>
              <a:rPr lang="en-US" sz="1100" b="1" i="1" dirty="0">
                <a:solidFill>
                  <a:schemeClr val="accent3">
                    <a:lumMod val="50000"/>
                  </a:schemeClr>
                </a:solidFill>
              </a:rPr>
              <a:t>Atlanta North</a:t>
            </a:r>
          </a:p>
        </p:txBody>
      </p:sp>
      <p:sp>
        <p:nvSpPr>
          <p:cNvPr id="19" name="TextBox 18">
            <a:extLst>
              <a:ext uri="{FF2B5EF4-FFF2-40B4-BE49-F238E27FC236}">
                <a16:creationId xmlns:a16="http://schemas.microsoft.com/office/drawing/2014/main" id="{6B61FBB6-8A59-4473-A6E2-E350C5F544D3}"/>
              </a:ext>
            </a:extLst>
          </p:cNvPr>
          <p:cNvSpPr txBox="1"/>
          <p:nvPr/>
        </p:nvSpPr>
        <p:spPr>
          <a:xfrm>
            <a:off x="342900" y="5378063"/>
            <a:ext cx="1976336" cy="646331"/>
          </a:xfrm>
          <a:prstGeom prst="rect">
            <a:avLst/>
          </a:prstGeom>
          <a:noFill/>
        </p:spPr>
        <p:txBody>
          <a:bodyPr wrap="square" rtlCol="0">
            <a:spAutoFit/>
          </a:bodyPr>
          <a:lstStyle/>
          <a:p>
            <a:pPr indent="-228600"/>
            <a:r>
              <a:rPr lang="en-US" sz="1400" b="1" i="1" dirty="0">
                <a:solidFill>
                  <a:schemeClr val="accent3">
                    <a:lumMod val="50000"/>
                  </a:schemeClr>
                </a:solidFill>
              </a:rPr>
              <a:t>Travis LeMay</a:t>
            </a:r>
          </a:p>
          <a:p>
            <a:pPr indent="-228600"/>
            <a:r>
              <a:rPr lang="en-US" sz="1100" b="1" i="1" dirty="0">
                <a:solidFill>
                  <a:schemeClr val="accent3">
                    <a:lumMod val="50000"/>
                  </a:schemeClr>
                </a:solidFill>
              </a:rPr>
              <a:t>Contractor </a:t>
            </a:r>
          </a:p>
          <a:p>
            <a:pPr indent="-228600"/>
            <a:r>
              <a:rPr lang="en-US" sz="1100" b="1" i="1" dirty="0">
                <a:solidFill>
                  <a:schemeClr val="accent3">
                    <a:lumMod val="50000"/>
                  </a:schemeClr>
                </a:solidFill>
              </a:rPr>
              <a:t>Atlanta South</a:t>
            </a:r>
          </a:p>
        </p:txBody>
      </p:sp>
      <p:sp>
        <p:nvSpPr>
          <p:cNvPr id="3" name="Rectangle 2">
            <a:extLst>
              <a:ext uri="{FF2B5EF4-FFF2-40B4-BE49-F238E27FC236}">
                <a16:creationId xmlns:a16="http://schemas.microsoft.com/office/drawing/2014/main" id="{FC63276B-3ACB-455D-8212-A328C03F67CE}"/>
              </a:ext>
            </a:extLst>
          </p:cNvPr>
          <p:cNvSpPr/>
          <p:nvPr/>
        </p:nvSpPr>
        <p:spPr>
          <a:xfrm>
            <a:off x="1873377" y="1305091"/>
            <a:ext cx="4592515" cy="4893647"/>
          </a:xfrm>
          <a:prstGeom prst="rect">
            <a:avLst/>
          </a:prstGeom>
        </p:spPr>
        <p:txBody>
          <a:bodyPr wrap="square">
            <a:spAutoFit/>
          </a:bodyPr>
          <a:lstStyle/>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Travis has 30 years of construction experience and built over 300 homes from Newnan to Fayetteville, GA and Henry county.  He opened a roofing and renovation company in January of 2000 and within 6 months was roofing an average of 40 houses per week for multiple Atlanta area builders and had 80 employees.  After the real estate crash of 2008, they reroofed over 800 homes between Coweta, Fayette, and Henry county.  Currently, his company does an average of 150-300 reroofs every year.  In addition, they average 50-74 remodels and additions each year.  To complement their construction business, Travis is also a licensed insurance adjuster. </a:t>
            </a:r>
          </a:p>
          <a:p>
            <a:endParaRPr lang="en-US" sz="1200" dirty="0"/>
          </a:p>
          <a:p>
            <a:endParaRPr lang="en-US" sz="1200" dirty="0">
              <a:solidFill>
                <a:schemeClr val="accent2"/>
              </a:solidFill>
            </a:endParaRPr>
          </a:p>
          <a:p>
            <a:r>
              <a:rPr lang="en-US" sz="1200" dirty="0"/>
              <a:t> </a:t>
            </a:r>
          </a:p>
        </p:txBody>
      </p:sp>
      <p:pic>
        <p:nvPicPr>
          <p:cNvPr id="7" name="Picture 6">
            <a:extLst>
              <a:ext uri="{FF2B5EF4-FFF2-40B4-BE49-F238E27FC236}">
                <a16:creationId xmlns:a16="http://schemas.microsoft.com/office/drawing/2014/main" id="{7DD739B0-C5F1-4F17-BEE8-1A97793039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108" y="3659629"/>
            <a:ext cx="1276350" cy="1681607"/>
          </a:xfrm>
          <a:prstGeom prst="rect">
            <a:avLst/>
          </a:prstGeom>
        </p:spPr>
      </p:pic>
      <p:sp>
        <p:nvSpPr>
          <p:cNvPr id="11" name="TextBox 10">
            <a:extLst>
              <a:ext uri="{FF2B5EF4-FFF2-40B4-BE49-F238E27FC236}">
                <a16:creationId xmlns:a16="http://schemas.microsoft.com/office/drawing/2014/main" id="{24DADAFC-59F8-48F4-BFA8-38FCDB557B79}"/>
              </a:ext>
            </a:extLst>
          </p:cNvPr>
          <p:cNvSpPr txBox="1"/>
          <p:nvPr/>
        </p:nvSpPr>
        <p:spPr>
          <a:xfrm>
            <a:off x="342900" y="7767117"/>
            <a:ext cx="1976336" cy="646331"/>
          </a:xfrm>
          <a:prstGeom prst="rect">
            <a:avLst/>
          </a:prstGeom>
          <a:noFill/>
        </p:spPr>
        <p:txBody>
          <a:bodyPr wrap="square" rtlCol="0">
            <a:spAutoFit/>
          </a:bodyPr>
          <a:lstStyle/>
          <a:p>
            <a:pPr indent="-228600"/>
            <a:r>
              <a:rPr lang="en-US" sz="1400" b="1" i="1" dirty="0">
                <a:solidFill>
                  <a:schemeClr val="accent3">
                    <a:lumMod val="50000"/>
                  </a:schemeClr>
                </a:solidFill>
              </a:rPr>
              <a:t>Greg </a:t>
            </a:r>
            <a:r>
              <a:rPr lang="en-US" sz="1400" b="1" i="1" dirty="0" err="1">
                <a:solidFill>
                  <a:schemeClr val="accent3">
                    <a:lumMod val="50000"/>
                  </a:schemeClr>
                </a:solidFill>
              </a:rPr>
              <a:t>Bedgood</a:t>
            </a:r>
            <a:endParaRPr lang="en-US" sz="1400" b="1" i="1" dirty="0">
              <a:solidFill>
                <a:schemeClr val="accent3">
                  <a:lumMod val="50000"/>
                </a:schemeClr>
              </a:solidFill>
            </a:endParaRPr>
          </a:p>
          <a:p>
            <a:pPr indent="-228600"/>
            <a:r>
              <a:rPr lang="en-US" sz="1100" b="1" i="1" dirty="0">
                <a:solidFill>
                  <a:schemeClr val="accent3">
                    <a:lumMod val="50000"/>
                  </a:schemeClr>
                </a:solidFill>
              </a:rPr>
              <a:t>Contractor </a:t>
            </a:r>
          </a:p>
          <a:p>
            <a:pPr indent="-228600"/>
            <a:r>
              <a:rPr lang="en-US" sz="1100" b="1" i="1" dirty="0">
                <a:solidFill>
                  <a:schemeClr val="accent3">
                    <a:lumMod val="50000"/>
                  </a:schemeClr>
                </a:solidFill>
              </a:rPr>
              <a:t>Atlanta East</a:t>
            </a:r>
          </a:p>
        </p:txBody>
      </p:sp>
    </p:spTree>
    <p:extLst>
      <p:ext uri="{BB962C8B-B14F-4D97-AF65-F5344CB8AC3E}">
        <p14:creationId xmlns:p14="http://schemas.microsoft.com/office/powerpoint/2010/main" val="2959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8810" y="331808"/>
            <a:ext cx="5844316" cy="885673"/>
          </a:xfrm>
        </p:spPr>
        <p:txBody>
          <a:bodyPr/>
          <a:lstStyle/>
          <a:p>
            <a:pPr algn="r"/>
            <a:r>
              <a:rPr lang="en-US" dirty="0">
                <a:solidFill>
                  <a:schemeClr val="accent3">
                    <a:lumMod val="50000"/>
                  </a:schemeClr>
                </a:solidFill>
              </a:rPr>
              <a:t>   Contractor Team	</a:t>
            </a:r>
          </a:p>
        </p:txBody>
      </p:sp>
      <p:sp>
        <p:nvSpPr>
          <p:cNvPr id="2" name="Slide Number Placeholder 1"/>
          <p:cNvSpPr>
            <a:spLocks noGrp="1"/>
          </p:cNvSpPr>
          <p:nvPr>
            <p:ph type="sldNum" sz="quarter" idx="12"/>
          </p:nvPr>
        </p:nvSpPr>
        <p:spPr/>
        <p:txBody>
          <a:bodyPr/>
          <a:lstStyle/>
          <a:p>
            <a:fld id="{A88EBE9D-EF06-9E49-9451-B427DBD8C0F9}" type="slidenum">
              <a:rPr lang="en-US" smtClean="0"/>
              <a:t>9</a:t>
            </a:fld>
            <a:endParaRPr lang="en-US"/>
          </a:p>
        </p:txBody>
      </p:sp>
      <p:pic>
        <p:nvPicPr>
          <p:cNvPr id="13" name="Picture 12">
            <a:extLst>
              <a:ext uri="{FF2B5EF4-FFF2-40B4-BE49-F238E27FC236}">
                <a16:creationId xmlns:a16="http://schemas.microsoft.com/office/drawing/2014/main" id="{932D7E0F-3A86-4EDE-8BA8-575861C334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sp>
        <p:nvSpPr>
          <p:cNvPr id="18" name="TextBox 17">
            <a:extLst>
              <a:ext uri="{FF2B5EF4-FFF2-40B4-BE49-F238E27FC236}">
                <a16:creationId xmlns:a16="http://schemas.microsoft.com/office/drawing/2014/main" id="{D7464829-FBB3-422A-B927-31DF1C0E2E68}"/>
              </a:ext>
            </a:extLst>
          </p:cNvPr>
          <p:cNvSpPr txBox="1"/>
          <p:nvPr/>
        </p:nvSpPr>
        <p:spPr>
          <a:xfrm>
            <a:off x="342900" y="2989009"/>
            <a:ext cx="1976336" cy="646331"/>
          </a:xfrm>
          <a:prstGeom prst="rect">
            <a:avLst/>
          </a:prstGeom>
          <a:noFill/>
        </p:spPr>
        <p:txBody>
          <a:bodyPr wrap="square" rtlCol="0">
            <a:spAutoFit/>
          </a:bodyPr>
          <a:lstStyle/>
          <a:p>
            <a:pPr indent="-228600"/>
            <a:r>
              <a:rPr lang="en-US" sz="1400" b="1" i="1" dirty="0">
                <a:solidFill>
                  <a:schemeClr val="accent3">
                    <a:lumMod val="50000"/>
                  </a:schemeClr>
                </a:solidFill>
              </a:rPr>
              <a:t>Robert Theroux</a:t>
            </a:r>
          </a:p>
          <a:p>
            <a:pPr indent="-228600"/>
            <a:r>
              <a:rPr lang="en-US" sz="1100" b="1" i="1" dirty="0">
                <a:solidFill>
                  <a:schemeClr val="accent3">
                    <a:lumMod val="50000"/>
                  </a:schemeClr>
                </a:solidFill>
              </a:rPr>
              <a:t>Contractor</a:t>
            </a:r>
          </a:p>
          <a:p>
            <a:pPr indent="-228600"/>
            <a:r>
              <a:rPr lang="en-US" sz="1100" b="1" i="1" dirty="0">
                <a:solidFill>
                  <a:schemeClr val="accent3">
                    <a:lumMod val="50000"/>
                  </a:schemeClr>
                </a:solidFill>
              </a:rPr>
              <a:t>Atlanta West</a:t>
            </a:r>
          </a:p>
        </p:txBody>
      </p:sp>
      <p:sp>
        <p:nvSpPr>
          <p:cNvPr id="19" name="TextBox 18">
            <a:extLst>
              <a:ext uri="{FF2B5EF4-FFF2-40B4-BE49-F238E27FC236}">
                <a16:creationId xmlns:a16="http://schemas.microsoft.com/office/drawing/2014/main" id="{6B61FBB6-8A59-4473-A6E2-E350C5F544D3}"/>
              </a:ext>
            </a:extLst>
          </p:cNvPr>
          <p:cNvSpPr txBox="1"/>
          <p:nvPr/>
        </p:nvSpPr>
        <p:spPr>
          <a:xfrm>
            <a:off x="342900" y="7930403"/>
            <a:ext cx="1976336" cy="815608"/>
          </a:xfrm>
          <a:prstGeom prst="rect">
            <a:avLst/>
          </a:prstGeom>
          <a:noFill/>
        </p:spPr>
        <p:txBody>
          <a:bodyPr wrap="square" rtlCol="0">
            <a:spAutoFit/>
          </a:bodyPr>
          <a:lstStyle/>
          <a:p>
            <a:pPr indent="-228600"/>
            <a:r>
              <a:rPr lang="en-US" sz="1400" b="1" i="1" dirty="0">
                <a:solidFill>
                  <a:schemeClr val="accent3">
                    <a:lumMod val="50000"/>
                  </a:schemeClr>
                </a:solidFill>
              </a:rPr>
              <a:t>Sam Torres</a:t>
            </a:r>
          </a:p>
          <a:p>
            <a:pPr indent="-228600"/>
            <a:r>
              <a:rPr lang="en-US" sz="1100" b="1" i="1" dirty="0">
                <a:solidFill>
                  <a:schemeClr val="accent3">
                    <a:lumMod val="50000"/>
                  </a:schemeClr>
                </a:solidFill>
              </a:rPr>
              <a:t>Contractor</a:t>
            </a:r>
          </a:p>
          <a:p>
            <a:pPr indent="-228600"/>
            <a:r>
              <a:rPr lang="en-US" sz="1100" b="1" i="1" dirty="0">
                <a:solidFill>
                  <a:schemeClr val="accent3">
                    <a:lumMod val="50000"/>
                  </a:schemeClr>
                </a:solidFill>
              </a:rPr>
              <a:t>North GA</a:t>
            </a:r>
          </a:p>
          <a:p>
            <a:pPr indent="-228600"/>
            <a:endParaRPr lang="en-US" sz="1100" b="1" i="1" dirty="0">
              <a:solidFill>
                <a:schemeClr val="accent3">
                  <a:lumMod val="50000"/>
                </a:schemeClr>
              </a:solidFill>
            </a:endParaRPr>
          </a:p>
        </p:txBody>
      </p:sp>
      <p:sp>
        <p:nvSpPr>
          <p:cNvPr id="3" name="Rectangle 2">
            <a:extLst>
              <a:ext uri="{FF2B5EF4-FFF2-40B4-BE49-F238E27FC236}">
                <a16:creationId xmlns:a16="http://schemas.microsoft.com/office/drawing/2014/main" id="{FC63276B-3ACB-455D-8212-A328C03F67CE}"/>
              </a:ext>
            </a:extLst>
          </p:cNvPr>
          <p:cNvSpPr/>
          <p:nvPr/>
        </p:nvSpPr>
        <p:spPr>
          <a:xfrm>
            <a:off x="1807180" y="1365768"/>
            <a:ext cx="4592515" cy="7109639"/>
          </a:xfrm>
          <a:prstGeom prst="rect">
            <a:avLst/>
          </a:prstGeom>
        </p:spPr>
        <p:txBody>
          <a:bodyPr wrap="square">
            <a:spAutoFit/>
          </a:bodyPr>
          <a:lstStyle/>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p:txBody>
      </p:sp>
      <p:sp>
        <p:nvSpPr>
          <p:cNvPr id="12" name="TextBox 11">
            <a:extLst>
              <a:ext uri="{FF2B5EF4-FFF2-40B4-BE49-F238E27FC236}">
                <a16:creationId xmlns:a16="http://schemas.microsoft.com/office/drawing/2014/main" id="{005EED34-816E-4925-A4C1-BF6D0A4B892F}"/>
              </a:ext>
            </a:extLst>
          </p:cNvPr>
          <p:cNvSpPr txBox="1"/>
          <p:nvPr/>
        </p:nvSpPr>
        <p:spPr>
          <a:xfrm>
            <a:off x="342900" y="5501324"/>
            <a:ext cx="1976336" cy="677108"/>
          </a:xfrm>
          <a:prstGeom prst="rect">
            <a:avLst/>
          </a:prstGeom>
          <a:noFill/>
        </p:spPr>
        <p:txBody>
          <a:bodyPr wrap="square" rtlCol="0">
            <a:spAutoFit/>
          </a:bodyPr>
          <a:lstStyle/>
          <a:p>
            <a:pPr indent="-228600"/>
            <a:r>
              <a:rPr lang="en-US" sz="1400" b="1" i="1" dirty="0">
                <a:solidFill>
                  <a:schemeClr val="accent3">
                    <a:lumMod val="50000"/>
                  </a:schemeClr>
                </a:solidFill>
              </a:rPr>
              <a:t>Christopher Riley</a:t>
            </a:r>
          </a:p>
          <a:p>
            <a:pPr indent="-228600"/>
            <a:r>
              <a:rPr lang="en-US" sz="1200" b="1" i="1" dirty="0">
                <a:solidFill>
                  <a:schemeClr val="accent3">
                    <a:lumMod val="50000"/>
                  </a:schemeClr>
                </a:solidFill>
              </a:rPr>
              <a:t>Contractor</a:t>
            </a:r>
          </a:p>
          <a:p>
            <a:pPr indent="-228600"/>
            <a:r>
              <a:rPr lang="en-US" sz="1200" b="1" i="1" dirty="0" err="1">
                <a:solidFill>
                  <a:schemeClr val="accent3">
                    <a:lumMod val="50000"/>
                  </a:schemeClr>
                </a:solidFill>
              </a:rPr>
              <a:t>Atl</a:t>
            </a:r>
            <a:r>
              <a:rPr lang="en-US" sz="1200" b="1" i="1" dirty="0">
                <a:solidFill>
                  <a:schemeClr val="accent3">
                    <a:lumMod val="50000"/>
                  </a:schemeClr>
                </a:solidFill>
              </a:rPr>
              <a:t> Inside Perimeter</a:t>
            </a:r>
          </a:p>
        </p:txBody>
      </p:sp>
      <p:pic>
        <p:nvPicPr>
          <p:cNvPr id="11" name="Picture 10">
            <a:extLst>
              <a:ext uri="{FF2B5EF4-FFF2-40B4-BE49-F238E27FC236}">
                <a16:creationId xmlns:a16="http://schemas.microsoft.com/office/drawing/2014/main" id="{72EAE29E-5659-4593-BDA3-A49799004E5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8430" y="3837994"/>
            <a:ext cx="1231131" cy="1670667"/>
          </a:xfrm>
          <a:prstGeom prst="rect">
            <a:avLst/>
          </a:prstGeom>
        </p:spPr>
      </p:pic>
      <p:sp>
        <p:nvSpPr>
          <p:cNvPr id="4" name="Rectangle 3">
            <a:extLst>
              <a:ext uri="{FF2B5EF4-FFF2-40B4-BE49-F238E27FC236}">
                <a16:creationId xmlns:a16="http://schemas.microsoft.com/office/drawing/2014/main" id="{BBD020E8-FED7-4EB1-A515-53596907CF06}"/>
              </a:ext>
            </a:extLst>
          </p:cNvPr>
          <p:cNvSpPr/>
          <p:nvPr/>
        </p:nvSpPr>
        <p:spPr>
          <a:xfrm>
            <a:off x="1807180" y="1305091"/>
            <a:ext cx="4592514" cy="9694962"/>
          </a:xfrm>
          <a:prstGeom prst="rect">
            <a:avLst/>
          </a:prstGeom>
        </p:spPr>
        <p:txBody>
          <a:bodyPr wrap="square">
            <a:spAutoFit/>
          </a:bodyPr>
          <a:lstStyle/>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Custom Renovation Design Build has been working with homeowners and has a team with over 20 years combined experience in the remodeling trade. Christopher and his team service homeowners in Metro Atlanta.  Our company is in the business of helping homeowners realize the true potential of their property through renovations that match their tastes, lifestyles &amp; budget. We specialize in period homes from 1890's to modern new construction. We stand committed to getting the job done with the highest quality workmanship a priority. We pride ourselves also on the quality and reliability of our work and feel that open communication with the homeowner is the best way to exceed your expectations.  We provide several references and invite all clients to visit our current and past projects. We do it right the first time because we know in the long run, your unconditional satisfaction is really all that matters.</a:t>
            </a:r>
          </a:p>
          <a:p>
            <a:endParaRPr lang="en-US" sz="1200" dirty="0"/>
          </a:p>
          <a:p>
            <a:r>
              <a:rPr lang="en-US" sz="1200" dirty="0"/>
              <a:t>Sam is the Owner of Torres Homes LLC construction and remodeling company which has provided high-quality building construction services since 1983. It has become recognized as one of the area's most experienced building and remodeling companies.  Sam is an accomplished construction leader with expertise in remodeling, offering a wide range of services from concrete to roofing and everything in between. They work regularly with many designers, architects, and engineers as consultants towards each project and provide start-to-finish advice and expertise to enhance and complete any project, regardless of size.  Sam is located in Gainesville uniquely situated for easy access to locations throughout Hall, Lumpkin, White, Dawson, Forsyth, and Gwinnett County’s.</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p:txBody>
      </p:sp>
      <p:pic>
        <p:nvPicPr>
          <p:cNvPr id="14" name="Picture 13">
            <a:extLst>
              <a:ext uri="{FF2B5EF4-FFF2-40B4-BE49-F238E27FC236}">
                <a16:creationId xmlns:a16="http://schemas.microsoft.com/office/drawing/2014/main" id="{F629377F-9ABB-4842-ACC1-EBC50C0A3D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2396" y="6251063"/>
            <a:ext cx="1265288" cy="1708555"/>
          </a:xfrm>
          <a:prstGeom prst="rect">
            <a:avLst/>
          </a:prstGeom>
        </p:spPr>
      </p:pic>
    </p:spTree>
    <p:extLst>
      <p:ext uri="{BB962C8B-B14F-4D97-AF65-F5344CB8AC3E}">
        <p14:creationId xmlns:p14="http://schemas.microsoft.com/office/powerpoint/2010/main" val="3507267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28834</TotalTime>
  <Words>6198</Words>
  <Application>Microsoft Office PowerPoint</Application>
  <PresentationFormat>On-screen Show (4:3)</PresentationFormat>
  <Paragraphs>1157</Paragraphs>
  <Slides>27</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Avenir Book</vt:lpstr>
      <vt:lpstr>Calibri</vt:lpstr>
      <vt:lpstr>Californian FB</vt:lpstr>
      <vt:lpstr>Cambria</vt:lpstr>
      <vt:lpstr>Constantia</vt:lpstr>
      <vt:lpstr>Corbel</vt:lpstr>
      <vt:lpstr>Minion Pro</vt:lpstr>
      <vt:lpstr>Symbol</vt:lpstr>
      <vt:lpstr>Times New Roman</vt:lpstr>
      <vt:lpstr>Office Theme</vt:lpstr>
      <vt:lpstr>PowerPoint Presentation</vt:lpstr>
      <vt:lpstr>Table of Contents</vt:lpstr>
      <vt:lpstr>Who Are We? </vt:lpstr>
      <vt:lpstr>Our Story</vt:lpstr>
      <vt:lpstr>   Sales &amp; Acquisition Team </vt:lpstr>
      <vt:lpstr>   Passive Income Team </vt:lpstr>
      <vt:lpstr>   Lending Team </vt:lpstr>
      <vt:lpstr>   Contractor Team </vt:lpstr>
      <vt:lpstr>   Contractor Team </vt:lpstr>
      <vt:lpstr>   Contractor Team </vt:lpstr>
      <vt:lpstr>   Commercial Team </vt:lpstr>
      <vt:lpstr>   Preferred Vendors </vt:lpstr>
      <vt:lpstr>Our Mission</vt:lpstr>
      <vt:lpstr>Short &amp; Long Term Goals</vt:lpstr>
      <vt:lpstr>Short &amp; Long Term Goals</vt:lpstr>
      <vt:lpstr>Why Real Estate Agents Love Working With Us</vt:lpstr>
      <vt:lpstr>Benefits of Working With Us</vt:lpstr>
      <vt:lpstr>Benefits of Working With Us</vt:lpstr>
      <vt:lpstr>Sample Scope of Work</vt:lpstr>
      <vt:lpstr>Sample Scope of Work</vt:lpstr>
      <vt:lpstr>Sample Scope of Work</vt:lpstr>
      <vt:lpstr>Sample Scope of Work</vt:lpstr>
      <vt:lpstr>Sample Scope of Work</vt:lpstr>
      <vt:lpstr>Past Projects</vt:lpstr>
      <vt:lpstr>Past Projects</vt:lpstr>
      <vt:lpstr>Past Projects</vt:lpstr>
      <vt:lpstr>Frequently Asked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We Are</dc:title>
  <dc:creator>Keisha</dc:creator>
  <cp:lastModifiedBy>Winenger</cp:lastModifiedBy>
  <cp:revision>132</cp:revision>
  <cp:lastPrinted>2016-02-25T21:15:01Z</cp:lastPrinted>
  <dcterms:created xsi:type="dcterms:W3CDTF">2015-04-07T19:57:54Z</dcterms:created>
  <dcterms:modified xsi:type="dcterms:W3CDTF">2020-01-09T07:46:36Z</dcterms:modified>
</cp:coreProperties>
</file>