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62" r:id="rId2"/>
    <p:sldId id="316" r:id="rId3"/>
    <p:sldId id="298" r:id="rId4"/>
    <p:sldId id="323" r:id="rId5"/>
    <p:sldId id="336" r:id="rId6"/>
    <p:sldId id="337" r:id="rId7"/>
    <p:sldId id="350" r:id="rId8"/>
    <p:sldId id="346" r:id="rId9"/>
    <p:sldId id="339" r:id="rId10"/>
    <p:sldId id="340" r:id="rId11"/>
    <p:sldId id="349" r:id="rId12"/>
    <p:sldId id="345" r:id="rId13"/>
    <p:sldId id="347" r:id="rId1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9834" autoAdjust="0"/>
  </p:normalViewPr>
  <p:slideViewPr>
    <p:cSldViewPr snapToGrid="0" snapToObjects="1">
      <p:cViewPr varScale="1">
        <p:scale>
          <a:sx n="66" d="100"/>
          <a:sy n="66" d="100"/>
        </p:scale>
        <p:origin x="2506" y="4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E31414-AB42-1649-94E0-8C916BBB52B9}" type="datetime1">
              <a:rPr lang="en-US" smtClean="0"/>
              <a:t>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30D795-1483-A043-8BCE-2C0579DF1E66}" type="slidenum">
              <a:rPr lang="en-US" smtClean="0"/>
              <a:t>‹#›</a:t>
            </a:fld>
            <a:endParaRPr lang="en-US"/>
          </a:p>
        </p:txBody>
      </p:sp>
    </p:spTree>
    <p:extLst>
      <p:ext uri="{BB962C8B-B14F-4D97-AF65-F5344CB8AC3E}">
        <p14:creationId xmlns:p14="http://schemas.microsoft.com/office/powerpoint/2010/main" val="37951539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32C89-EF5F-214B-8A9E-E6C098F489AE}" type="datetime1">
              <a:rPr lang="en-US" smtClean="0"/>
              <a:t>1/9/2020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9ACE4-EE94-9740-8D39-DCACEAB8F8A6}" type="slidenum">
              <a:rPr lang="en-US" smtClean="0"/>
              <a:t>‹#›</a:t>
            </a:fld>
            <a:endParaRPr lang="en-US"/>
          </a:p>
        </p:txBody>
      </p:sp>
    </p:spTree>
    <p:extLst>
      <p:ext uri="{BB962C8B-B14F-4D97-AF65-F5344CB8AC3E}">
        <p14:creationId xmlns:p14="http://schemas.microsoft.com/office/powerpoint/2010/main" val="5748640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19ACE4-EE94-9740-8D39-DCACEAB8F8A6}" type="slidenum">
              <a:rPr lang="en-US" smtClean="0"/>
              <a:t>1</a:t>
            </a:fld>
            <a:endParaRPr lang="en-US"/>
          </a:p>
        </p:txBody>
      </p:sp>
    </p:spTree>
    <p:extLst>
      <p:ext uri="{BB962C8B-B14F-4D97-AF65-F5344CB8AC3E}">
        <p14:creationId xmlns:p14="http://schemas.microsoft.com/office/powerpoint/2010/main" val="78880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D55542-7E50-F248-9B48-531379AE6AED}"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03099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C599B8-0176-9A4D-816A-203F37E73837}"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241110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A0A02-C788-2E4A-9E0D-3D33C1C023A0}"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57203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742BB-047C-9447-840C-A64B9DF4AB5E}"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42047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9C09D-7E9D-084F-A224-E0E90B4AC336}"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41759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C155C0-FD5A-4A46-A0FC-15774DCFBA09}"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285377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97DBE6-8A04-6349-8437-6FC56FA8E98C}" type="datetime1">
              <a:rPr lang="en-US" smtClean="0"/>
              <a:t>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86205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D0FDA4-11BB-1A4E-9BB6-8F5EDB7D6A86}" type="datetime1">
              <a:rPr lang="en-US" smtClean="0"/>
              <a:t>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84230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42A44-13AB-D343-A62D-58DB75D4C14C}" type="datetime1">
              <a:rPr lang="en-US" smtClean="0"/>
              <a:t>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9948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B2F503-7C37-E141-A2AE-31BB5FD572D8}"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44469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E8E7C4-3884-C44C-80C6-2072893620E9}"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23150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39333"/>
            <a:ext cx="6172200" cy="885673"/>
          </a:xfrm>
          <a:prstGeom prst="rect">
            <a:avLst/>
          </a:prstGeom>
        </p:spPr>
        <p:txBody>
          <a:bodyPr vert="horz" lIns="91440" tIns="45720" rIns="91440" bIns="45720" rtlCol="0" anchor="ctr">
            <a:normAutofit/>
          </a:bodyPr>
          <a:lstStyle/>
          <a:p>
            <a:r>
              <a:rPr lang="en-US" dirty="0"/>
              <a:t>Click to edit Master title style		</a:t>
            </a:r>
          </a:p>
        </p:txBody>
      </p:sp>
      <p:sp>
        <p:nvSpPr>
          <p:cNvPr id="3" name="Text Placeholder 2"/>
          <p:cNvSpPr>
            <a:spLocks noGrp="1"/>
          </p:cNvSpPr>
          <p:nvPr>
            <p:ph type="body" idx="1"/>
          </p:nvPr>
        </p:nvSpPr>
        <p:spPr>
          <a:xfrm>
            <a:off x="450278" y="1499792"/>
            <a:ext cx="5933534" cy="6668427"/>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90D6D1E-F977-7C4C-99F8-4958D292C589}" type="datetime1">
              <a:rPr lang="en-US" smtClean="0"/>
              <a:t>1/9/2020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88EBE9D-EF06-9E49-9451-B427DBD8C0F9}" type="slidenum">
              <a:rPr lang="en-US" smtClean="0"/>
              <a:t>‹#›</a:t>
            </a:fld>
            <a:endParaRPr lang="en-US"/>
          </a:p>
        </p:txBody>
      </p:sp>
      <p:cxnSp>
        <p:nvCxnSpPr>
          <p:cNvPr id="8" name="Straight Connector 7"/>
          <p:cNvCxnSpPr/>
          <p:nvPr userDrawn="1"/>
        </p:nvCxnSpPr>
        <p:spPr>
          <a:xfrm>
            <a:off x="515086" y="1159076"/>
            <a:ext cx="5806006" cy="0"/>
          </a:xfrm>
          <a:prstGeom prst="line">
            <a:avLst/>
          </a:prstGeom>
          <a:ln w="952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09748" y="8584273"/>
            <a:ext cx="5974064" cy="0"/>
          </a:xfrm>
          <a:prstGeom prst="line">
            <a:avLst/>
          </a:prstGeom>
          <a:ln w="952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754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i="1" u="none" kern="1200">
          <a:solidFill>
            <a:srgbClr val="376092"/>
          </a:solidFill>
          <a:latin typeface="+mj-lt"/>
          <a:ea typeface="+mj-ea"/>
          <a:cs typeface="+mj-cs"/>
        </a:defRPr>
      </a:lvl1pPr>
    </p:titleStyle>
    <p:body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buysellrentpropertysolutions.com/" TargetMode="External"/><Relationship Id="rId4" Type="http://schemas.openxmlformats.org/officeDocument/2006/relationships/hyperlink" Target="mailto:Robert@BuySellRentPropertySolutions.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Robert@BuySellRentPropertySolutions.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buysellrentpropertysolutions.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Robert@BuySellRentPropertySolutions.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buysellrentpropertysolution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 name="Rectangle 6"/>
          <p:cNvSpPr/>
          <p:nvPr/>
        </p:nvSpPr>
        <p:spPr>
          <a:xfrm>
            <a:off x="0" y="0"/>
            <a:ext cx="6876674" cy="6685835"/>
          </a:xfrm>
          <a:prstGeom prst="rect">
            <a:avLst/>
          </a:prstGeom>
          <a:solidFill>
            <a:srgbClr val="F8F8F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Box 265"/>
          <p:cNvSpPr txBox="1">
            <a:spLocks noChangeArrowheads="1"/>
          </p:cNvSpPr>
          <p:nvPr/>
        </p:nvSpPr>
        <p:spPr bwMode="auto">
          <a:xfrm>
            <a:off x="588963" y="5919788"/>
            <a:ext cx="6667500" cy="176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latin typeface="Californian FB"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dirty="0">
                <a:ln>
                  <a:noFill/>
                </a:ln>
                <a:solidFill>
                  <a:srgbClr val="FFFFFF"/>
                </a:solidFill>
                <a:effectLst/>
                <a:latin typeface="Corbel" charset="0"/>
                <a:ea typeface="ÇlÇr ñæí©" charset="0"/>
              </a:rPr>
              <a:t>Home Selling Guide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6" name="Picture 1"/>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0" y="2178890"/>
            <a:ext cx="6876674" cy="700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265"/>
          <p:cNvSpPr txBox="1">
            <a:spLocks noChangeArrowheads="1"/>
          </p:cNvSpPr>
          <p:nvPr/>
        </p:nvSpPr>
        <p:spPr bwMode="auto">
          <a:xfrm>
            <a:off x="227520" y="7022102"/>
            <a:ext cx="6402960" cy="1411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Californian FB" charset="0"/>
              <a:ea typeface="ÇlÇr ñæí©" charset="0"/>
            </a:endParaRPr>
          </a:p>
          <a:p>
            <a:pPr lvl="0" algn="ctr" defTabSz="914400"/>
            <a:r>
              <a:rPr lang="en-US" sz="3200" b="1" dirty="0">
                <a:solidFill>
                  <a:schemeClr val="bg1"/>
                </a:solidFill>
                <a:latin typeface="Corbel" charset="0"/>
                <a:ea typeface="ÇlÇr ñæí©" charset="0"/>
              </a:rPr>
              <a:t>A Real Estate Solutions Company</a:t>
            </a:r>
          </a:p>
          <a:p>
            <a:pPr lvl="0" algn="ctr" defTabSz="914400"/>
            <a:r>
              <a:rPr lang="en-US" sz="2000" b="1" dirty="0">
                <a:solidFill>
                  <a:schemeClr val="bg1"/>
                </a:solidFill>
                <a:latin typeface="Corbel" charset="0"/>
              </a:rPr>
              <a:t>www.buysellrentpropertysolutions.com</a:t>
            </a:r>
            <a:endParaRPr lang="en-US" sz="2000" dirty="0">
              <a:solidFill>
                <a:schemeClr val="bg1"/>
              </a:solidFill>
            </a:endParaRPr>
          </a:p>
        </p:txBody>
      </p:sp>
      <p:pic>
        <p:nvPicPr>
          <p:cNvPr id="9" name="Picture 8">
            <a:extLst>
              <a:ext uri="{FF2B5EF4-FFF2-40B4-BE49-F238E27FC236}">
                <a16:creationId xmlns:a16="http://schemas.microsoft.com/office/drawing/2014/main" id="{57ED0937-A9A5-42D3-8587-2B182D6742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8963" y="1588009"/>
            <a:ext cx="3434397" cy="1836261"/>
          </a:xfrm>
          <a:prstGeom prst="rect">
            <a:avLst/>
          </a:prstGeom>
          <a:noFill/>
          <a:ln>
            <a:noFill/>
          </a:ln>
        </p:spPr>
      </p:pic>
    </p:spTree>
    <p:extLst>
      <p:ext uri="{BB962C8B-B14F-4D97-AF65-F5344CB8AC3E}">
        <p14:creationId xmlns:p14="http://schemas.microsoft.com/office/powerpoint/2010/main" val="379728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Contractor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10</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Robert Theroux</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Atlanta West</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42900" y="7930403"/>
            <a:ext cx="1976336" cy="815608"/>
          </a:xfrm>
          <a:prstGeom prst="rect">
            <a:avLst/>
          </a:prstGeom>
          <a:noFill/>
        </p:spPr>
        <p:txBody>
          <a:bodyPr wrap="square" rtlCol="0">
            <a:spAutoFit/>
          </a:bodyPr>
          <a:lstStyle/>
          <a:p>
            <a:pPr indent="-228600"/>
            <a:r>
              <a:rPr lang="en-US" sz="1400" b="1" i="1" dirty="0">
                <a:solidFill>
                  <a:schemeClr val="accent3">
                    <a:lumMod val="50000"/>
                  </a:schemeClr>
                </a:solidFill>
              </a:rPr>
              <a:t>Sam Torres</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North GA</a:t>
            </a:r>
          </a:p>
          <a:p>
            <a:pPr indent="-228600"/>
            <a:endParaRPr lang="en-US" sz="1100" b="1" i="1" dirty="0">
              <a:solidFill>
                <a:schemeClr val="accent3">
                  <a:lumMod val="50000"/>
                </a:schemeClr>
              </a:solidFill>
            </a:endParaRPr>
          </a:p>
        </p:txBody>
      </p:sp>
      <p:sp>
        <p:nvSpPr>
          <p:cNvPr id="3" name="Rectangle 2">
            <a:extLst>
              <a:ext uri="{FF2B5EF4-FFF2-40B4-BE49-F238E27FC236}">
                <a16:creationId xmlns:a16="http://schemas.microsoft.com/office/drawing/2014/main" id="{FC63276B-3ACB-455D-8212-A328C03F67CE}"/>
              </a:ext>
            </a:extLst>
          </p:cNvPr>
          <p:cNvSpPr/>
          <p:nvPr/>
        </p:nvSpPr>
        <p:spPr>
          <a:xfrm>
            <a:off x="1807180" y="1365768"/>
            <a:ext cx="4592515" cy="7109639"/>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2" name="TextBox 11">
            <a:extLst>
              <a:ext uri="{FF2B5EF4-FFF2-40B4-BE49-F238E27FC236}">
                <a16:creationId xmlns:a16="http://schemas.microsoft.com/office/drawing/2014/main" id="{005EED34-816E-4925-A4C1-BF6D0A4B892F}"/>
              </a:ext>
            </a:extLst>
          </p:cNvPr>
          <p:cNvSpPr txBox="1"/>
          <p:nvPr/>
        </p:nvSpPr>
        <p:spPr>
          <a:xfrm>
            <a:off x="342900" y="5501324"/>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Christopher Riley</a:t>
            </a:r>
          </a:p>
          <a:p>
            <a:pPr indent="-228600"/>
            <a:r>
              <a:rPr lang="en-US" sz="1200" b="1" i="1" dirty="0">
                <a:solidFill>
                  <a:schemeClr val="accent3">
                    <a:lumMod val="50000"/>
                  </a:schemeClr>
                </a:solidFill>
              </a:rPr>
              <a:t>Contractor</a:t>
            </a:r>
          </a:p>
          <a:p>
            <a:pPr indent="-228600"/>
            <a:r>
              <a:rPr lang="en-US" sz="1200" b="1" i="1" dirty="0" err="1">
                <a:solidFill>
                  <a:schemeClr val="accent3">
                    <a:lumMod val="50000"/>
                  </a:schemeClr>
                </a:solidFill>
              </a:rPr>
              <a:t>Atl</a:t>
            </a:r>
            <a:r>
              <a:rPr lang="en-US" sz="1200" b="1" i="1" dirty="0">
                <a:solidFill>
                  <a:schemeClr val="accent3">
                    <a:lumMod val="50000"/>
                  </a:schemeClr>
                </a:solidFill>
              </a:rPr>
              <a:t> Inside Perimeter</a:t>
            </a:r>
          </a:p>
        </p:txBody>
      </p:sp>
      <p:pic>
        <p:nvPicPr>
          <p:cNvPr id="11" name="Picture 10">
            <a:extLst>
              <a:ext uri="{FF2B5EF4-FFF2-40B4-BE49-F238E27FC236}">
                <a16:creationId xmlns:a16="http://schemas.microsoft.com/office/drawing/2014/main" id="{72EAE29E-5659-4593-BDA3-A49799004E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8430" y="3837994"/>
            <a:ext cx="1231131" cy="1670667"/>
          </a:xfrm>
          <a:prstGeom prst="rect">
            <a:avLst/>
          </a:prstGeom>
        </p:spPr>
      </p:pic>
      <p:sp>
        <p:nvSpPr>
          <p:cNvPr id="4" name="Rectangle 3">
            <a:extLst>
              <a:ext uri="{FF2B5EF4-FFF2-40B4-BE49-F238E27FC236}">
                <a16:creationId xmlns:a16="http://schemas.microsoft.com/office/drawing/2014/main" id="{BBD020E8-FED7-4EB1-A515-53596907CF06}"/>
              </a:ext>
            </a:extLst>
          </p:cNvPr>
          <p:cNvSpPr/>
          <p:nvPr/>
        </p:nvSpPr>
        <p:spPr>
          <a:xfrm>
            <a:off x="1807180" y="1305091"/>
            <a:ext cx="4592514" cy="9694962"/>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Custom Renovation Design Build has been working with homeowners and has a team with over 20 years combined experience in the remodeling trade. Christopher and his team service homeowners in Metro Atlanta.  Our company is in the business of helping homeowners realize the true potential of their property through renovations that match their tastes, lifestyles &amp; budget. We specialize in period homes from 1890's to modern new construction. We stand committed to getting the job done with the highest quality workmanship a priority. We pride ourselves also on the quality and reliability of our work and feel that open communication with the homeowner is the best way to exceed your expectations.  We provide several references and invite all clients to visit our current and past projects. We do it right the first time because we know in the long run, your unconditional satisfaction is really all that matters.</a:t>
            </a:r>
          </a:p>
          <a:p>
            <a:endParaRPr lang="en-US" sz="1200" dirty="0"/>
          </a:p>
          <a:p>
            <a:r>
              <a:rPr lang="en-US" sz="1200" dirty="0"/>
              <a:t>Sam is the Owner of Torres Homes LLC construction and remodeling company which has provided high-quality building construction services since 1983. It has become recognized as one of the area's most experienced building and remodeling companies.  Sam is an accomplished construction leader with expertise in remodeling, offering a wide range of services from concrete to roofing and everything in between. They work regularly with many designers, architects, and engineers as consultants towards each project and provide start-to-finish advice and expertise to enhance and complete any project, regardless of size.  Sam is located in Gainesville uniquely situated for easy access to locations throughout Hall, Lumpkin, White, Dawson, Forsyth, and Gwinnett County’s.</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14" name="Picture 13">
            <a:extLst>
              <a:ext uri="{FF2B5EF4-FFF2-40B4-BE49-F238E27FC236}">
                <a16:creationId xmlns:a16="http://schemas.microsoft.com/office/drawing/2014/main" id="{F629377F-9ABB-4842-ACC1-EBC50C0A3D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396" y="6251063"/>
            <a:ext cx="1265288" cy="1708555"/>
          </a:xfrm>
          <a:prstGeom prst="rect">
            <a:avLst/>
          </a:prstGeom>
        </p:spPr>
      </p:pic>
    </p:spTree>
    <p:extLst>
      <p:ext uri="{BB962C8B-B14F-4D97-AF65-F5344CB8AC3E}">
        <p14:creationId xmlns:p14="http://schemas.microsoft.com/office/powerpoint/2010/main" val="350726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Contractor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11</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Luis Peralta</a:t>
            </a:r>
          </a:p>
          <a:p>
            <a:pPr indent="-228600"/>
            <a:r>
              <a:rPr lang="en-US" sz="1100" b="1" i="1" dirty="0">
                <a:solidFill>
                  <a:schemeClr val="accent3">
                    <a:lumMod val="50000"/>
                  </a:schemeClr>
                </a:solidFill>
              </a:rPr>
              <a:t>Contractor</a:t>
            </a:r>
          </a:p>
          <a:p>
            <a:pPr indent="-228600"/>
            <a:r>
              <a:rPr lang="en-US" sz="1100" b="1" i="1" dirty="0" err="1">
                <a:solidFill>
                  <a:schemeClr val="accent3">
                    <a:lumMod val="50000"/>
                  </a:schemeClr>
                </a:solidFill>
              </a:rPr>
              <a:t>Atl</a:t>
            </a:r>
            <a:r>
              <a:rPr lang="en-US" sz="1100" b="1" i="1" dirty="0">
                <a:solidFill>
                  <a:schemeClr val="accent3">
                    <a:lumMod val="50000"/>
                  </a:schemeClr>
                </a:solidFill>
              </a:rPr>
              <a:t> Inside Perimeter</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42900" y="7930403"/>
            <a:ext cx="1976336" cy="815608"/>
          </a:xfrm>
          <a:prstGeom prst="rect">
            <a:avLst/>
          </a:prstGeom>
          <a:noFill/>
        </p:spPr>
        <p:txBody>
          <a:bodyPr wrap="square" rtlCol="0">
            <a:spAutoFit/>
          </a:bodyPr>
          <a:lstStyle/>
          <a:p>
            <a:pPr indent="-228600"/>
            <a:r>
              <a:rPr lang="en-US" sz="1400" b="1" i="1" dirty="0">
                <a:solidFill>
                  <a:schemeClr val="accent3">
                    <a:lumMod val="50000"/>
                  </a:schemeClr>
                </a:solidFill>
              </a:rPr>
              <a:t>Russell Lowry</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North GA</a:t>
            </a:r>
          </a:p>
          <a:p>
            <a:pPr indent="-228600"/>
            <a:endParaRPr lang="en-US" sz="1100" b="1" i="1" dirty="0">
              <a:solidFill>
                <a:schemeClr val="accent3">
                  <a:lumMod val="50000"/>
                </a:schemeClr>
              </a:solidFill>
            </a:endParaRPr>
          </a:p>
        </p:txBody>
      </p:sp>
      <p:sp>
        <p:nvSpPr>
          <p:cNvPr id="3" name="Rectangle 2">
            <a:extLst>
              <a:ext uri="{FF2B5EF4-FFF2-40B4-BE49-F238E27FC236}">
                <a16:creationId xmlns:a16="http://schemas.microsoft.com/office/drawing/2014/main" id="{FC63276B-3ACB-455D-8212-A328C03F67CE}"/>
              </a:ext>
            </a:extLst>
          </p:cNvPr>
          <p:cNvSpPr/>
          <p:nvPr/>
        </p:nvSpPr>
        <p:spPr>
          <a:xfrm>
            <a:off x="1807180" y="1365768"/>
            <a:ext cx="4592515" cy="7109639"/>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2" name="TextBox 11">
            <a:extLst>
              <a:ext uri="{FF2B5EF4-FFF2-40B4-BE49-F238E27FC236}">
                <a16:creationId xmlns:a16="http://schemas.microsoft.com/office/drawing/2014/main" id="{005EED34-816E-4925-A4C1-BF6D0A4B892F}"/>
              </a:ext>
            </a:extLst>
          </p:cNvPr>
          <p:cNvSpPr txBox="1"/>
          <p:nvPr/>
        </p:nvSpPr>
        <p:spPr>
          <a:xfrm>
            <a:off x="342900" y="5501324"/>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Contractor</a:t>
            </a:r>
          </a:p>
          <a:p>
            <a:pPr indent="-228600"/>
            <a:r>
              <a:rPr lang="en-US" sz="1200" b="1" i="1" dirty="0">
                <a:solidFill>
                  <a:schemeClr val="accent3">
                    <a:lumMod val="50000"/>
                  </a:schemeClr>
                </a:solidFill>
              </a:rPr>
              <a:t>Location</a:t>
            </a:r>
          </a:p>
        </p:txBody>
      </p:sp>
      <p:sp>
        <p:nvSpPr>
          <p:cNvPr id="4" name="Rectangle 3">
            <a:extLst>
              <a:ext uri="{FF2B5EF4-FFF2-40B4-BE49-F238E27FC236}">
                <a16:creationId xmlns:a16="http://schemas.microsoft.com/office/drawing/2014/main" id="{BBD020E8-FED7-4EB1-A515-53596907CF06}"/>
              </a:ext>
            </a:extLst>
          </p:cNvPr>
          <p:cNvSpPr/>
          <p:nvPr/>
        </p:nvSpPr>
        <p:spPr>
          <a:xfrm>
            <a:off x="1807180" y="1305091"/>
            <a:ext cx="4592514" cy="8217634"/>
          </a:xfrm>
          <a:prstGeom prst="rect">
            <a:avLst/>
          </a:prstGeom>
        </p:spPr>
        <p:txBody>
          <a:bodyPr wrap="square">
            <a:spAutoFit/>
          </a:bodyPr>
          <a:lstStyle/>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Russell is a retired fireman and officer with a stellar 26-year service record as part of the Gwinnett County Fire Department. He has spent more than 20 years in the construction and remodeling business, focused on rehabbing homes and roof repair in the North GA market.   He is also a trained appraiser for residential real estate and brings a wealth of knowledge in assessing home value and ARV.</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15" name="Picture 14">
            <a:extLst>
              <a:ext uri="{FF2B5EF4-FFF2-40B4-BE49-F238E27FC236}">
                <a16:creationId xmlns:a16="http://schemas.microsoft.com/office/drawing/2014/main" id="{C64E481D-42D5-48BA-BE1E-405943B52677}"/>
              </a:ext>
            </a:extLst>
          </p:cNvPr>
          <p:cNvPicPr>
            <a:picLocks noChangeAspect="1"/>
          </p:cNvPicPr>
          <p:nvPr/>
        </p:nvPicPr>
        <p:blipFill>
          <a:blip r:embed="rId3"/>
          <a:stretch>
            <a:fillRect/>
          </a:stretch>
        </p:blipFill>
        <p:spPr>
          <a:xfrm>
            <a:off x="423033" y="6239617"/>
            <a:ext cx="1244761" cy="1703582"/>
          </a:xfrm>
          <a:prstGeom prst="rect">
            <a:avLst/>
          </a:prstGeom>
        </p:spPr>
      </p:pic>
    </p:spTree>
    <p:extLst>
      <p:ext uri="{BB962C8B-B14F-4D97-AF65-F5344CB8AC3E}">
        <p14:creationId xmlns:p14="http://schemas.microsoft.com/office/powerpoint/2010/main" val="320905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a:t>
            </a:r>
            <a:r>
              <a:rPr lang="en-US" sz="2800" dirty="0">
                <a:solidFill>
                  <a:schemeClr val="accent3">
                    <a:lumMod val="50000"/>
                  </a:schemeClr>
                </a:solidFill>
              </a:rPr>
              <a:t>Commercial Team</a:t>
            </a:r>
            <a:r>
              <a:rPr lang="en-US" dirty="0">
                <a:solidFill>
                  <a:schemeClr val="accent3">
                    <a:lumMod val="50000"/>
                  </a:schemeClr>
                </a:solidFill>
              </a:rPr>
              <a:t>	</a:t>
            </a:r>
          </a:p>
        </p:txBody>
      </p:sp>
      <p:sp>
        <p:nvSpPr>
          <p:cNvPr id="2" name="Slide Number Placeholder 1"/>
          <p:cNvSpPr>
            <a:spLocks noGrp="1"/>
          </p:cNvSpPr>
          <p:nvPr>
            <p:ph type="sldNum" sz="quarter" idx="12"/>
          </p:nvPr>
        </p:nvSpPr>
        <p:spPr/>
        <p:txBody>
          <a:bodyPr/>
          <a:lstStyle/>
          <a:p>
            <a:fld id="{A88EBE9D-EF06-9E49-9451-B427DBD8C0F9}" type="slidenum">
              <a:rPr lang="en-US" smtClean="0"/>
              <a:t>12</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Volesta Autry</a:t>
            </a:r>
          </a:p>
          <a:p>
            <a:pPr indent="-228600"/>
            <a:r>
              <a:rPr lang="en-US" sz="1100" b="1" i="1" dirty="0">
                <a:solidFill>
                  <a:schemeClr val="accent3">
                    <a:lumMod val="50000"/>
                  </a:schemeClr>
                </a:solidFill>
              </a:rPr>
              <a:t>Commercial Real Estate Broker, </a:t>
            </a:r>
            <a:r>
              <a:rPr lang="en-US" sz="1100" b="1" i="1" dirty="0" err="1">
                <a:solidFill>
                  <a:schemeClr val="accent3">
                    <a:lumMod val="50000"/>
                  </a:schemeClr>
                </a:solidFill>
              </a:rPr>
              <a:t>Treadstone</a:t>
            </a:r>
            <a:r>
              <a:rPr lang="en-US" sz="1100" b="1" i="1" dirty="0">
                <a:solidFill>
                  <a:schemeClr val="accent3">
                    <a:lumMod val="50000"/>
                  </a:schemeClr>
                </a:solidFill>
              </a:rPr>
              <a:t> </a:t>
            </a:r>
          </a:p>
        </p:txBody>
      </p:sp>
      <p:sp>
        <p:nvSpPr>
          <p:cNvPr id="14" name="Rectangle 13">
            <a:extLst>
              <a:ext uri="{FF2B5EF4-FFF2-40B4-BE49-F238E27FC236}">
                <a16:creationId xmlns:a16="http://schemas.microsoft.com/office/drawing/2014/main" id="{A472B7B1-B77B-4E73-B7F2-E6B18DFBF8AA}"/>
              </a:ext>
            </a:extLst>
          </p:cNvPr>
          <p:cNvSpPr/>
          <p:nvPr/>
        </p:nvSpPr>
        <p:spPr>
          <a:xfrm>
            <a:off x="1922585" y="1207047"/>
            <a:ext cx="4531096" cy="7294305"/>
          </a:xfrm>
          <a:prstGeom prst="rect">
            <a:avLst/>
          </a:prstGeom>
        </p:spPr>
        <p:txBody>
          <a:bodyPr wrap="square">
            <a:spAutoFit/>
          </a:bodyPr>
          <a:lstStyle/>
          <a:p>
            <a:r>
              <a:rPr lang="en-US" sz="1200" dirty="0"/>
              <a:t>With over 35 years in the commercial real estate industry, Volesta Autry has extensive experience in leasing, property management, asset management, marketing, budgeting and directing commercial property operations for retail, industrial, office and multi-family properties throughout the country.  She was promoted rapidly throughout her career based upon success in improving bottom-line financial results, strengthening management and leasing performance, and solving problems.  Volesta is a licensed real estate broker in Georgia, Alabama, and Florida and has a wide range of knowledge and experience in land brokerage, site selection, and consulting for commercial property owners and developers.</a:t>
            </a:r>
          </a:p>
          <a:p>
            <a:endParaRPr lang="en-US" sz="1200" dirty="0"/>
          </a:p>
          <a:p>
            <a:endParaRPr lang="en-US" sz="1200" dirty="0"/>
          </a:p>
          <a:p>
            <a:r>
              <a:rPr lang="en-US" sz="1200" dirty="0"/>
              <a:t>A seasoned, high-energy leader with a strong record of success in building marketing and sales organizations, cultivating key account relationships, developing sales skills in new hires, and delivering revenue results. Highly regarded for exceptional business acumen and outstanding consultative sales skills with C-suite prospects at Fortune 500 companies…specializing in multi-unit Apartment Complexes.  Excels at educating the marketplace on the value of implementing complex, robust technology products offering substantial ROI benefits. Decisive and engaging with a fierce determination to succeed; proven success in empowering and leading teams that meet and exceed goals.</a:t>
            </a:r>
          </a:p>
          <a:p>
            <a:endParaRPr lang="en-US" sz="1200" dirty="0"/>
          </a:p>
          <a:p>
            <a:endParaRPr lang="en-US" sz="1200" dirty="0"/>
          </a:p>
          <a:p>
            <a:endParaRPr lang="en-US" sz="1200" dirty="0"/>
          </a:p>
          <a:p>
            <a:r>
              <a:rPr lang="en-US" sz="1200" dirty="0"/>
              <a:t>Emily is ready to get to work to find the right home for you! She is a licensed real estate agent with Ansley Atlanta helping buyers and sellers in their real estate journey – whether you’re looking to buy a condo in a hip, intown neighborhood or sell a more traditional family home OTP.  She loves her home and wants you to love yours too! Contact me to discuss your unique needs.</a:t>
            </a:r>
          </a:p>
          <a:p>
            <a:endParaRPr lang="en-US" sz="1200" dirty="0"/>
          </a:p>
          <a:p>
            <a:endParaRPr lang="en-US" sz="1200" dirty="0"/>
          </a:p>
          <a:p>
            <a:endParaRPr lang="en-US" sz="1200" dirty="0"/>
          </a:p>
          <a:p>
            <a:endParaRPr lang="en-US" sz="1200" dirty="0"/>
          </a:p>
          <a:p>
            <a:endParaRPr lang="en-US" sz="1200" dirty="0"/>
          </a:p>
        </p:txBody>
      </p:sp>
      <p:pic>
        <p:nvPicPr>
          <p:cNvPr id="4" name="Picture 3">
            <a:extLst>
              <a:ext uri="{FF2B5EF4-FFF2-40B4-BE49-F238E27FC236}">
                <a16:creationId xmlns:a16="http://schemas.microsoft.com/office/drawing/2014/main" id="{12BC7455-E5B5-4C08-A0B1-5FE2FD8A86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319" y="1266025"/>
            <a:ext cx="1341443" cy="1722984"/>
          </a:xfrm>
          <a:prstGeom prst="rect">
            <a:avLst/>
          </a:prstGeom>
        </p:spPr>
      </p:pic>
      <p:sp>
        <p:nvSpPr>
          <p:cNvPr id="11" name="TextBox 10">
            <a:extLst>
              <a:ext uri="{FF2B5EF4-FFF2-40B4-BE49-F238E27FC236}">
                <a16:creationId xmlns:a16="http://schemas.microsoft.com/office/drawing/2014/main" id="{2D9F7F70-1F83-4B29-9963-B5C07103C936}"/>
              </a:ext>
            </a:extLst>
          </p:cNvPr>
          <p:cNvSpPr txBox="1"/>
          <p:nvPr/>
        </p:nvSpPr>
        <p:spPr>
          <a:xfrm>
            <a:off x="342899" y="7963127"/>
            <a:ext cx="2110933" cy="646331"/>
          </a:xfrm>
          <a:prstGeom prst="rect">
            <a:avLst/>
          </a:prstGeom>
          <a:noFill/>
        </p:spPr>
        <p:txBody>
          <a:bodyPr wrap="square" rtlCol="0">
            <a:spAutoFit/>
          </a:bodyPr>
          <a:lstStyle/>
          <a:p>
            <a:pPr indent="-228600"/>
            <a:r>
              <a:rPr lang="en-US" sz="1400" b="1" i="1" dirty="0">
                <a:solidFill>
                  <a:schemeClr val="accent3">
                    <a:lumMod val="50000"/>
                  </a:schemeClr>
                </a:solidFill>
              </a:rPr>
              <a:t>Emily Wheeler</a:t>
            </a:r>
          </a:p>
          <a:p>
            <a:pPr indent="-228600"/>
            <a:r>
              <a:rPr lang="en-US" sz="1100" b="1" i="1" dirty="0">
                <a:solidFill>
                  <a:schemeClr val="accent3">
                    <a:lumMod val="50000"/>
                  </a:schemeClr>
                </a:solidFill>
              </a:rPr>
              <a:t>Realtor, Off-Market &amp; </a:t>
            </a:r>
          </a:p>
          <a:p>
            <a:pPr indent="-228600"/>
            <a:r>
              <a:rPr lang="en-US" sz="1100" b="1" i="1" dirty="0">
                <a:solidFill>
                  <a:schemeClr val="accent3">
                    <a:lumMod val="50000"/>
                  </a:schemeClr>
                </a:solidFill>
              </a:rPr>
              <a:t>Wholesale Specialist</a:t>
            </a:r>
          </a:p>
        </p:txBody>
      </p:sp>
      <p:sp>
        <p:nvSpPr>
          <p:cNvPr id="15" name="TextBox 14">
            <a:extLst>
              <a:ext uri="{FF2B5EF4-FFF2-40B4-BE49-F238E27FC236}">
                <a16:creationId xmlns:a16="http://schemas.microsoft.com/office/drawing/2014/main" id="{76C86908-EE8C-4F8F-A53B-B18B789109E5}"/>
              </a:ext>
            </a:extLst>
          </p:cNvPr>
          <p:cNvSpPr txBox="1"/>
          <p:nvPr/>
        </p:nvSpPr>
        <p:spPr>
          <a:xfrm>
            <a:off x="342900" y="5436539"/>
            <a:ext cx="2110933" cy="646331"/>
          </a:xfrm>
          <a:prstGeom prst="rect">
            <a:avLst/>
          </a:prstGeom>
          <a:noFill/>
        </p:spPr>
        <p:txBody>
          <a:bodyPr wrap="square" rtlCol="0">
            <a:spAutoFit/>
          </a:bodyPr>
          <a:lstStyle/>
          <a:p>
            <a:pPr indent="-228600"/>
            <a:r>
              <a:rPr lang="en-US" sz="1400" b="1" i="1" dirty="0">
                <a:solidFill>
                  <a:schemeClr val="accent3">
                    <a:lumMod val="50000"/>
                  </a:schemeClr>
                </a:solidFill>
              </a:rPr>
              <a:t>Mary Beth Breen</a:t>
            </a:r>
          </a:p>
          <a:p>
            <a:pPr indent="-228600"/>
            <a:r>
              <a:rPr lang="en-US" sz="1100" b="1" i="1" dirty="0">
                <a:solidFill>
                  <a:schemeClr val="accent3">
                    <a:lumMod val="50000"/>
                  </a:schemeClr>
                </a:solidFill>
              </a:rPr>
              <a:t>Passive Income-</a:t>
            </a:r>
          </a:p>
          <a:p>
            <a:pPr indent="-228600"/>
            <a:r>
              <a:rPr lang="en-US" sz="1100" b="1" i="1" dirty="0">
                <a:solidFill>
                  <a:schemeClr val="accent3">
                    <a:lumMod val="50000"/>
                  </a:schemeClr>
                </a:solidFill>
              </a:rPr>
              <a:t>Multi-Unit Specialist</a:t>
            </a:r>
          </a:p>
        </p:txBody>
      </p:sp>
      <p:pic>
        <p:nvPicPr>
          <p:cNvPr id="8" name="Picture 7">
            <a:extLst>
              <a:ext uri="{FF2B5EF4-FFF2-40B4-BE49-F238E27FC236}">
                <a16:creationId xmlns:a16="http://schemas.microsoft.com/office/drawing/2014/main" id="{3DE9A66B-9FD0-48C5-AA4E-A93E1A719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047" y="3741142"/>
            <a:ext cx="1351599" cy="1686795"/>
          </a:xfrm>
          <a:prstGeom prst="rect">
            <a:avLst/>
          </a:prstGeom>
        </p:spPr>
      </p:pic>
      <p:pic>
        <p:nvPicPr>
          <p:cNvPr id="3" name="Picture 2">
            <a:extLst>
              <a:ext uri="{FF2B5EF4-FFF2-40B4-BE49-F238E27FC236}">
                <a16:creationId xmlns:a16="http://schemas.microsoft.com/office/drawing/2014/main" id="{DCCEF8F4-A0C0-4FFD-9BFB-0572F5D903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8810" y="6233930"/>
            <a:ext cx="1367983" cy="1654244"/>
          </a:xfrm>
          <a:prstGeom prst="rect">
            <a:avLst/>
          </a:prstGeom>
        </p:spPr>
      </p:pic>
    </p:spTree>
    <p:extLst>
      <p:ext uri="{BB962C8B-B14F-4D97-AF65-F5344CB8AC3E}">
        <p14:creationId xmlns:p14="http://schemas.microsoft.com/office/powerpoint/2010/main" val="339647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Preferred Vendors	</a:t>
            </a:r>
          </a:p>
        </p:txBody>
      </p:sp>
      <p:sp>
        <p:nvSpPr>
          <p:cNvPr id="2" name="Slide Number Placeholder 1"/>
          <p:cNvSpPr>
            <a:spLocks noGrp="1"/>
          </p:cNvSpPr>
          <p:nvPr>
            <p:ph type="sldNum" sz="quarter" idx="12"/>
          </p:nvPr>
        </p:nvSpPr>
        <p:spPr/>
        <p:txBody>
          <a:bodyPr/>
          <a:lstStyle/>
          <a:p>
            <a:fld id="{A88EBE9D-EF06-9E49-9451-B427DBD8C0F9}" type="slidenum">
              <a:rPr lang="en-US" smtClean="0"/>
              <a:t>13</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1278158"/>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Dave Hess</a:t>
            </a:r>
          </a:p>
          <a:p>
            <a:pPr indent="-228600"/>
            <a:r>
              <a:rPr lang="en-US" sz="1100" b="1" i="1" dirty="0">
                <a:solidFill>
                  <a:schemeClr val="accent3">
                    <a:lumMod val="50000"/>
                  </a:schemeClr>
                </a:solidFill>
              </a:rPr>
              <a:t>Pro Manager</a:t>
            </a:r>
          </a:p>
          <a:p>
            <a:pPr indent="-228600"/>
            <a:r>
              <a:rPr lang="en-US" sz="1100" b="1" i="1" dirty="0">
                <a:solidFill>
                  <a:schemeClr val="accent3">
                    <a:lumMod val="50000"/>
                  </a:schemeClr>
                </a:solidFill>
              </a:rPr>
              <a:t>Home Depot</a:t>
            </a:r>
          </a:p>
        </p:txBody>
      </p:sp>
      <p:sp>
        <p:nvSpPr>
          <p:cNvPr id="3" name="Rectangle 2">
            <a:extLst>
              <a:ext uri="{FF2B5EF4-FFF2-40B4-BE49-F238E27FC236}">
                <a16:creationId xmlns:a16="http://schemas.microsoft.com/office/drawing/2014/main" id="{FC63276B-3ACB-455D-8212-A328C03F67CE}"/>
              </a:ext>
            </a:extLst>
          </p:cNvPr>
          <p:cNvSpPr/>
          <p:nvPr/>
        </p:nvSpPr>
        <p:spPr>
          <a:xfrm>
            <a:off x="1807180" y="1365768"/>
            <a:ext cx="4592515" cy="7109639"/>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2" name="TextBox 11">
            <a:extLst>
              <a:ext uri="{FF2B5EF4-FFF2-40B4-BE49-F238E27FC236}">
                <a16:creationId xmlns:a16="http://schemas.microsoft.com/office/drawing/2014/main" id="{005EED34-816E-4925-A4C1-BF6D0A4B892F}"/>
              </a:ext>
            </a:extLst>
          </p:cNvPr>
          <p:cNvSpPr txBox="1"/>
          <p:nvPr/>
        </p:nvSpPr>
        <p:spPr>
          <a:xfrm>
            <a:off x="342900" y="4245649"/>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James</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4" name="Rectangle 3">
            <a:extLst>
              <a:ext uri="{FF2B5EF4-FFF2-40B4-BE49-F238E27FC236}">
                <a16:creationId xmlns:a16="http://schemas.microsoft.com/office/drawing/2014/main" id="{BBD020E8-FED7-4EB1-A515-53596907CF06}"/>
              </a:ext>
            </a:extLst>
          </p:cNvPr>
          <p:cNvSpPr/>
          <p:nvPr/>
        </p:nvSpPr>
        <p:spPr>
          <a:xfrm>
            <a:off x="1807180" y="1305091"/>
            <a:ext cx="4592514" cy="10433625"/>
          </a:xfrm>
          <a:prstGeom prst="rect">
            <a:avLst/>
          </a:prstGeom>
        </p:spPr>
        <p:txBody>
          <a:bodyPr wrap="square">
            <a:spAutoFit/>
          </a:bodyPr>
          <a:lstStyle/>
          <a:p>
            <a:r>
              <a:rPr lang="en-US" sz="1200" dirty="0">
                <a:solidFill>
                  <a:srgbClr val="FF0000"/>
                </a:solidFill>
              </a:rPr>
              <a:t>Home Depot - Hardware and Supplies</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Paint</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Landscape</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Retaining Walls</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Countertops</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Flooring</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Siding</a:t>
            </a:r>
          </a:p>
          <a:p>
            <a:endParaRPr lang="en-US" sz="1200" dirty="0"/>
          </a:p>
          <a:p>
            <a:endParaRPr lang="en-US" sz="1200" dirty="0"/>
          </a:p>
          <a:p>
            <a:endParaRPr lang="en-US" sz="1200" dirty="0"/>
          </a:p>
          <a:p>
            <a:endParaRPr lang="en-US" sz="1200" dirty="0"/>
          </a:p>
          <a:p>
            <a:r>
              <a:rPr lang="en-US" sz="1200" dirty="0">
                <a:solidFill>
                  <a:srgbClr val="FF0000"/>
                </a:solidFill>
              </a:rPr>
              <a:t>Roof</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Drywall</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5" name="TextBox 14">
            <a:extLst>
              <a:ext uri="{FF2B5EF4-FFF2-40B4-BE49-F238E27FC236}">
                <a16:creationId xmlns:a16="http://schemas.microsoft.com/office/drawing/2014/main" id="{7DBA80A5-FE06-48C6-9E96-E8A7301A7FBE}"/>
              </a:ext>
            </a:extLst>
          </p:cNvPr>
          <p:cNvSpPr txBox="1"/>
          <p:nvPr/>
        </p:nvSpPr>
        <p:spPr>
          <a:xfrm>
            <a:off x="342900" y="1985166"/>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Sun</a:t>
            </a:r>
          </a:p>
          <a:p>
            <a:pPr indent="-228600"/>
            <a:r>
              <a:rPr lang="en-US" sz="1100" b="1" i="1" dirty="0">
                <a:solidFill>
                  <a:schemeClr val="accent3">
                    <a:lumMod val="50000"/>
                  </a:schemeClr>
                </a:solidFill>
              </a:rPr>
              <a:t>Sales</a:t>
            </a:r>
          </a:p>
          <a:p>
            <a:pPr indent="-228600"/>
            <a:r>
              <a:rPr lang="en-US" sz="1100" b="1" i="1" dirty="0">
                <a:solidFill>
                  <a:schemeClr val="accent3">
                    <a:lumMod val="50000"/>
                  </a:schemeClr>
                </a:solidFill>
              </a:rPr>
              <a:t>Sherwin Williams</a:t>
            </a:r>
          </a:p>
        </p:txBody>
      </p:sp>
      <p:sp>
        <p:nvSpPr>
          <p:cNvPr id="16" name="TextBox 15">
            <a:extLst>
              <a:ext uri="{FF2B5EF4-FFF2-40B4-BE49-F238E27FC236}">
                <a16:creationId xmlns:a16="http://schemas.microsoft.com/office/drawing/2014/main" id="{46A340FA-FF20-4507-B69F-79B22EE1885B}"/>
              </a:ext>
            </a:extLst>
          </p:cNvPr>
          <p:cNvSpPr txBox="1"/>
          <p:nvPr/>
        </p:nvSpPr>
        <p:spPr>
          <a:xfrm>
            <a:off x="342900" y="2731417"/>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Eddie Lee</a:t>
            </a:r>
          </a:p>
          <a:p>
            <a:pPr indent="-228600"/>
            <a:r>
              <a:rPr lang="en-US" sz="1100" b="1" i="1" dirty="0">
                <a:solidFill>
                  <a:schemeClr val="accent3">
                    <a:lumMod val="50000"/>
                  </a:schemeClr>
                </a:solidFill>
              </a:rPr>
              <a:t>Owner</a:t>
            </a:r>
          </a:p>
          <a:p>
            <a:pPr indent="-228600"/>
            <a:r>
              <a:rPr lang="en-US" sz="1100" b="1" i="1" dirty="0">
                <a:solidFill>
                  <a:schemeClr val="accent3">
                    <a:lumMod val="50000"/>
                  </a:schemeClr>
                </a:solidFill>
              </a:rPr>
              <a:t>Lawn Ninja</a:t>
            </a:r>
          </a:p>
        </p:txBody>
      </p:sp>
      <p:sp>
        <p:nvSpPr>
          <p:cNvPr id="17" name="TextBox 16">
            <a:extLst>
              <a:ext uri="{FF2B5EF4-FFF2-40B4-BE49-F238E27FC236}">
                <a16:creationId xmlns:a16="http://schemas.microsoft.com/office/drawing/2014/main" id="{F2240276-21BA-4AF7-A0AA-4829FEE0920D}"/>
              </a:ext>
            </a:extLst>
          </p:cNvPr>
          <p:cNvSpPr txBox="1"/>
          <p:nvPr/>
        </p:nvSpPr>
        <p:spPr>
          <a:xfrm>
            <a:off x="342900" y="3488533"/>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Justino </a:t>
            </a:r>
            <a:r>
              <a:rPr lang="en-US" sz="1400" b="1" i="1" dirty="0" err="1">
                <a:solidFill>
                  <a:schemeClr val="accent3">
                    <a:lumMod val="50000"/>
                  </a:schemeClr>
                </a:solidFill>
              </a:rPr>
              <a:t>Castanon</a:t>
            </a:r>
            <a:endParaRPr lang="en-US" sz="1400" b="1" i="1" dirty="0">
              <a:solidFill>
                <a:schemeClr val="accent3">
                  <a:lumMod val="50000"/>
                </a:schemeClr>
              </a:solidFill>
            </a:endParaRPr>
          </a:p>
          <a:p>
            <a:pPr indent="-228600"/>
            <a:r>
              <a:rPr lang="en-US" sz="1100" b="1" i="1" dirty="0">
                <a:solidFill>
                  <a:schemeClr val="accent3">
                    <a:lumMod val="50000"/>
                  </a:schemeClr>
                </a:solidFill>
              </a:rPr>
              <a:t>Owner</a:t>
            </a:r>
          </a:p>
          <a:p>
            <a:pPr indent="-228600"/>
            <a:r>
              <a:rPr lang="en-US" sz="1100" b="1" i="1" dirty="0">
                <a:solidFill>
                  <a:schemeClr val="accent3">
                    <a:lumMod val="50000"/>
                  </a:schemeClr>
                </a:solidFill>
              </a:rPr>
              <a:t>Stone Co.</a:t>
            </a:r>
          </a:p>
        </p:txBody>
      </p:sp>
      <p:sp>
        <p:nvSpPr>
          <p:cNvPr id="20" name="TextBox 19">
            <a:extLst>
              <a:ext uri="{FF2B5EF4-FFF2-40B4-BE49-F238E27FC236}">
                <a16:creationId xmlns:a16="http://schemas.microsoft.com/office/drawing/2014/main" id="{8992227A-8A0C-448E-B6C0-AA7AC4F9BF71}"/>
              </a:ext>
            </a:extLst>
          </p:cNvPr>
          <p:cNvSpPr txBox="1"/>
          <p:nvPr/>
        </p:nvSpPr>
        <p:spPr>
          <a:xfrm>
            <a:off x="333234" y="5755388"/>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21" name="TextBox 20">
            <a:extLst>
              <a:ext uri="{FF2B5EF4-FFF2-40B4-BE49-F238E27FC236}">
                <a16:creationId xmlns:a16="http://schemas.microsoft.com/office/drawing/2014/main" id="{8ABCC721-D265-4692-9F17-63EE63A5C490}"/>
              </a:ext>
            </a:extLst>
          </p:cNvPr>
          <p:cNvSpPr txBox="1"/>
          <p:nvPr/>
        </p:nvSpPr>
        <p:spPr>
          <a:xfrm>
            <a:off x="342900" y="6542404"/>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22" name="TextBox 21">
            <a:extLst>
              <a:ext uri="{FF2B5EF4-FFF2-40B4-BE49-F238E27FC236}">
                <a16:creationId xmlns:a16="http://schemas.microsoft.com/office/drawing/2014/main" id="{203D8062-79D9-4933-8958-6C15F1DE5600}"/>
              </a:ext>
            </a:extLst>
          </p:cNvPr>
          <p:cNvSpPr txBox="1"/>
          <p:nvPr/>
        </p:nvSpPr>
        <p:spPr>
          <a:xfrm>
            <a:off x="342900" y="7323591"/>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23" name="TextBox 22">
            <a:extLst>
              <a:ext uri="{FF2B5EF4-FFF2-40B4-BE49-F238E27FC236}">
                <a16:creationId xmlns:a16="http://schemas.microsoft.com/office/drawing/2014/main" id="{6C3BCCC6-840F-4B96-9597-BA81BFA16663}"/>
              </a:ext>
            </a:extLst>
          </p:cNvPr>
          <p:cNvSpPr txBox="1"/>
          <p:nvPr/>
        </p:nvSpPr>
        <p:spPr>
          <a:xfrm>
            <a:off x="333234" y="5009137"/>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Tree>
    <p:extLst>
      <p:ext uri="{BB962C8B-B14F-4D97-AF65-F5344CB8AC3E}">
        <p14:creationId xmlns:p14="http://schemas.microsoft.com/office/powerpoint/2010/main" val="305144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2337" y="331808"/>
            <a:ext cx="5781534" cy="885673"/>
          </a:xfrm>
        </p:spPr>
        <p:txBody>
          <a:bodyPr/>
          <a:lstStyle/>
          <a:p>
            <a:pPr algn="r"/>
            <a:r>
              <a:rPr lang="en-US" dirty="0"/>
              <a:t>	</a:t>
            </a:r>
          </a:p>
        </p:txBody>
      </p:sp>
      <p:sp>
        <p:nvSpPr>
          <p:cNvPr id="12" name="Text Box 1159"/>
          <p:cNvSpPr txBox="1">
            <a:spLocks noChangeAspect="1" noChangeArrowheads="1"/>
          </p:cNvSpPr>
          <p:nvPr/>
        </p:nvSpPr>
        <p:spPr bwMode="auto">
          <a:xfrm>
            <a:off x="3552064" y="1531874"/>
            <a:ext cx="2600101" cy="4437852"/>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73152" rIns="91440" bIns="137160" anchor="t" anchorCtr="0" upright="1">
            <a:noAutofit/>
          </a:bodyPr>
          <a:lstStyle/>
          <a:p>
            <a:pPr marL="137160" marR="0" indent="-137160" algn="ctr">
              <a:lnSpc>
                <a:spcPct val="115000"/>
              </a:lnSpc>
              <a:spcBef>
                <a:spcPts val="0"/>
              </a:spcBef>
              <a:spcAft>
                <a:spcPts val="600"/>
              </a:spcAft>
            </a:pPr>
            <a:r>
              <a:rPr lang="en-US" sz="1050" b="1" dirty="0">
                <a:solidFill>
                  <a:schemeClr val="bg1"/>
                </a:solidFill>
                <a:effectLst/>
                <a:latin typeface="Constantia"/>
                <a:ea typeface="Cambria"/>
                <a:cs typeface="TimesNewRomanPS-BoldMT"/>
              </a:rPr>
              <a:t> </a:t>
            </a:r>
            <a:r>
              <a:rPr lang="en-US" u="sng" dirty="0">
                <a:solidFill>
                  <a:schemeClr val="bg1"/>
                </a:solidFill>
                <a:latin typeface="Cambria"/>
                <a:ea typeface="Cambria"/>
                <a:cs typeface="Times New Roman"/>
              </a:rPr>
              <a:t>Real Estate Specialties</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Foreclosure Avoidance</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Debt Removal or Renegotiation</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Refinancing Homes in Foreclosure</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Sell your Property without Realtor Commissions</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Title Issues</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Relocation Assistance</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Vacant Properties</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Environmental or Structural Problems</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Apartment &amp; House Rental Specialists</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Bankruptcy</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Overleveraged Properties</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Judgments or Outside Liens</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Credit Repair</a:t>
            </a:r>
          </a:p>
          <a:p>
            <a:pPr marL="137160" marR="0" indent="-137160" algn="ctr">
              <a:lnSpc>
                <a:spcPct val="115000"/>
              </a:lnSpc>
              <a:spcBef>
                <a:spcPts val="0"/>
              </a:spcBef>
              <a:spcAft>
                <a:spcPts val="600"/>
              </a:spcAft>
            </a:pPr>
            <a:r>
              <a:rPr lang="en-US" sz="1050" b="1" dirty="0">
                <a:solidFill>
                  <a:schemeClr val="bg1"/>
                </a:solidFill>
                <a:latin typeface="Cambria"/>
                <a:ea typeface="Cambria"/>
                <a:cs typeface="Times New Roman"/>
              </a:rPr>
              <a:t>First Time Homebuyer Programs</a:t>
            </a:r>
          </a:p>
          <a:p>
            <a:pPr marL="91440">
              <a:lnSpc>
                <a:spcPct val="110000"/>
              </a:lnSpc>
              <a:spcAft>
                <a:spcPts val="500"/>
              </a:spcAft>
            </a:pPr>
            <a:endParaRPr lang="en-US" sz="900" dirty="0">
              <a:solidFill>
                <a:schemeClr val="bg1"/>
              </a:solidFill>
              <a:latin typeface="Constantia"/>
              <a:cs typeface="Constantia"/>
            </a:endParaRPr>
          </a:p>
          <a:p>
            <a:pPr marL="137160" marR="0" indent="-137160">
              <a:spcBef>
                <a:spcPts val="0"/>
              </a:spcBef>
              <a:spcAft>
                <a:spcPts val="0"/>
              </a:spcAft>
            </a:pPr>
            <a:r>
              <a:rPr lang="en-US" sz="1100" dirty="0">
                <a:effectLst/>
                <a:latin typeface="Cambria"/>
                <a:ea typeface="Cambria"/>
                <a:cs typeface="Times New Roman"/>
              </a:rPr>
              <a:t> </a:t>
            </a:r>
          </a:p>
        </p:txBody>
      </p:sp>
      <p:sp>
        <p:nvSpPr>
          <p:cNvPr id="2" name="Rectangle 1"/>
          <p:cNvSpPr/>
          <p:nvPr/>
        </p:nvSpPr>
        <p:spPr>
          <a:xfrm>
            <a:off x="448970" y="1429649"/>
            <a:ext cx="3003147" cy="2631490"/>
          </a:xfrm>
          <a:prstGeom prst="rect">
            <a:avLst/>
          </a:prstGeom>
        </p:spPr>
        <p:txBody>
          <a:bodyPr wrap="square">
            <a:spAutoFit/>
          </a:bodyPr>
          <a:lstStyle/>
          <a:p>
            <a:r>
              <a:rPr lang="en-US" sz="1100" b="1" i="1" dirty="0">
                <a:solidFill>
                  <a:schemeClr val="accent3">
                    <a:lumMod val="50000"/>
                  </a:schemeClr>
                </a:solidFill>
              </a:rPr>
              <a:t>Buy Sell Rent Property Solutions</a:t>
            </a:r>
            <a:r>
              <a:rPr lang="en-US" sz="1100" dirty="0"/>
              <a:t> is the Greater Atlanta area’s premier real estate solutions company located in Alpharetta, GA. The company specializes in solving complicated real estate matters for people throughout the state. Since its inception, the company has helped hundreds of homeowners find solutions to their complicated real estate problems.  Whether the homeowner is looking to stay in the home or sell, we can provide a quick and easy solution. The company specializes in foreclosure avoidance and is the foremost expert in this arena.  We can help stop the foreclosure and avoid bankruptcy in most scenarios. We work with each homeowner individually and explore all possible options.  </a:t>
            </a:r>
          </a:p>
        </p:txBody>
      </p:sp>
      <p:sp>
        <p:nvSpPr>
          <p:cNvPr id="3" name="Slide Number Placeholder 2"/>
          <p:cNvSpPr>
            <a:spLocks noGrp="1"/>
          </p:cNvSpPr>
          <p:nvPr>
            <p:ph type="sldNum" sz="quarter" idx="12"/>
          </p:nvPr>
        </p:nvSpPr>
        <p:spPr/>
        <p:txBody>
          <a:bodyPr/>
          <a:lstStyle/>
          <a:p>
            <a:fld id="{A88EBE9D-EF06-9E49-9451-B427DBD8C0F9}" type="slidenum">
              <a:rPr lang="en-US" smtClean="0"/>
              <a:t>2</a:t>
            </a:fld>
            <a:endParaRPr lang="en-US" dirty="0"/>
          </a:p>
        </p:txBody>
      </p:sp>
      <p:pic>
        <p:nvPicPr>
          <p:cNvPr id="8" name="Picture 7">
            <a:extLst>
              <a:ext uri="{FF2B5EF4-FFF2-40B4-BE49-F238E27FC236}">
                <a16:creationId xmlns:a16="http://schemas.microsoft.com/office/drawing/2014/main" id="{1494BF4E-08EF-4783-96E6-2CF9E679E643}"/>
              </a:ext>
            </a:extLst>
          </p:cNvPr>
          <p:cNvPicPr>
            <a:picLocks noChangeAspect="1"/>
          </p:cNvPicPr>
          <p:nvPr/>
        </p:nvPicPr>
        <p:blipFill>
          <a:blip r:embed="rId2"/>
          <a:stretch>
            <a:fillRect/>
          </a:stretch>
        </p:blipFill>
        <p:spPr>
          <a:xfrm>
            <a:off x="418810" y="244198"/>
            <a:ext cx="1503775" cy="925400"/>
          </a:xfrm>
          <a:prstGeom prst="rect">
            <a:avLst/>
          </a:prstGeom>
        </p:spPr>
      </p:pic>
      <p:pic>
        <p:nvPicPr>
          <p:cNvPr id="2050" name="Picture 2" descr="iStock_000004273718Small">
            <a:extLst>
              <a:ext uri="{FF2B5EF4-FFF2-40B4-BE49-F238E27FC236}">
                <a16:creationId xmlns:a16="http://schemas.microsoft.com/office/drawing/2014/main" id="{E013712E-A943-4858-8620-C25189482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65" y="4248630"/>
            <a:ext cx="2759372"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2963C2C-8103-4D9F-8C69-543FE0C1C422}"/>
              </a:ext>
            </a:extLst>
          </p:cNvPr>
          <p:cNvSpPr/>
          <p:nvPr/>
        </p:nvSpPr>
        <p:spPr>
          <a:xfrm>
            <a:off x="401889" y="6061701"/>
            <a:ext cx="5891982" cy="891334"/>
          </a:xfrm>
          <a:prstGeom prst="rect">
            <a:avLst/>
          </a:prstGeom>
        </p:spPr>
        <p:txBody>
          <a:bodyPr wrap="square">
            <a:spAutoFit/>
          </a:bodyPr>
          <a:lstStyle/>
          <a:p>
            <a:pPr algn="just">
              <a:lnSpc>
                <a:spcPct val="120000"/>
              </a:lnSpc>
              <a:spcAft>
                <a:spcPts val="1440"/>
              </a:spcAft>
            </a:pPr>
            <a:r>
              <a:rPr lang="en-US" sz="1100" dirty="0">
                <a:latin typeface="+mj-lt"/>
                <a:ea typeface="Calibri" panose="020F0502020204030204" pitchFamily="34" charset="0"/>
                <a:cs typeface="Times New Roman" panose="02020603050405020304" pitchFamily="18" charset="0"/>
              </a:rPr>
              <a:t>Additionally, the company has helped numerous families achieve the dream of home ownership through its first time home buyer educational program and credit repair program.  </a:t>
            </a:r>
            <a:r>
              <a:rPr lang="en-US" sz="1100" dirty="0">
                <a:solidFill>
                  <a:schemeClr val="accent3">
                    <a:lumMod val="50000"/>
                  </a:schemeClr>
                </a:solidFill>
                <a:latin typeface="+mj-lt"/>
                <a:ea typeface="Calibri" panose="020F0502020204030204" pitchFamily="34" charset="0"/>
                <a:cs typeface="Times New Roman" panose="02020603050405020304" pitchFamily="18" charset="0"/>
              </a:rPr>
              <a:t>Buy Sell Rent Property Solutions</a:t>
            </a:r>
            <a:r>
              <a:rPr lang="en-US" sz="1100" dirty="0">
                <a:latin typeface="+mj-lt"/>
                <a:ea typeface="Calibri" panose="020F0502020204030204" pitchFamily="34" charset="0"/>
                <a:cs typeface="Times New Roman" panose="02020603050405020304" pitchFamily="18" charset="0"/>
              </a:rPr>
              <a:t> is proud to be part of the area’s renaissance and we aspire to continue contributing to the economic rejuvenation of Georgia. </a:t>
            </a:r>
          </a:p>
        </p:txBody>
      </p:sp>
      <p:sp>
        <p:nvSpPr>
          <p:cNvPr id="10" name="Rectangle 9">
            <a:extLst>
              <a:ext uri="{FF2B5EF4-FFF2-40B4-BE49-F238E27FC236}">
                <a16:creationId xmlns:a16="http://schemas.microsoft.com/office/drawing/2014/main" id="{68E2E4B7-0D51-43D8-A8DD-6FAA2D8557E5}"/>
              </a:ext>
            </a:extLst>
          </p:cNvPr>
          <p:cNvSpPr/>
          <p:nvPr/>
        </p:nvSpPr>
        <p:spPr>
          <a:xfrm>
            <a:off x="3452117" y="6995819"/>
            <a:ext cx="2926379" cy="1585049"/>
          </a:xfrm>
          <a:prstGeom prst="rect">
            <a:avLst/>
          </a:prstGeom>
        </p:spPr>
        <p:txBody>
          <a:bodyPr wrap="none">
            <a:spAutoFit/>
          </a:bodyPr>
          <a:lstStyle/>
          <a:p>
            <a:r>
              <a:rPr lang="en-US" sz="1600" b="1" dirty="0">
                <a:solidFill>
                  <a:schemeClr val="accent3">
                    <a:lumMod val="50000"/>
                  </a:schemeClr>
                </a:solidFill>
                <a:ea typeface="Calibri" panose="020F0502020204030204" pitchFamily="34" charset="0"/>
                <a:cs typeface="Times New Roman" panose="02020603050405020304" pitchFamily="18" charset="0"/>
              </a:rPr>
              <a:t>Buy Sell Rent Property Solutions</a:t>
            </a:r>
          </a:p>
          <a:p>
            <a:r>
              <a:rPr lang="en-US" sz="1600" b="1" dirty="0">
                <a:solidFill>
                  <a:schemeClr val="accent3">
                    <a:lumMod val="50000"/>
                  </a:schemeClr>
                </a:solidFill>
                <a:ea typeface="Calibri" panose="020F0502020204030204" pitchFamily="34" charset="0"/>
                <a:cs typeface="Times New Roman" panose="02020603050405020304" pitchFamily="18" charset="0"/>
              </a:rPr>
              <a:t>5975 Shiloh Road Ste 107</a:t>
            </a:r>
          </a:p>
          <a:p>
            <a:r>
              <a:rPr lang="en-US" sz="1600" b="1" dirty="0">
                <a:solidFill>
                  <a:schemeClr val="accent3">
                    <a:lumMod val="50000"/>
                  </a:schemeClr>
                </a:solidFill>
                <a:ea typeface="Calibri" panose="020F0502020204030204" pitchFamily="34" charset="0"/>
                <a:cs typeface="Times New Roman" panose="02020603050405020304" pitchFamily="18" charset="0"/>
              </a:rPr>
              <a:t>Alpharetta, GA 30005</a:t>
            </a:r>
          </a:p>
          <a:p>
            <a:r>
              <a:rPr lang="en-US" sz="1600" b="1" dirty="0">
                <a:solidFill>
                  <a:schemeClr val="accent3">
                    <a:lumMod val="50000"/>
                  </a:schemeClr>
                </a:solidFill>
                <a:ea typeface="Calibri" panose="020F0502020204030204" pitchFamily="34" charset="0"/>
                <a:cs typeface="Times New Roman" panose="02020603050405020304" pitchFamily="18" charset="0"/>
              </a:rPr>
              <a:t>770-695-7565</a:t>
            </a:r>
          </a:p>
          <a:p>
            <a:r>
              <a:rPr lang="en-US" sz="1100" b="1" dirty="0">
                <a:solidFill>
                  <a:schemeClr val="accent3">
                    <a:lumMod val="75000"/>
                  </a:schemeClr>
                </a:solidFill>
                <a:cs typeface="Times New Roman" panose="02020603050405020304" pitchFamily="18" charset="0"/>
                <a:hlinkClick r:id="rId4">
                  <a:extLst>
                    <a:ext uri="{A12FA001-AC4F-418D-AE19-62706E023703}">
                      <ahyp:hlinkClr xmlns:ahyp="http://schemas.microsoft.com/office/drawing/2018/hyperlinkcolor" val="tx"/>
                    </a:ext>
                  </a:extLst>
                </a:hlinkClick>
              </a:rPr>
              <a:t>Robert@BuySellRentPropertySolutions.com</a:t>
            </a:r>
            <a:endParaRPr lang="en-US" sz="1100" b="1" dirty="0">
              <a:solidFill>
                <a:schemeClr val="accent3">
                  <a:lumMod val="75000"/>
                </a:schemeClr>
              </a:solidFill>
              <a:cs typeface="Times New Roman" panose="02020603050405020304" pitchFamily="18" charset="0"/>
            </a:endParaRPr>
          </a:p>
          <a:p>
            <a:r>
              <a:rPr lang="en-US" sz="1100" b="1" dirty="0">
                <a:solidFill>
                  <a:schemeClr val="accent3">
                    <a:lumMod val="75000"/>
                  </a:schemeClr>
                </a:solidFill>
                <a:cs typeface="Times New Roman" panose="02020603050405020304" pitchFamily="18" charset="0"/>
                <a:hlinkClick r:id="rId5">
                  <a:extLst>
                    <a:ext uri="{A12FA001-AC4F-418D-AE19-62706E023703}">
                      <ahyp:hlinkClr xmlns:ahyp="http://schemas.microsoft.com/office/drawing/2018/hyperlinkcolor" val="tx"/>
                    </a:ext>
                  </a:extLst>
                </a:hlinkClick>
              </a:rPr>
              <a:t>www.BuySellRentPropertySolutions.com</a:t>
            </a:r>
            <a:endParaRPr lang="en-US" sz="1100" b="1" dirty="0">
              <a:solidFill>
                <a:schemeClr val="accent3">
                  <a:lumMod val="75000"/>
                </a:schemeClr>
              </a:solidFill>
              <a:cs typeface="Times New Roman" panose="02020603050405020304" pitchFamily="18" charset="0"/>
            </a:endParaRPr>
          </a:p>
          <a:p>
            <a:endParaRPr lang="en-US" sz="1100" dirty="0"/>
          </a:p>
        </p:txBody>
      </p:sp>
      <p:sp>
        <p:nvSpPr>
          <p:cNvPr id="13" name="Rectangle 12">
            <a:extLst>
              <a:ext uri="{FF2B5EF4-FFF2-40B4-BE49-F238E27FC236}">
                <a16:creationId xmlns:a16="http://schemas.microsoft.com/office/drawing/2014/main" id="{4D3D025F-6926-400B-A059-33DEA6545A05}"/>
              </a:ext>
            </a:extLst>
          </p:cNvPr>
          <p:cNvSpPr/>
          <p:nvPr/>
        </p:nvSpPr>
        <p:spPr>
          <a:xfrm>
            <a:off x="418810" y="7081046"/>
            <a:ext cx="2887127" cy="1297599"/>
          </a:xfrm>
          <a:prstGeom prst="rect">
            <a:avLst/>
          </a:prstGeom>
        </p:spPr>
        <p:txBody>
          <a:bodyPr wrap="square">
            <a:spAutoFit/>
          </a:bodyPr>
          <a:lstStyle/>
          <a:p>
            <a:pPr algn="just">
              <a:lnSpc>
                <a:spcPct val="120000"/>
              </a:lnSpc>
              <a:spcAft>
                <a:spcPts val="1440"/>
              </a:spcAft>
            </a:pPr>
            <a:r>
              <a:rPr lang="en-US" sz="1100" dirty="0">
                <a:solidFill>
                  <a:schemeClr val="accent3">
                    <a:lumMod val="50000"/>
                  </a:schemeClr>
                </a:solidFill>
                <a:ea typeface="Calibri" panose="020F0502020204030204" pitchFamily="34" charset="0"/>
                <a:cs typeface="Times New Roman" panose="02020603050405020304" pitchFamily="18" charset="0"/>
              </a:rPr>
              <a:t>Buy Sell Rent Property Solutions </a:t>
            </a:r>
            <a:r>
              <a:rPr lang="en-US" sz="1100" dirty="0">
                <a:latin typeface="+mj-lt"/>
                <a:ea typeface="Calibri" panose="020F0502020204030204" pitchFamily="34" charset="0"/>
                <a:cs typeface="Times New Roman" panose="02020603050405020304" pitchFamily="18" charset="0"/>
              </a:rPr>
              <a:t>is a member of the Better Business Bureau and has been an integral part of the community for years. We can provide numerous references from past clients upon request. Call us today and we can discuss your options!</a:t>
            </a:r>
            <a:endParaRPr lang="en-US" sz="1400" dirty="0">
              <a:latin typeface="+mj-lt"/>
              <a:ea typeface="Calibri" panose="020F0502020204030204" pitchFamily="34" charset="0"/>
              <a:cs typeface="Times New Roman" panose="02020603050405020304" pitchFamily="18" charset="0"/>
            </a:endParaRPr>
          </a:p>
        </p:txBody>
      </p:sp>
      <p:sp>
        <p:nvSpPr>
          <p:cNvPr id="14" name="Text Box 265">
            <a:extLst>
              <a:ext uri="{FF2B5EF4-FFF2-40B4-BE49-F238E27FC236}">
                <a16:creationId xmlns:a16="http://schemas.microsoft.com/office/drawing/2014/main" id="{0050EE21-0918-4AA0-A4EF-FCC48AF8810D}"/>
              </a:ext>
            </a:extLst>
          </p:cNvPr>
          <p:cNvSpPr txBox="1">
            <a:spLocks noChangeArrowheads="1"/>
          </p:cNvSpPr>
          <p:nvPr/>
        </p:nvSpPr>
        <p:spPr bwMode="auto">
          <a:xfrm>
            <a:off x="1024354" y="244198"/>
            <a:ext cx="6402960" cy="1411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effectLst/>
              <a:latin typeface="Californian FB" charset="0"/>
              <a:ea typeface="ÇlÇr ñæí©" charset="0"/>
            </a:endParaRPr>
          </a:p>
          <a:p>
            <a:pPr lvl="0" algn="ctr" defTabSz="914400"/>
            <a:r>
              <a:rPr lang="en-US" sz="2000" b="1" dirty="0">
                <a:latin typeface="Corbel" charset="0"/>
                <a:ea typeface="ÇlÇr ñæí©" charset="0"/>
              </a:rPr>
              <a:t>A Real Estate Solutions Company</a:t>
            </a:r>
          </a:p>
        </p:txBody>
      </p:sp>
    </p:spTree>
    <p:extLst>
      <p:ext uri="{BB962C8B-B14F-4D97-AF65-F5344CB8AC3E}">
        <p14:creationId xmlns:p14="http://schemas.microsoft.com/office/powerpoint/2010/main" val="144884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810" y="1169598"/>
            <a:ext cx="5959685" cy="7399635"/>
          </a:xfrm>
        </p:spPr>
        <p:txBody>
          <a:bodyPr>
            <a:noAutofit/>
          </a:bodyPr>
          <a:lstStyle/>
          <a:p>
            <a:pPr algn="ctr"/>
            <a:r>
              <a:rPr lang="en-US" sz="1200" b="1" dirty="0">
                <a:solidFill>
                  <a:schemeClr val="accent3">
                    <a:lumMod val="50000"/>
                  </a:schemeClr>
                </a:solidFill>
              </a:rPr>
              <a:t>Purchase Program</a:t>
            </a:r>
            <a:endParaRPr lang="en-US" sz="1200" dirty="0">
              <a:solidFill>
                <a:schemeClr val="accent3">
                  <a:lumMod val="50000"/>
                </a:schemeClr>
              </a:solidFill>
            </a:endParaRPr>
          </a:p>
          <a:p>
            <a:r>
              <a:rPr lang="en-US" dirty="0"/>
              <a:t>If saving In many instances, it may be in your best interest to sell. If you are struggling to make the mortgage payment each month, you may need want to find a more affordable situation. Likewise, do not risk losing valuable equity to a pending foreclosure by not taking action. We can purchase your home directly from you and there are no hefty realtor commissions you will have to pay. We can also close very quickly or on your timeline, whatever you prefer. Call us today and we can make you an offer in less than 24 hours!</a:t>
            </a:r>
            <a:endParaRPr lang="en-US" b="1" dirty="0">
              <a:solidFill>
                <a:schemeClr val="accent3">
                  <a:lumMod val="50000"/>
                </a:schemeClr>
              </a:solidFill>
              <a:ea typeface="Calibri" panose="020F0502020204030204" pitchFamily="34" charset="0"/>
              <a:cs typeface="Times New Roman" panose="02020603050405020304" pitchFamily="18" charset="0"/>
            </a:endParaRPr>
          </a:p>
          <a:p>
            <a:endParaRPr lang="en-US" dirty="0"/>
          </a:p>
          <a:p>
            <a:pPr algn="ctr"/>
            <a:r>
              <a:rPr lang="en-US" sz="1200" b="1" dirty="0">
                <a:solidFill>
                  <a:schemeClr val="accent3">
                    <a:lumMod val="50000"/>
                  </a:schemeClr>
                </a:solidFill>
              </a:rPr>
              <a:t>Mortgage Refinance Programs</a:t>
            </a:r>
            <a:endParaRPr lang="en-US" sz="1200" dirty="0">
              <a:solidFill>
                <a:schemeClr val="accent3">
                  <a:lumMod val="50000"/>
                </a:schemeClr>
              </a:solidFill>
            </a:endParaRPr>
          </a:p>
          <a:p>
            <a:r>
              <a:rPr lang="en-US" dirty="0"/>
              <a:t>If saving your home is your goal, we can help! We work with many national lenders who specialize in refinancing homeowners who are behind on payments. Most mortgage companies will shy away from borrowers with tarnished credit, but not the lenders we work with. We will work diligently to find the best loan product for you. If this program interests you, please speak with us today because the longer you delay the more difficult it will be to qualify!</a:t>
            </a:r>
          </a:p>
          <a:p>
            <a:pPr algn="just">
              <a:spcBef>
                <a:spcPts val="0"/>
              </a:spcBef>
            </a:pPr>
            <a:endParaRPr lang="en-US" dirty="0"/>
          </a:p>
          <a:p>
            <a:pPr algn="ctr"/>
            <a:r>
              <a:rPr lang="en-US" sz="1200" b="1" dirty="0">
                <a:solidFill>
                  <a:schemeClr val="accent3">
                    <a:lumMod val="50000"/>
                  </a:schemeClr>
                </a:solidFill>
              </a:rPr>
              <a:t>Loan Modification Programs </a:t>
            </a:r>
          </a:p>
          <a:p>
            <a:r>
              <a:rPr lang="en-US" dirty="0"/>
              <a:t>A “Loan Modification Program” is a special program designed to help homeowners who had a previous hardship get back on track with their mortgage. We will work directly with you and your lender to help you qualify, however you must have recovered from that hardship, and be able to make your mortgage payments again. Often times the lender will require some sort of partial payment before they will consider a loan modification program. The relationships we have built with many banks will help you immensely during this process.  </a:t>
            </a:r>
          </a:p>
          <a:p>
            <a:pPr algn="just">
              <a:spcBef>
                <a:spcPts val="0"/>
              </a:spcBef>
            </a:pPr>
            <a:endParaRPr lang="en-US" dirty="0"/>
          </a:p>
          <a:p>
            <a:pPr algn="ctr"/>
            <a:r>
              <a:rPr lang="en-US" sz="1200" b="1" dirty="0">
                <a:solidFill>
                  <a:schemeClr val="accent3">
                    <a:lumMod val="50000"/>
                  </a:schemeClr>
                </a:solidFill>
              </a:rPr>
              <a:t>Short Sale Programs</a:t>
            </a:r>
            <a:endParaRPr lang="en-US" sz="1200" dirty="0">
              <a:solidFill>
                <a:schemeClr val="accent3">
                  <a:lumMod val="50000"/>
                </a:schemeClr>
              </a:solidFill>
            </a:endParaRPr>
          </a:p>
          <a:p>
            <a:r>
              <a:rPr lang="en-US" dirty="0"/>
              <a:t>With today’s declining real estate market it can be very difficult for some homeowners to sell their property. If you are overleveraged you may be tempted to just walk away, however this is not in your best interest. There are serious consequences if you let the home go to foreclosure. If this is a scenario you are currently experiencing you must understand you have options. We are very successful at negotiating debt with banks and can often times purchase your property directly from you thus saving you from a foreclosure. </a:t>
            </a:r>
          </a:p>
          <a:p>
            <a:endParaRPr lang="en-US" dirty="0"/>
          </a:p>
          <a:p>
            <a:r>
              <a:rPr lang="en-US" sz="1200" b="1" dirty="0">
                <a:solidFill>
                  <a:schemeClr val="accent3">
                    <a:lumMod val="50000"/>
                  </a:schemeClr>
                </a:solidFill>
              </a:rPr>
              <a:t>                Credit Repair Programs</a:t>
            </a:r>
          </a:p>
          <a:p>
            <a:r>
              <a:rPr lang="en-US" dirty="0"/>
              <a:t>Whether you are looking to repair your credit </a:t>
            </a:r>
          </a:p>
          <a:p>
            <a:r>
              <a:rPr lang="en-US" dirty="0"/>
              <a:t>from an unfortunate financial event or improve</a:t>
            </a:r>
          </a:p>
          <a:p>
            <a:r>
              <a:rPr lang="en-US" dirty="0"/>
              <a:t> your credit score in order to purchase another </a:t>
            </a:r>
          </a:p>
          <a:p>
            <a:r>
              <a:rPr lang="en-US" dirty="0"/>
              <a:t>home in the future, our network of credit repair </a:t>
            </a:r>
          </a:p>
          <a:p>
            <a:r>
              <a:rPr lang="en-US" dirty="0"/>
              <a:t>specialists can produce results quickly. We can </a:t>
            </a:r>
          </a:p>
          <a:p>
            <a:r>
              <a:rPr lang="en-US" dirty="0"/>
              <a:t>provide educational materials, step by step</a:t>
            </a:r>
          </a:p>
          <a:p>
            <a:r>
              <a:rPr lang="en-US" dirty="0"/>
              <a:t> instruction, and professional credit coaching.</a:t>
            </a:r>
          </a:p>
        </p:txBody>
      </p:sp>
      <p:sp>
        <p:nvSpPr>
          <p:cNvPr id="6" name="Slide Number Placeholder 5"/>
          <p:cNvSpPr>
            <a:spLocks noGrp="1"/>
          </p:cNvSpPr>
          <p:nvPr>
            <p:ph type="sldNum" sz="quarter" idx="12"/>
          </p:nvPr>
        </p:nvSpPr>
        <p:spPr/>
        <p:txBody>
          <a:bodyPr/>
          <a:lstStyle/>
          <a:p>
            <a:fld id="{A88EBE9D-EF06-9E49-9451-B427DBD8C0F9}" type="slidenum">
              <a:rPr lang="en-US" smtClean="0"/>
              <a:t>3</a:t>
            </a:fld>
            <a:endParaRPr lang="en-US"/>
          </a:p>
        </p:txBody>
      </p:sp>
      <p:pic>
        <p:nvPicPr>
          <p:cNvPr id="7" name="Picture 6">
            <a:extLst>
              <a:ext uri="{FF2B5EF4-FFF2-40B4-BE49-F238E27FC236}">
                <a16:creationId xmlns:a16="http://schemas.microsoft.com/office/drawing/2014/main" id="{D1900620-2A49-42C5-B5A9-3BBFC683F55A}"/>
              </a:ext>
            </a:extLst>
          </p:cNvPr>
          <p:cNvPicPr>
            <a:picLocks noChangeAspect="1"/>
          </p:cNvPicPr>
          <p:nvPr/>
        </p:nvPicPr>
        <p:blipFill>
          <a:blip r:embed="rId2"/>
          <a:stretch>
            <a:fillRect/>
          </a:stretch>
        </p:blipFill>
        <p:spPr>
          <a:xfrm>
            <a:off x="418810" y="244198"/>
            <a:ext cx="1503775" cy="925400"/>
          </a:xfrm>
          <a:prstGeom prst="rect">
            <a:avLst/>
          </a:prstGeom>
        </p:spPr>
      </p:pic>
      <p:sp>
        <p:nvSpPr>
          <p:cNvPr id="9" name="Text Box 265">
            <a:extLst>
              <a:ext uri="{FF2B5EF4-FFF2-40B4-BE49-F238E27FC236}">
                <a16:creationId xmlns:a16="http://schemas.microsoft.com/office/drawing/2014/main" id="{59D4489B-034E-4FE2-9258-4AEE1F709C06}"/>
              </a:ext>
            </a:extLst>
          </p:cNvPr>
          <p:cNvSpPr txBox="1">
            <a:spLocks noChangeArrowheads="1"/>
          </p:cNvSpPr>
          <p:nvPr/>
        </p:nvSpPr>
        <p:spPr bwMode="auto">
          <a:xfrm>
            <a:off x="1024354" y="126633"/>
            <a:ext cx="6402960" cy="1411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effectLst/>
              <a:latin typeface="Californian FB" charset="0"/>
              <a:ea typeface="ÇlÇr ñæí©" charset="0"/>
            </a:endParaRPr>
          </a:p>
          <a:p>
            <a:pPr lvl="0" algn="ctr" defTabSz="914400"/>
            <a:r>
              <a:rPr lang="en-US" sz="2000" b="1" dirty="0">
                <a:latin typeface="Corbel" charset="0"/>
                <a:ea typeface="ÇlÇr ñæí©" charset="0"/>
              </a:rPr>
              <a:t>A Real Estate Solutions Company</a:t>
            </a:r>
          </a:p>
          <a:p>
            <a:pPr lvl="0" algn="ctr" defTabSz="914400"/>
            <a:endParaRPr lang="en-US" sz="2000" b="1" dirty="0">
              <a:latin typeface="Corbel" charset="0"/>
              <a:ea typeface="ÇlÇr ñæí©" charset="0"/>
            </a:endParaRPr>
          </a:p>
        </p:txBody>
      </p:sp>
      <p:sp>
        <p:nvSpPr>
          <p:cNvPr id="18" name="Rectangle 17">
            <a:extLst>
              <a:ext uri="{FF2B5EF4-FFF2-40B4-BE49-F238E27FC236}">
                <a16:creationId xmlns:a16="http://schemas.microsoft.com/office/drawing/2014/main" id="{1897E001-7C06-4650-B648-A0587377C98D}"/>
              </a:ext>
            </a:extLst>
          </p:cNvPr>
          <p:cNvSpPr/>
          <p:nvPr/>
        </p:nvSpPr>
        <p:spPr>
          <a:xfrm>
            <a:off x="3512811" y="6786813"/>
            <a:ext cx="2926379" cy="1585049"/>
          </a:xfrm>
          <a:prstGeom prst="rect">
            <a:avLst/>
          </a:prstGeom>
        </p:spPr>
        <p:txBody>
          <a:bodyPr wrap="none">
            <a:spAutoFit/>
          </a:bodyPr>
          <a:lstStyle/>
          <a:p>
            <a:r>
              <a:rPr lang="en-US" sz="1600" b="1" dirty="0">
                <a:solidFill>
                  <a:schemeClr val="accent3">
                    <a:lumMod val="50000"/>
                  </a:schemeClr>
                </a:solidFill>
                <a:ea typeface="Calibri" panose="020F0502020204030204" pitchFamily="34" charset="0"/>
                <a:cs typeface="Times New Roman" panose="02020603050405020304" pitchFamily="18" charset="0"/>
              </a:rPr>
              <a:t>Buy Sell Rent Property Solutions</a:t>
            </a:r>
          </a:p>
          <a:p>
            <a:r>
              <a:rPr lang="en-US" sz="1600" b="1" dirty="0">
                <a:solidFill>
                  <a:schemeClr val="accent3">
                    <a:lumMod val="50000"/>
                  </a:schemeClr>
                </a:solidFill>
                <a:ea typeface="Calibri" panose="020F0502020204030204" pitchFamily="34" charset="0"/>
                <a:cs typeface="Times New Roman" panose="02020603050405020304" pitchFamily="18" charset="0"/>
              </a:rPr>
              <a:t>5975 Shiloh Road Ste 107</a:t>
            </a:r>
          </a:p>
          <a:p>
            <a:r>
              <a:rPr lang="en-US" sz="1600" b="1" dirty="0">
                <a:solidFill>
                  <a:schemeClr val="accent3">
                    <a:lumMod val="50000"/>
                  </a:schemeClr>
                </a:solidFill>
                <a:ea typeface="Calibri" panose="020F0502020204030204" pitchFamily="34" charset="0"/>
                <a:cs typeface="Times New Roman" panose="02020603050405020304" pitchFamily="18" charset="0"/>
              </a:rPr>
              <a:t>Alpharetta, GA 30005</a:t>
            </a:r>
          </a:p>
          <a:p>
            <a:r>
              <a:rPr lang="en-US" sz="1600" b="1" dirty="0">
                <a:solidFill>
                  <a:schemeClr val="accent3">
                    <a:lumMod val="50000"/>
                  </a:schemeClr>
                </a:solidFill>
                <a:ea typeface="Calibri" panose="020F0502020204030204" pitchFamily="34" charset="0"/>
                <a:cs typeface="Times New Roman" panose="02020603050405020304" pitchFamily="18" charset="0"/>
              </a:rPr>
              <a:t>770-695-7565</a:t>
            </a:r>
          </a:p>
          <a:p>
            <a:r>
              <a:rPr lang="en-US" sz="1100" b="1" dirty="0">
                <a:solidFill>
                  <a:schemeClr val="accent3">
                    <a:lumMod val="75000"/>
                  </a:schemeClr>
                </a:solidFill>
                <a:cs typeface="Times New Roman" panose="02020603050405020304" pitchFamily="18" charset="0"/>
                <a:hlinkClick r:id="rId3">
                  <a:extLst>
                    <a:ext uri="{A12FA001-AC4F-418D-AE19-62706E023703}">
                      <ahyp:hlinkClr xmlns:ahyp="http://schemas.microsoft.com/office/drawing/2018/hyperlinkcolor" val="tx"/>
                    </a:ext>
                  </a:extLst>
                </a:hlinkClick>
              </a:rPr>
              <a:t>Robert@BuySellRentPropertySolutions.com</a:t>
            </a:r>
            <a:endParaRPr lang="en-US" sz="1100" b="1" dirty="0">
              <a:solidFill>
                <a:schemeClr val="accent3">
                  <a:lumMod val="75000"/>
                </a:schemeClr>
              </a:solidFill>
              <a:cs typeface="Times New Roman" panose="02020603050405020304" pitchFamily="18" charset="0"/>
            </a:endParaRPr>
          </a:p>
          <a:p>
            <a:r>
              <a:rPr lang="en-US" sz="1100" b="1" dirty="0">
                <a:solidFill>
                  <a:schemeClr val="accent3">
                    <a:lumMod val="75000"/>
                  </a:schemeClr>
                </a:solidFill>
                <a:cs typeface="Times New Roman" panose="02020603050405020304" pitchFamily="18" charset="0"/>
                <a:hlinkClick r:id="rId4">
                  <a:extLst>
                    <a:ext uri="{A12FA001-AC4F-418D-AE19-62706E023703}">
                      <ahyp:hlinkClr xmlns:ahyp="http://schemas.microsoft.com/office/drawing/2018/hyperlinkcolor" val="tx"/>
                    </a:ext>
                  </a:extLst>
                </a:hlinkClick>
              </a:rPr>
              <a:t>www.BuySellRentPropertySolutions.com</a:t>
            </a:r>
            <a:endParaRPr lang="en-US" sz="1100" b="1" dirty="0">
              <a:solidFill>
                <a:schemeClr val="accent3">
                  <a:lumMod val="75000"/>
                </a:schemeClr>
              </a:solidFill>
              <a:cs typeface="Times New Roman" panose="02020603050405020304" pitchFamily="18" charset="0"/>
            </a:endParaRPr>
          </a:p>
          <a:p>
            <a:endParaRPr lang="en-US" sz="1100" dirty="0"/>
          </a:p>
        </p:txBody>
      </p:sp>
    </p:spTree>
    <p:extLst>
      <p:ext uri="{BB962C8B-B14F-4D97-AF65-F5344CB8AC3E}">
        <p14:creationId xmlns:p14="http://schemas.microsoft.com/office/powerpoint/2010/main" val="457234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810" y="1169598"/>
            <a:ext cx="5959685" cy="7399635"/>
          </a:xfrm>
        </p:spPr>
        <p:txBody>
          <a:bodyPr>
            <a:noAutofit/>
          </a:bodyPr>
          <a:lstStyle/>
          <a:p>
            <a:pPr algn="ctr"/>
            <a:r>
              <a:rPr lang="en-US" sz="1200" b="1" dirty="0">
                <a:solidFill>
                  <a:schemeClr val="accent3">
                    <a:lumMod val="50000"/>
                  </a:schemeClr>
                </a:solidFill>
              </a:rPr>
              <a:t>Homeowner Relocation Program</a:t>
            </a:r>
            <a:endParaRPr lang="en-US" sz="1200" dirty="0">
              <a:solidFill>
                <a:schemeClr val="accent3">
                  <a:lumMod val="50000"/>
                </a:schemeClr>
              </a:solidFill>
            </a:endParaRPr>
          </a:p>
          <a:p>
            <a:r>
              <a:rPr lang="en-US" dirty="0"/>
              <a:t>We realize the challenges homeowners face when selling their property. That is why </a:t>
            </a:r>
            <a:r>
              <a:rPr lang="en-US" dirty="0">
                <a:solidFill>
                  <a:schemeClr val="accent3">
                    <a:lumMod val="50000"/>
                  </a:schemeClr>
                </a:solidFill>
              </a:rPr>
              <a:t>Buy Sell Rent Property Solutions </a:t>
            </a:r>
            <a:r>
              <a:rPr lang="en-US" dirty="0"/>
              <a:t>created the Homeowner Relocation Program and will work hand in hand with you to locate another home or an apartment depending on your needs. We can also arrange for movers if this is something you desire. We know selling a home can be stressful and believe in going the extra mile for our customers.  Please inquire about the program and let us help you with your transition.</a:t>
            </a:r>
          </a:p>
          <a:p>
            <a:endParaRPr lang="en-US" dirty="0"/>
          </a:p>
          <a:p>
            <a:pPr algn="ctr"/>
            <a:r>
              <a:rPr lang="en-US" sz="1200" b="1" dirty="0">
                <a:solidFill>
                  <a:schemeClr val="accent3">
                    <a:lumMod val="50000"/>
                  </a:schemeClr>
                </a:solidFill>
              </a:rPr>
              <a:t>Company Testimonials</a:t>
            </a:r>
            <a:endParaRPr lang="en-US" sz="1200" dirty="0">
              <a:solidFill>
                <a:schemeClr val="accent3">
                  <a:lumMod val="50000"/>
                </a:schemeClr>
              </a:solidFill>
            </a:endParaRPr>
          </a:p>
          <a:p>
            <a:r>
              <a:rPr lang="en-US" i="1" dirty="0"/>
              <a:t>“Being in the mortgage business I know how complicated home transactions can be and that is why I have been so impressed with the way you does business.  I have seen them solve some of the most difficult real estate problems that other investors and real estate professionals would not touch.  They are extremely professional and most importantly do what they promise.  If you are looking to refinance, sell, or buy a home I would deal with them first!” </a:t>
            </a:r>
            <a:endParaRPr lang="en-US" dirty="0"/>
          </a:p>
          <a:p>
            <a:r>
              <a:rPr lang="en-US" dirty="0"/>
              <a:t>   -  Tom Wicker, Mortgage Broker </a:t>
            </a:r>
          </a:p>
          <a:p>
            <a:pPr algn="just">
              <a:spcBef>
                <a:spcPts val="0"/>
              </a:spcBef>
            </a:pPr>
            <a:endParaRPr lang="en-US" dirty="0"/>
          </a:p>
          <a:p>
            <a:r>
              <a:rPr lang="en-US" i="1" dirty="0"/>
              <a:t>“I had a very complicated Real Estate problem whereby I owed much more than my house was worth and as a result could not sell my property.  You actually negotiated my debt down with my mortgage company and were able to purchase my house thus saving me from foreclosure.” </a:t>
            </a:r>
            <a:endParaRPr lang="en-US" dirty="0"/>
          </a:p>
          <a:p>
            <a:r>
              <a:rPr lang="en-US" dirty="0"/>
              <a:t>   -  Chris C. , Home Seller</a:t>
            </a:r>
          </a:p>
          <a:p>
            <a:pPr algn="just">
              <a:spcBef>
                <a:spcPts val="0"/>
              </a:spcBef>
            </a:pPr>
            <a:endParaRPr lang="en-US" dirty="0"/>
          </a:p>
          <a:p>
            <a:r>
              <a:rPr lang="en-US" i="1" dirty="0"/>
              <a:t>“I can not thank your company enough for helping me solve my real estate problems.  I was behind on my mortgage and need someone to close quickly.  The company actually made up all of my back payments and continued to pay my mortgage which has helped me re-establish my credit.  I can not thank you enough.”</a:t>
            </a:r>
            <a:endParaRPr lang="en-US" dirty="0"/>
          </a:p>
          <a:p>
            <a:r>
              <a:rPr lang="en-US" dirty="0"/>
              <a:t>   -  Jennifer L. Home Seller</a:t>
            </a:r>
          </a:p>
          <a:p>
            <a:endParaRPr lang="en-US" dirty="0"/>
          </a:p>
          <a:p>
            <a:r>
              <a:rPr lang="en-US" i="1" dirty="0"/>
              <a:t>“As a Real Estate attorney I deal with many difficult real estate closings and I have been extremely impressed with the way you have helped solve many of my client’s real estate problems.  I extend my sincere gratitude to your company for your professionalism during our ongoing professional relationship.”</a:t>
            </a:r>
            <a:endParaRPr lang="en-US" dirty="0"/>
          </a:p>
          <a:p>
            <a:r>
              <a:rPr lang="en-US" dirty="0"/>
              <a:t>   -  Francis </a:t>
            </a:r>
            <a:r>
              <a:rPr lang="en-US" dirty="0" err="1"/>
              <a:t>Lieto</a:t>
            </a:r>
            <a:r>
              <a:rPr lang="en-US" dirty="0"/>
              <a:t>, Attorney</a:t>
            </a:r>
          </a:p>
          <a:p>
            <a:endParaRPr lang="en-US" dirty="0"/>
          </a:p>
          <a:p>
            <a:r>
              <a:rPr lang="en-US" dirty="0"/>
              <a:t>“T</a:t>
            </a:r>
            <a:r>
              <a:rPr lang="en-US" i="1" dirty="0"/>
              <a:t>hank you very much for everything.  Your </a:t>
            </a:r>
          </a:p>
          <a:p>
            <a:r>
              <a:rPr lang="en-US" i="1" dirty="0"/>
              <a:t>company was very professional and you did </a:t>
            </a:r>
          </a:p>
          <a:p>
            <a:r>
              <a:rPr lang="en-US" i="1" dirty="0"/>
              <a:t>everything you said you were going to.”</a:t>
            </a:r>
            <a:endParaRPr lang="en-US" dirty="0"/>
          </a:p>
          <a:p>
            <a:r>
              <a:rPr lang="en-US" dirty="0"/>
              <a:t>   -  Nicole Wade, Home Seller</a:t>
            </a:r>
          </a:p>
          <a:p>
            <a:endParaRPr lang="en-US" dirty="0"/>
          </a:p>
        </p:txBody>
      </p:sp>
      <p:sp>
        <p:nvSpPr>
          <p:cNvPr id="6" name="Slide Number Placeholder 5"/>
          <p:cNvSpPr>
            <a:spLocks noGrp="1"/>
          </p:cNvSpPr>
          <p:nvPr>
            <p:ph type="sldNum" sz="quarter" idx="12"/>
          </p:nvPr>
        </p:nvSpPr>
        <p:spPr/>
        <p:txBody>
          <a:bodyPr/>
          <a:lstStyle/>
          <a:p>
            <a:fld id="{A88EBE9D-EF06-9E49-9451-B427DBD8C0F9}" type="slidenum">
              <a:rPr lang="en-US" smtClean="0"/>
              <a:t>4</a:t>
            </a:fld>
            <a:endParaRPr lang="en-US"/>
          </a:p>
        </p:txBody>
      </p:sp>
      <p:pic>
        <p:nvPicPr>
          <p:cNvPr id="7" name="Picture 6">
            <a:extLst>
              <a:ext uri="{FF2B5EF4-FFF2-40B4-BE49-F238E27FC236}">
                <a16:creationId xmlns:a16="http://schemas.microsoft.com/office/drawing/2014/main" id="{D1900620-2A49-42C5-B5A9-3BBFC683F55A}"/>
              </a:ext>
            </a:extLst>
          </p:cNvPr>
          <p:cNvPicPr>
            <a:picLocks noChangeAspect="1"/>
          </p:cNvPicPr>
          <p:nvPr/>
        </p:nvPicPr>
        <p:blipFill>
          <a:blip r:embed="rId2"/>
          <a:stretch>
            <a:fillRect/>
          </a:stretch>
        </p:blipFill>
        <p:spPr>
          <a:xfrm>
            <a:off x="418810" y="244198"/>
            <a:ext cx="1503775" cy="925400"/>
          </a:xfrm>
          <a:prstGeom prst="rect">
            <a:avLst/>
          </a:prstGeom>
        </p:spPr>
      </p:pic>
      <p:sp>
        <p:nvSpPr>
          <p:cNvPr id="9" name="Text Box 265">
            <a:extLst>
              <a:ext uri="{FF2B5EF4-FFF2-40B4-BE49-F238E27FC236}">
                <a16:creationId xmlns:a16="http://schemas.microsoft.com/office/drawing/2014/main" id="{59D4489B-034E-4FE2-9258-4AEE1F709C06}"/>
              </a:ext>
            </a:extLst>
          </p:cNvPr>
          <p:cNvSpPr txBox="1">
            <a:spLocks noChangeArrowheads="1"/>
          </p:cNvSpPr>
          <p:nvPr/>
        </p:nvSpPr>
        <p:spPr bwMode="auto">
          <a:xfrm>
            <a:off x="1024354" y="126633"/>
            <a:ext cx="6402960" cy="1411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effectLst/>
              <a:latin typeface="Californian FB" charset="0"/>
              <a:ea typeface="ÇlÇr ñæí©" charset="0"/>
            </a:endParaRPr>
          </a:p>
          <a:p>
            <a:pPr lvl="0" algn="ctr" defTabSz="914400"/>
            <a:r>
              <a:rPr lang="en-US" sz="2000" b="1" dirty="0">
                <a:latin typeface="Corbel" charset="0"/>
                <a:ea typeface="ÇlÇr ñæí©" charset="0"/>
              </a:rPr>
              <a:t>A Real Estate Solutions Company</a:t>
            </a:r>
          </a:p>
          <a:p>
            <a:pPr lvl="0" algn="ctr" defTabSz="914400"/>
            <a:endParaRPr lang="en-US" sz="2000" b="1" dirty="0">
              <a:latin typeface="Corbel" charset="0"/>
              <a:ea typeface="ÇlÇr ñæí©" charset="0"/>
            </a:endParaRPr>
          </a:p>
        </p:txBody>
      </p:sp>
      <p:sp>
        <p:nvSpPr>
          <p:cNvPr id="18" name="Rectangle 17">
            <a:extLst>
              <a:ext uri="{FF2B5EF4-FFF2-40B4-BE49-F238E27FC236}">
                <a16:creationId xmlns:a16="http://schemas.microsoft.com/office/drawing/2014/main" id="{1897E001-7C06-4650-B648-A0587377C98D}"/>
              </a:ext>
            </a:extLst>
          </p:cNvPr>
          <p:cNvSpPr/>
          <p:nvPr/>
        </p:nvSpPr>
        <p:spPr>
          <a:xfrm>
            <a:off x="3512811" y="6786813"/>
            <a:ext cx="2926379" cy="1585049"/>
          </a:xfrm>
          <a:prstGeom prst="rect">
            <a:avLst/>
          </a:prstGeom>
        </p:spPr>
        <p:txBody>
          <a:bodyPr wrap="none">
            <a:spAutoFit/>
          </a:bodyPr>
          <a:lstStyle/>
          <a:p>
            <a:r>
              <a:rPr lang="en-US" sz="1600" b="1" dirty="0">
                <a:solidFill>
                  <a:schemeClr val="accent3">
                    <a:lumMod val="50000"/>
                  </a:schemeClr>
                </a:solidFill>
                <a:ea typeface="Calibri" panose="020F0502020204030204" pitchFamily="34" charset="0"/>
                <a:cs typeface="Times New Roman" panose="02020603050405020304" pitchFamily="18" charset="0"/>
              </a:rPr>
              <a:t>Buy Sell Rent Property Solutions</a:t>
            </a:r>
          </a:p>
          <a:p>
            <a:r>
              <a:rPr lang="en-US" sz="1600" b="1" dirty="0">
                <a:solidFill>
                  <a:schemeClr val="accent3">
                    <a:lumMod val="50000"/>
                  </a:schemeClr>
                </a:solidFill>
                <a:ea typeface="Calibri" panose="020F0502020204030204" pitchFamily="34" charset="0"/>
                <a:cs typeface="Times New Roman" panose="02020603050405020304" pitchFamily="18" charset="0"/>
              </a:rPr>
              <a:t>5975 Shiloh Road Ste 107</a:t>
            </a:r>
          </a:p>
          <a:p>
            <a:r>
              <a:rPr lang="en-US" sz="1600" b="1" dirty="0">
                <a:solidFill>
                  <a:schemeClr val="accent3">
                    <a:lumMod val="50000"/>
                  </a:schemeClr>
                </a:solidFill>
                <a:ea typeface="Calibri" panose="020F0502020204030204" pitchFamily="34" charset="0"/>
                <a:cs typeface="Times New Roman" panose="02020603050405020304" pitchFamily="18" charset="0"/>
              </a:rPr>
              <a:t>Alpharetta, GA 30005</a:t>
            </a:r>
          </a:p>
          <a:p>
            <a:r>
              <a:rPr lang="en-US" sz="1600" b="1" dirty="0">
                <a:solidFill>
                  <a:schemeClr val="accent3">
                    <a:lumMod val="50000"/>
                  </a:schemeClr>
                </a:solidFill>
                <a:ea typeface="Calibri" panose="020F0502020204030204" pitchFamily="34" charset="0"/>
                <a:cs typeface="Times New Roman" panose="02020603050405020304" pitchFamily="18" charset="0"/>
              </a:rPr>
              <a:t>770-695-7565</a:t>
            </a:r>
          </a:p>
          <a:p>
            <a:r>
              <a:rPr lang="en-US" sz="1100" b="1" dirty="0">
                <a:solidFill>
                  <a:schemeClr val="accent3">
                    <a:lumMod val="75000"/>
                  </a:schemeClr>
                </a:solidFill>
                <a:cs typeface="Times New Roman" panose="02020603050405020304" pitchFamily="18" charset="0"/>
                <a:hlinkClick r:id="rId3">
                  <a:extLst>
                    <a:ext uri="{A12FA001-AC4F-418D-AE19-62706E023703}">
                      <ahyp:hlinkClr xmlns:ahyp="http://schemas.microsoft.com/office/drawing/2018/hyperlinkcolor" val="tx"/>
                    </a:ext>
                  </a:extLst>
                </a:hlinkClick>
              </a:rPr>
              <a:t>Robert@BuySellRentPropertySolutions.com</a:t>
            </a:r>
            <a:endParaRPr lang="en-US" sz="1100" b="1" dirty="0">
              <a:solidFill>
                <a:schemeClr val="accent3">
                  <a:lumMod val="75000"/>
                </a:schemeClr>
              </a:solidFill>
              <a:cs typeface="Times New Roman" panose="02020603050405020304" pitchFamily="18" charset="0"/>
            </a:endParaRPr>
          </a:p>
          <a:p>
            <a:r>
              <a:rPr lang="en-US" sz="1100" b="1" dirty="0">
                <a:solidFill>
                  <a:schemeClr val="accent3">
                    <a:lumMod val="75000"/>
                  </a:schemeClr>
                </a:solidFill>
                <a:cs typeface="Times New Roman" panose="02020603050405020304" pitchFamily="18" charset="0"/>
                <a:hlinkClick r:id="rId4">
                  <a:extLst>
                    <a:ext uri="{A12FA001-AC4F-418D-AE19-62706E023703}">
                      <ahyp:hlinkClr xmlns:ahyp="http://schemas.microsoft.com/office/drawing/2018/hyperlinkcolor" val="tx"/>
                    </a:ext>
                  </a:extLst>
                </a:hlinkClick>
              </a:rPr>
              <a:t>www.BuySellRentPropertySolutions.com</a:t>
            </a:r>
            <a:endParaRPr lang="en-US" sz="1100" b="1" dirty="0">
              <a:solidFill>
                <a:schemeClr val="accent3">
                  <a:lumMod val="75000"/>
                </a:schemeClr>
              </a:solidFill>
              <a:cs typeface="Times New Roman" panose="02020603050405020304" pitchFamily="18" charset="0"/>
            </a:endParaRPr>
          </a:p>
          <a:p>
            <a:endParaRPr lang="en-US" sz="1100" dirty="0"/>
          </a:p>
        </p:txBody>
      </p:sp>
    </p:spTree>
    <p:extLst>
      <p:ext uri="{BB962C8B-B14F-4D97-AF65-F5344CB8AC3E}">
        <p14:creationId xmlns:p14="http://schemas.microsoft.com/office/powerpoint/2010/main" val="331175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normAutofit/>
          </a:bodyPr>
          <a:lstStyle/>
          <a:p>
            <a:pPr algn="r"/>
            <a:r>
              <a:rPr lang="en-US" dirty="0">
                <a:solidFill>
                  <a:schemeClr val="accent3">
                    <a:lumMod val="50000"/>
                  </a:schemeClr>
                </a:solidFill>
              </a:rPr>
              <a:t>Our Story</a:t>
            </a:r>
          </a:p>
        </p:txBody>
      </p:sp>
      <p:sp>
        <p:nvSpPr>
          <p:cNvPr id="3" name="Content Placeholder 2"/>
          <p:cNvSpPr>
            <a:spLocks noGrp="1"/>
          </p:cNvSpPr>
          <p:nvPr>
            <p:ph idx="1"/>
          </p:nvPr>
        </p:nvSpPr>
        <p:spPr>
          <a:xfrm>
            <a:off x="2080693" y="2703584"/>
            <a:ext cx="4267358" cy="5797256"/>
          </a:xfrm>
        </p:spPr>
        <p:txBody>
          <a:bodyPr>
            <a:noAutofit/>
          </a:bodyPr>
          <a:lstStyle/>
          <a:p>
            <a:pPr algn="just">
              <a:lnSpc>
                <a:spcPct val="110000"/>
              </a:lnSpc>
              <a:spcBef>
                <a:spcPts val="0"/>
              </a:spcBef>
            </a:pPr>
            <a:r>
              <a:rPr lang="en-US" dirty="0"/>
              <a:t>Robert Winenger founded the company in 2019 and is passionate about creating change that is positive and beautiful. He enjoys solving challenges with your house or your neighbor's house by having a healthy outlook on every project.  Robert enjoys conquering challenges and genuinely connecting with others, inspiring the next generation to be innovative, and promoting great products through online marketing.  Robert is a business-savvy management professional with working experience in diverse, fast-paced environments. A strategic risk taker and process improvement champion for developing programs to scale that are effective and robust. A reputation for being demanding and patient while orchestrating change through influence and collaboration.  Robert’s true passion lies with his son Tyler, whom he spends much time coaching his four sports and watching him mature as a kind, generous, smart and loving young man.  </a:t>
            </a:r>
          </a:p>
          <a:p>
            <a:pPr algn="just">
              <a:lnSpc>
                <a:spcPct val="110000"/>
              </a:lnSpc>
              <a:spcBef>
                <a:spcPts val="0"/>
              </a:spcBef>
            </a:pPr>
            <a:endParaRPr lang="en-US" dirty="0"/>
          </a:p>
          <a:p>
            <a:pPr algn="just">
              <a:lnSpc>
                <a:spcPct val="110000"/>
              </a:lnSpc>
              <a:spcBef>
                <a:spcPts val="0"/>
              </a:spcBef>
            </a:pPr>
            <a:r>
              <a:rPr lang="en-US" dirty="0" err="1"/>
              <a:t>Brittania</a:t>
            </a:r>
            <a:r>
              <a:rPr lang="en-US" dirty="0"/>
              <a:t> is a savvy, motivated, results-oriented professional with 20 years of experience and consulting with real estate professionals all around Atlanta to provide unparalleled, seamless contract management and administrative solutions. As a graduate of Spelman College and having majored in English, she truly enjoys creativity in all things real estate and has a passion for helping her clients grow their real estate business. Learn more to produce more and be open to possibility are her mantras!  Her positive energy and spirit enable her to work with many different people and personalities. Her clients affectionately call her “The Real Estate Therapist” because of her ability to calm challenging situations. As a mom of sons 16 and 5 years old, she believes in working hard and sacrificing while maintaining a good career-life balance. Every day is another opportunity to get it right and she uses every chance to be better than the previous day.</a:t>
            </a:r>
          </a:p>
          <a:p>
            <a:pPr algn="just">
              <a:lnSpc>
                <a:spcPct val="110000"/>
              </a:lnSpc>
              <a:spcBef>
                <a:spcPts val="0"/>
              </a:spcBef>
            </a:pPr>
            <a:endParaRPr lang="en-US" dirty="0"/>
          </a:p>
          <a:p>
            <a:pPr algn="just">
              <a:lnSpc>
                <a:spcPct val="110000"/>
              </a:lnSpc>
              <a:spcBef>
                <a:spcPts val="0"/>
              </a:spcBef>
            </a:pPr>
            <a:endParaRPr lang="en-US" dirty="0"/>
          </a:p>
          <a:p>
            <a:pPr algn="just">
              <a:lnSpc>
                <a:spcPct val="110000"/>
              </a:lnSpc>
              <a:spcBef>
                <a:spcPts val="0"/>
              </a:spcBef>
            </a:pPr>
            <a:endParaRPr lang="en-US" dirty="0"/>
          </a:p>
          <a:p>
            <a:pPr algn="just">
              <a:lnSpc>
                <a:spcPct val="110000"/>
              </a:lnSpc>
              <a:spcBef>
                <a:spcPts val="0"/>
              </a:spcBef>
            </a:pPr>
            <a:endParaRPr lang="en-US" dirty="0"/>
          </a:p>
          <a:p>
            <a:pPr algn="just">
              <a:spcBef>
                <a:spcPts val="0"/>
              </a:spcBef>
            </a:pPr>
            <a:endParaRPr lang="en-US" dirty="0"/>
          </a:p>
          <a:p>
            <a:endParaRPr lang="en-US" dirty="0"/>
          </a:p>
        </p:txBody>
      </p:sp>
      <p:sp>
        <p:nvSpPr>
          <p:cNvPr id="5" name="TextBox 4"/>
          <p:cNvSpPr txBox="1"/>
          <p:nvPr/>
        </p:nvSpPr>
        <p:spPr>
          <a:xfrm>
            <a:off x="452553" y="4307420"/>
            <a:ext cx="1590950" cy="646331"/>
          </a:xfrm>
          <a:prstGeom prst="rect">
            <a:avLst/>
          </a:prstGeom>
          <a:noFill/>
        </p:spPr>
        <p:txBody>
          <a:bodyPr wrap="square" rtlCol="0">
            <a:spAutoFit/>
          </a:bodyPr>
          <a:lstStyle/>
          <a:p>
            <a:pPr indent="-228600"/>
            <a:r>
              <a:rPr lang="en-US" sz="1400" b="1" i="1" dirty="0">
                <a:solidFill>
                  <a:schemeClr val="accent3">
                    <a:lumMod val="50000"/>
                  </a:schemeClr>
                </a:solidFill>
              </a:rPr>
              <a:t>Robert Winenger </a:t>
            </a:r>
          </a:p>
          <a:p>
            <a:pPr indent="-228600"/>
            <a:r>
              <a:rPr lang="en-US" sz="1100" b="1" i="1" dirty="0">
                <a:solidFill>
                  <a:schemeClr val="accent3">
                    <a:lumMod val="50000"/>
                  </a:schemeClr>
                </a:solidFill>
              </a:rPr>
              <a:t>Founder &amp; </a:t>
            </a:r>
          </a:p>
          <a:p>
            <a:pPr indent="-228600"/>
            <a:r>
              <a:rPr lang="en-US" sz="1100" b="1" i="1" dirty="0">
                <a:solidFill>
                  <a:schemeClr val="accent3">
                    <a:lumMod val="50000"/>
                  </a:schemeClr>
                </a:solidFill>
              </a:rPr>
              <a:t>Chief Entrepreneur</a:t>
            </a:r>
            <a:endParaRPr lang="en-US" sz="1100" dirty="0">
              <a:solidFill>
                <a:schemeClr val="accent3">
                  <a:lumMod val="50000"/>
                </a:schemeClr>
              </a:solidFill>
            </a:endParaRPr>
          </a:p>
        </p:txBody>
      </p:sp>
      <p:sp>
        <p:nvSpPr>
          <p:cNvPr id="6" name="Slide Number Placeholder 5"/>
          <p:cNvSpPr>
            <a:spLocks noGrp="1"/>
          </p:cNvSpPr>
          <p:nvPr>
            <p:ph type="sldNum" sz="quarter" idx="12"/>
          </p:nvPr>
        </p:nvSpPr>
        <p:spPr/>
        <p:txBody>
          <a:bodyPr/>
          <a:lstStyle/>
          <a:p>
            <a:fld id="{A88EBE9D-EF06-9E49-9451-B427DBD8C0F9}" type="slidenum">
              <a:rPr lang="en-US" smtClean="0"/>
              <a:t>5</a:t>
            </a:fld>
            <a:endParaRPr lang="en-US"/>
          </a:p>
        </p:txBody>
      </p:sp>
      <p:pic>
        <p:nvPicPr>
          <p:cNvPr id="10" name="Picture 9">
            <a:extLst>
              <a:ext uri="{FF2B5EF4-FFF2-40B4-BE49-F238E27FC236}">
                <a16:creationId xmlns:a16="http://schemas.microsoft.com/office/drawing/2014/main" id="{4F8B8665-939C-47E7-A30F-D19803DF60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949" y="2819761"/>
            <a:ext cx="1476158" cy="1476158"/>
          </a:xfrm>
          <a:prstGeom prst="rect">
            <a:avLst/>
          </a:prstGeom>
        </p:spPr>
      </p:pic>
      <p:pic>
        <p:nvPicPr>
          <p:cNvPr id="7" name="Picture 6">
            <a:extLst>
              <a:ext uri="{FF2B5EF4-FFF2-40B4-BE49-F238E27FC236}">
                <a16:creationId xmlns:a16="http://schemas.microsoft.com/office/drawing/2014/main" id="{D1900620-2A49-42C5-B5A9-3BBFC683F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pic>
        <p:nvPicPr>
          <p:cNvPr id="11" name="Picture 10">
            <a:extLst>
              <a:ext uri="{FF2B5EF4-FFF2-40B4-BE49-F238E27FC236}">
                <a16:creationId xmlns:a16="http://schemas.microsoft.com/office/drawing/2014/main" id="{C683902F-8999-4808-87D8-DF5F310FE3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148" y="5573339"/>
            <a:ext cx="1476158" cy="1687769"/>
          </a:xfrm>
          <a:prstGeom prst="rect">
            <a:avLst/>
          </a:prstGeom>
        </p:spPr>
      </p:pic>
      <p:sp>
        <p:nvSpPr>
          <p:cNvPr id="13" name="TextBox 12">
            <a:extLst>
              <a:ext uri="{FF2B5EF4-FFF2-40B4-BE49-F238E27FC236}">
                <a16:creationId xmlns:a16="http://schemas.microsoft.com/office/drawing/2014/main" id="{D0261CC1-ECA1-4ADC-8935-5D19F561D211}"/>
              </a:ext>
            </a:extLst>
          </p:cNvPr>
          <p:cNvSpPr txBox="1"/>
          <p:nvPr/>
        </p:nvSpPr>
        <p:spPr>
          <a:xfrm>
            <a:off x="450278" y="7261108"/>
            <a:ext cx="1802422" cy="477054"/>
          </a:xfrm>
          <a:prstGeom prst="rect">
            <a:avLst/>
          </a:prstGeom>
          <a:noFill/>
        </p:spPr>
        <p:txBody>
          <a:bodyPr wrap="square" rtlCol="0">
            <a:spAutoFit/>
          </a:bodyPr>
          <a:lstStyle/>
          <a:p>
            <a:pPr indent="-228600"/>
            <a:r>
              <a:rPr lang="en-US" sz="1400" b="1" i="1" dirty="0" err="1">
                <a:solidFill>
                  <a:schemeClr val="accent3">
                    <a:lumMod val="50000"/>
                  </a:schemeClr>
                </a:solidFill>
              </a:rPr>
              <a:t>Brittania</a:t>
            </a:r>
            <a:r>
              <a:rPr lang="en-US" sz="1400" b="1" i="1" dirty="0">
                <a:solidFill>
                  <a:schemeClr val="accent3">
                    <a:lumMod val="50000"/>
                  </a:schemeClr>
                </a:solidFill>
              </a:rPr>
              <a:t> Dennard</a:t>
            </a:r>
          </a:p>
          <a:p>
            <a:pPr indent="-228600"/>
            <a:r>
              <a:rPr lang="en-US" sz="1100" b="1" i="1" dirty="0">
                <a:solidFill>
                  <a:schemeClr val="accent3">
                    <a:lumMod val="50000"/>
                  </a:schemeClr>
                </a:solidFill>
              </a:rPr>
              <a:t>Real Estate Consultant</a:t>
            </a:r>
            <a:endParaRPr lang="en-US" sz="1100" dirty="0">
              <a:solidFill>
                <a:schemeClr val="accent3">
                  <a:lumMod val="50000"/>
                </a:schemeClr>
              </a:solidFill>
            </a:endParaRPr>
          </a:p>
        </p:txBody>
      </p:sp>
      <p:sp>
        <p:nvSpPr>
          <p:cNvPr id="14" name="Content Placeholder 2">
            <a:extLst>
              <a:ext uri="{FF2B5EF4-FFF2-40B4-BE49-F238E27FC236}">
                <a16:creationId xmlns:a16="http://schemas.microsoft.com/office/drawing/2014/main" id="{2CDE1B3C-5091-4465-9076-695EDC9694DE}"/>
              </a:ext>
            </a:extLst>
          </p:cNvPr>
          <p:cNvSpPr txBox="1">
            <a:spLocks/>
          </p:cNvSpPr>
          <p:nvPr/>
        </p:nvSpPr>
        <p:spPr>
          <a:xfrm>
            <a:off x="450278" y="1198512"/>
            <a:ext cx="5933534" cy="147615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0"/>
              </a:spcBef>
            </a:pPr>
            <a:r>
              <a:rPr lang="en-US" dirty="0">
                <a:solidFill>
                  <a:schemeClr val="accent3">
                    <a:lumMod val="50000"/>
                  </a:schemeClr>
                </a:solidFill>
              </a:rPr>
              <a:t>Buy Sell Rent Property Solutions </a:t>
            </a:r>
            <a:r>
              <a:rPr lang="en-US" dirty="0"/>
              <a:t>is a product of the Premier National Property Investment Training company Fortune Builders.  Fortune Builders has been recognized as one of the top 50 Professional Training organizations in the country. Our team is highly motivated, knowledgeable, ethical and resourceful. Qualified to handle any real estate transaction, we are committed to helping people with their real estate needs and making successful deals happen. Our team of professionals has the integrity to follow up on our promises, and the expertise to navigate any transaction to ensure you’re fully informed for making the best decision possible. </a:t>
            </a:r>
          </a:p>
        </p:txBody>
      </p:sp>
    </p:spTree>
    <p:extLst>
      <p:ext uri="{BB962C8B-B14F-4D97-AF65-F5344CB8AC3E}">
        <p14:creationId xmlns:p14="http://schemas.microsoft.com/office/powerpoint/2010/main" val="26520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normAutofit/>
          </a:bodyPr>
          <a:lstStyle/>
          <a:p>
            <a:pPr algn="r"/>
            <a:r>
              <a:rPr lang="en-US" sz="2800" dirty="0">
                <a:solidFill>
                  <a:schemeClr val="accent3">
                    <a:lumMod val="50000"/>
                  </a:schemeClr>
                </a:solidFill>
              </a:rPr>
              <a:t>   Sales &amp; Acquisition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6</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Renee Adams</a:t>
            </a:r>
          </a:p>
          <a:p>
            <a:pPr indent="-228600"/>
            <a:r>
              <a:rPr lang="en-US" sz="1400" b="1" i="1" dirty="0">
                <a:solidFill>
                  <a:schemeClr val="accent3">
                    <a:lumMod val="50000"/>
                  </a:schemeClr>
                </a:solidFill>
              </a:rPr>
              <a:t>Keller Williams</a:t>
            </a:r>
          </a:p>
          <a:p>
            <a:pPr indent="-228600"/>
            <a:r>
              <a:rPr lang="en-US" sz="1100" b="1" i="1" dirty="0">
                <a:solidFill>
                  <a:schemeClr val="accent3">
                    <a:lumMod val="50000"/>
                  </a:schemeClr>
                </a:solidFill>
              </a:rPr>
              <a:t>Realtor</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72039" y="5490447"/>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Nancy Wasdin</a:t>
            </a:r>
          </a:p>
          <a:p>
            <a:pPr indent="-228600"/>
            <a:r>
              <a:rPr lang="en-US" sz="1400" b="1" i="1" dirty="0">
                <a:solidFill>
                  <a:schemeClr val="accent3">
                    <a:lumMod val="50000"/>
                  </a:schemeClr>
                </a:solidFill>
              </a:rPr>
              <a:t>GA Closing Co.</a:t>
            </a:r>
          </a:p>
          <a:p>
            <a:pPr indent="-228600"/>
            <a:r>
              <a:rPr lang="en-US" sz="1100" b="1" i="1" dirty="0">
                <a:solidFill>
                  <a:schemeClr val="accent3">
                    <a:lumMod val="50000"/>
                  </a:schemeClr>
                </a:solidFill>
              </a:rPr>
              <a:t>Attorney</a:t>
            </a:r>
          </a:p>
        </p:txBody>
      </p:sp>
      <p:pic>
        <p:nvPicPr>
          <p:cNvPr id="21" name="Picture 20" descr="https://docs.google.com/uc?export=download&amp;id=1iXVI7gKJyXn3n5w_nNsroBJ9c4rqU3Y6&amp;revid=0B0mhfZPI1CKlTWx4N1FXdFhTR3FBcFErblNmc2EyandrWTZNPQ">
            <a:extLst>
              <a:ext uri="{FF2B5EF4-FFF2-40B4-BE49-F238E27FC236}">
                <a16:creationId xmlns:a16="http://schemas.microsoft.com/office/drawing/2014/main" id="{A84682B7-D184-4132-A43D-F44129861565}"/>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18810" y="1257208"/>
            <a:ext cx="1244761" cy="1692074"/>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FC63276B-3ACB-455D-8212-A328C03F67CE}"/>
              </a:ext>
            </a:extLst>
          </p:cNvPr>
          <p:cNvSpPr/>
          <p:nvPr/>
        </p:nvSpPr>
        <p:spPr>
          <a:xfrm>
            <a:off x="1846675" y="1228754"/>
            <a:ext cx="4750895" cy="9510296"/>
          </a:xfrm>
          <a:prstGeom prst="rect">
            <a:avLst/>
          </a:prstGeom>
        </p:spPr>
        <p:txBody>
          <a:bodyPr wrap="square">
            <a:spAutoFit/>
          </a:bodyPr>
          <a:lstStyle/>
          <a:p>
            <a:r>
              <a:rPr lang="en-US" sz="1200" dirty="0"/>
              <a:t>Renee has put her degree in Hospitality and Tourism Management from Virginia Tech to work with Keller Williams Realty for the past seven years. 2019 marks her third year serving on the Agent Leadership Council and assists in the training and development of newer agents. In today's competitive and ever-changing market, Renee's average days on market is 6 with a 98% sales to list price ratio and consistently ranks in the top 20% of Keller Williams Realty. Outside of Real Estate, Renee has been a member of the Junior League of Gwinnett and North Fulton Counties since 2011 and has served on the Board of Directors for the past 4 years. Renee lives in Historic Buford with her two children and crazy dog. She enjoys reading, yoga, travel and hiking.</a:t>
            </a:r>
          </a:p>
          <a:p>
            <a:endParaRPr lang="en-US" sz="1200" dirty="0"/>
          </a:p>
          <a:p>
            <a:endParaRPr lang="en-US" sz="1200" dirty="0"/>
          </a:p>
          <a:p>
            <a:r>
              <a:rPr lang="en-US" sz="1200" dirty="0"/>
              <a:t>Nancy has been practicing law for over 14 years. Experienced in both real estate and estate planning matters, she has helped many clients with ranges of legal matters from real estate closings to probate assistance. It is important to Nancy that her clients understand the process and feel empowered in their decisions, while providing excellent legal service to back it up.  Nancy earned her Bachelor's degree in Marketing from Penn State University and her Juris Doctor from Georgia State University.  She lives in Johns Creek with her husband and two sons.  She also volunteers in the community and is an AFAA certified group fitness instructor.  Providing excellent service to real estate professionals is a passion of hers. </a:t>
            </a:r>
          </a:p>
          <a:p>
            <a:endParaRPr lang="en-US" sz="1200" dirty="0"/>
          </a:p>
          <a:p>
            <a:endParaRPr lang="en-US" sz="1200" dirty="0"/>
          </a:p>
          <a:p>
            <a:r>
              <a:rPr lang="en-US" sz="1200" dirty="0"/>
              <a:t>Susan is a Certified Home Stager and </a:t>
            </a:r>
            <a:r>
              <a:rPr lang="en-US" sz="1200" dirty="0" err="1"/>
              <a:t>Redesigner</a:t>
            </a:r>
            <a:r>
              <a:rPr lang="en-US" sz="1200" dirty="0"/>
              <a:t>. She obtained her Home Staging and Redesign Certification from Home Staging Resources (HSR), has a Bachelor's in Business with Interior Design courses, and an MBA. She is also Color Certified by HSR. Susan is a member of the American Society of Home Stagers and </a:t>
            </a:r>
            <a:r>
              <a:rPr lang="en-US" sz="1200" dirty="0" err="1"/>
              <a:t>Redesigners</a:t>
            </a:r>
            <a:r>
              <a:rPr lang="en-US" sz="1200" dirty="0"/>
              <a:t>. Susan does Home Staging and Design services for various real estate agents, homeowners, and investors in the Atlanta area. She is an entrepreneur and founder of Anew Home Staging &amp; Design. Vacant home staging is her main passion and interest, but she also enjoys choosing design </a:t>
            </a:r>
            <a:r>
              <a:rPr lang="en-US" sz="1200" dirty="0" err="1"/>
              <a:t>finishings</a:t>
            </a:r>
            <a:r>
              <a:rPr lang="en-US" sz="1200" dirty="0"/>
              <a:t> from bathrooms, kitchens, and furniture.  Layout, </a:t>
            </a:r>
            <a:r>
              <a:rPr lang="en-US" sz="1200" dirty="0" err="1"/>
              <a:t>spacial</a:t>
            </a:r>
            <a:r>
              <a:rPr lang="en-US" sz="1200" dirty="0"/>
              <a:t> planning, and color are her expertise.  She takes great pride in choosing and purchasing all of the furniture and accessories that are used for home staging vacant homes. "My clients' interests are number one to me.  I enjoy consulting about each unique home and customizing a design to bring out the best of each home."  </a:t>
            </a:r>
          </a:p>
          <a:p>
            <a:endParaRPr lang="en-US" sz="1200" dirty="0"/>
          </a:p>
          <a:p>
            <a:endParaRPr lang="en-US" sz="1200" dirty="0"/>
          </a:p>
          <a:p>
            <a:r>
              <a:rPr lang="en-US" sz="12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4" name="TextBox 13">
            <a:extLst>
              <a:ext uri="{FF2B5EF4-FFF2-40B4-BE49-F238E27FC236}">
                <a16:creationId xmlns:a16="http://schemas.microsoft.com/office/drawing/2014/main" id="{CB4B293F-9B5A-46F2-BE93-C3F4FBB8212A}"/>
              </a:ext>
            </a:extLst>
          </p:cNvPr>
          <p:cNvSpPr txBox="1"/>
          <p:nvPr/>
        </p:nvSpPr>
        <p:spPr>
          <a:xfrm>
            <a:off x="372039" y="7915246"/>
            <a:ext cx="1918058" cy="861774"/>
          </a:xfrm>
          <a:prstGeom prst="rect">
            <a:avLst/>
          </a:prstGeom>
          <a:noFill/>
        </p:spPr>
        <p:txBody>
          <a:bodyPr wrap="square" rtlCol="0">
            <a:spAutoFit/>
          </a:bodyPr>
          <a:lstStyle/>
          <a:p>
            <a:pPr indent="-228600"/>
            <a:r>
              <a:rPr lang="en-US" sz="1400" b="1" i="1" dirty="0">
                <a:solidFill>
                  <a:schemeClr val="accent3">
                    <a:lumMod val="50000"/>
                  </a:schemeClr>
                </a:solidFill>
              </a:rPr>
              <a:t>Susan Kilkelly</a:t>
            </a:r>
          </a:p>
          <a:p>
            <a:pPr indent="-228600"/>
            <a:r>
              <a:rPr lang="en-US" sz="1200" b="1" i="1" dirty="0">
                <a:solidFill>
                  <a:schemeClr val="accent3">
                    <a:lumMod val="50000"/>
                  </a:schemeClr>
                </a:solidFill>
              </a:rPr>
              <a:t>A New Home Design</a:t>
            </a:r>
          </a:p>
          <a:p>
            <a:pPr indent="-228600"/>
            <a:r>
              <a:rPr lang="en-US" sz="1200" b="1" i="1" dirty="0">
                <a:solidFill>
                  <a:schemeClr val="accent3">
                    <a:lumMod val="50000"/>
                  </a:schemeClr>
                </a:solidFill>
              </a:rPr>
              <a:t>Interior Design/Staging</a:t>
            </a:r>
          </a:p>
          <a:p>
            <a:pPr indent="-228600"/>
            <a:endParaRPr lang="en-US" sz="1200" b="1" i="1" dirty="0">
              <a:solidFill>
                <a:schemeClr val="accent3">
                  <a:lumMod val="50000"/>
                </a:schemeClr>
              </a:solidFill>
            </a:endParaRPr>
          </a:p>
        </p:txBody>
      </p:sp>
      <p:pic>
        <p:nvPicPr>
          <p:cNvPr id="10" name="Picture 9">
            <a:extLst>
              <a:ext uri="{FF2B5EF4-FFF2-40B4-BE49-F238E27FC236}">
                <a16:creationId xmlns:a16="http://schemas.microsoft.com/office/drawing/2014/main" id="{51E6E92A-2E44-48AA-B2A8-86CB281B1A6F}"/>
              </a:ext>
            </a:extLst>
          </p:cNvPr>
          <p:cNvPicPr>
            <a:picLocks noChangeAspect="1"/>
          </p:cNvPicPr>
          <p:nvPr/>
        </p:nvPicPr>
        <p:blipFill>
          <a:blip r:embed="rId4"/>
          <a:stretch>
            <a:fillRect/>
          </a:stretch>
        </p:blipFill>
        <p:spPr>
          <a:xfrm>
            <a:off x="390344" y="6182944"/>
            <a:ext cx="1273227" cy="1731589"/>
          </a:xfrm>
          <a:prstGeom prst="rect">
            <a:avLst/>
          </a:prstGeom>
        </p:spPr>
      </p:pic>
      <p:pic>
        <p:nvPicPr>
          <p:cNvPr id="11" name="Picture 10">
            <a:extLst>
              <a:ext uri="{FF2B5EF4-FFF2-40B4-BE49-F238E27FC236}">
                <a16:creationId xmlns:a16="http://schemas.microsoft.com/office/drawing/2014/main" id="{C99DC02C-AB64-43CE-B98E-1730F08ACAAB}"/>
              </a:ext>
            </a:extLst>
          </p:cNvPr>
          <p:cNvPicPr>
            <a:picLocks noChangeAspect="1"/>
          </p:cNvPicPr>
          <p:nvPr/>
        </p:nvPicPr>
        <p:blipFill>
          <a:blip r:embed="rId5"/>
          <a:stretch>
            <a:fillRect/>
          </a:stretch>
        </p:blipFill>
        <p:spPr>
          <a:xfrm>
            <a:off x="418810" y="3652406"/>
            <a:ext cx="1244761" cy="1867141"/>
          </a:xfrm>
          <a:prstGeom prst="rect">
            <a:avLst/>
          </a:prstGeom>
        </p:spPr>
      </p:pic>
    </p:spTree>
    <p:extLst>
      <p:ext uri="{BB962C8B-B14F-4D97-AF65-F5344CB8AC3E}">
        <p14:creationId xmlns:p14="http://schemas.microsoft.com/office/powerpoint/2010/main" val="117609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Passive Income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7</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819472"/>
            <a:ext cx="1976336" cy="661720"/>
          </a:xfrm>
          <a:prstGeom prst="rect">
            <a:avLst/>
          </a:prstGeom>
          <a:noFill/>
        </p:spPr>
        <p:txBody>
          <a:bodyPr wrap="square" rtlCol="0">
            <a:spAutoFit/>
          </a:bodyPr>
          <a:lstStyle/>
          <a:p>
            <a:pPr indent="-228600"/>
            <a:r>
              <a:rPr lang="en-US" sz="1400" b="1" i="1" dirty="0">
                <a:solidFill>
                  <a:schemeClr val="accent3">
                    <a:lumMod val="50000"/>
                  </a:schemeClr>
                </a:solidFill>
              </a:rPr>
              <a:t>Donna </a:t>
            </a:r>
            <a:r>
              <a:rPr lang="en-US" sz="1400" b="1" i="1" dirty="0" err="1">
                <a:solidFill>
                  <a:schemeClr val="accent3">
                    <a:lumMod val="50000"/>
                  </a:schemeClr>
                </a:solidFill>
              </a:rPr>
              <a:t>Hesketh</a:t>
            </a:r>
            <a:endParaRPr lang="en-US" sz="1400" b="1" i="1" dirty="0">
              <a:solidFill>
                <a:schemeClr val="accent3">
                  <a:lumMod val="50000"/>
                </a:schemeClr>
              </a:solidFill>
            </a:endParaRPr>
          </a:p>
          <a:p>
            <a:pPr indent="-228600"/>
            <a:r>
              <a:rPr lang="en-US" sz="1200" b="1" i="1" dirty="0">
                <a:solidFill>
                  <a:schemeClr val="accent3">
                    <a:lumMod val="50000"/>
                  </a:schemeClr>
                </a:solidFill>
              </a:rPr>
              <a:t>Atlanta Partners Prop Mgt</a:t>
            </a:r>
          </a:p>
          <a:p>
            <a:pPr indent="-228600"/>
            <a:r>
              <a:rPr lang="en-US" sz="1100" b="1" i="1" dirty="0">
                <a:solidFill>
                  <a:schemeClr val="accent3">
                    <a:lumMod val="50000"/>
                  </a:schemeClr>
                </a:solidFill>
              </a:rPr>
              <a:t>Director Property Mgt</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72039" y="5490447"/>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Katy Moore</a:t>
            </a:r>
          </a:p>
          <a:p>
            <a:pPr indent="-228600"/>
            <a:r>
              <a:rPr lang="en-US" sz="1400" b="1" i="1" dirty="0">
                <a:solidFill>
                  <a:schemeClr val="accent3">
                    <a:lumMod val="50000"/>
                  </a:schemeClr>
                </a:solidFill>
              </a:rPr>
              <a:t>Keller Mortgage</a:t>
            </a:r>
          </a:p>
          <a:p>
            <a:pPr indent="-228600"/>
            <a:r>
              <a:rPr lang="en-US" sz="1100" b="1" i="1" dirty="0">
                <a:solidFill>
                  <a:schemeClr val="accent3">
                    <a:lumMod val="50000"/>
                  </a:schemeClr>
                </a:solidFill>
              </a:rPr>
              <a:t>Senior Loan Officer</a:t>
            </a:r>
          </a:p>
        </p:txBody>
      </p:sp>
      <p:sp>
        <p:nvSpPr>
          <p:cNvPr id="3" name="Rectangle 2">
            <a:extLst>
              <a:ext uri="{FF2B5EF4-FFF2-40B4-BE49-F238E27FC236}">
                <a16:creationId xmlns:a16="http://schemas.microsoft.com/office/drawing/2014/main" id="{FC63276B-3ACB-455D-8212-A328C03F67CE}"/>
              </a:ext>
            </a:extLst>
          </p:cNvPr>
          <p:cNvSpPr/>
          <p:nvPr/>
        </p:nvSpPr>
        <p:spPr>
          <a:xfrm>
            <a:off x="1846675" y="1228754"/>
            <a:ext cx="4668425" cy="9140964"/>
          </a:xfrm>
          <a:prstGeom prst="rect">
            <a:avLst/>
          </a:prstGeom>
        </p:spPr>
        <p:txBody>
          <a:bodyPr wrap="square">
            <a:spAutoFit/>
          </a:bodyPr>
          <a:lstStyle/>
          <a:p>
            <a:r>
              <a:rPr lang="en-US" sz="1200" dirty="0"/>
              <a:t>Donna brings extensive real estate knowledge and customer care to her clients. Since earning her Georgia Real Estate License in 2006, Donna has displayed a deep commitment to become adept in areas of new construction, general residential resale, residential leasing/property management, and brokerage leadership. Donna’s has grown business through profitability and unit growth nearly double in 2019. Donna is passionate about helping entrepreneurs develop their businesses, and is dedicated to assisting property owners and investors grow the value of their portfolios. In her spare time, she has volunteered for Adopt a Golden Atlanta, Canine Assistance, Kares4Kids, and The Place of Forsyth County. She enjoys her Zumba classes and time at the gym and has a good eye for interior design.</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 </a:t>
            </a:r>
          </a:p>
          <a:p>
            <a:endParaRPr lang="en-US" sz="1200" dirty="0"/>
          </a:p>
          <a:p>
            <a:endParaRPr lang="en-US" sz="1200" dirty="0"/>
          </a:p>
          <a:p>
            <a:endParaRPr lang="en-US" sz="1200" dirty="0"/>
          </a:p>
          <a:p>
            <a:endParaRPr lang="en-US" sz="1200" dirty="0"/>
          </a:p>
        </p:txBody>
      </p:sp>
      <p:sp>
        <p:nvSpPr>
          <p:cNvPr id="14" name="TextBox 13">
            <a:extLst>
              <a:ext uri="{FF2B5EF4-FFF2-40B4-BE49-F238E27FC236}">
                <a16:creationId xmlns:a16="http://schemas.microsoft.com/office/drawing/2014/main" id="{CB4B293F-9B5A-46F2-BE93-C3F4FBB8212A}"/>
              </a:ext>
            </a:extLst>
          </p:cNvPr>
          <p:cNvSpPr txBox="1"/>
          <p:nvPr/>
        </p:nvSpPr>
        <p:spPr>
          <a:xfrm>
            <a:off x="372039" y="7915246"/>
            <a:ext cx="1918058" cy="677108"/>
          </a:xfrm>
          <a:prstGeom prst="rect">
            <a:avLst/>
          </a:prstGeom>
          <a:noFill/>
        </p:spPr>
        <p:txBody>
          <a:bodyPr wrap="square" rtlCol="0">
            <a:spAutoFit/>
          </a:bodyPr>
          <a:lstStyle/>
          <a:p>
            <a:pPr indent="-228600"/>
            <a:r>
              <a:rPr lang="en-US" sz="1400" b="1" i="1" dirty="0">
                <a:solidFill>
                  <a:schemeClr val="accent3">
                    <a:lumMod val="50000"/>
                  </a:schemeClr>
                </a:solidFill>
              </a:rPr>
              <a:t>TBD</a:t>
            </a:r>
          </a:p>
          <a:p>
            <a:pPr indent="-228600"/>
            <a:r>
              <a:rPr lang="en-US" sz="1200" b="1" i="1" dirty="0">
                <a:solidFill>
                  <a:schemeClr val="accent3">
                    <a:lumMod val="50000"/>
                  </a:schemeClr>
                </a:solidFill>
              </a:rPr>
              <a:t>Company</a:t>
            </a:r>
          </a:p>
          <a:p>
            <a:pPr indent="-228600"/>
            <a:endParaRPr lang="en-US" sz="1200" b="1" i="1" dirty="0">
              <a:solidFill>
                <a:schemeClr val="accent3">
                  <a:lumMod val="50000"/>
                </a:schemeClr>
              </a:solidFill>
            </a:endParaRPr>
          </a:p>
        </p:txBody>
      </p:sp>
      <p:pic>
        <p:nvPicPr>
          <p:cNvPr id="5" name="Picture 4">
            <a:extLst>
              <a:ext uri="{FF2B5EF4-FFF2-40B4-BE49-F238E27FC236}">
                <a16:creationId xmlns:a16="http://schemas.microsoft.com/office/drawing/2014/main" id="{6A809122-EBA0-4071-83C3-E334CB6A879A}"/>
              </a:ext>
            </a:extLst>
          </p:cNvPr>
          <p:cNvPicPr>
            <a:picLocks noChangeAspect="1"/>
          </p:cNvPicPr>
          <p:nvPr/>
        </p:nvPicPr>
        <p:blipFill>
          <a:blip r:embed="rId3"/>
          <a:stretch>
            <a:fillRect/>
          </a:stretch>
        </p:blipFill>
        <p:spPr>
          <a:xfrm>
            <a:off x="400969" y="3727709"/>
            <a:ext cx="1266825" cy="1703582"/>
          </a:xfrm>
          <a:prstGeom prst="rect">
            <a:avLst/>
          </a:prstGeom>
        </p:spPr>
      </p:pic>
      <p:pic>
        <p:nvPicPr>
          <p:cNvPr id="7" name="Picture 6">
            <a:extLst>
              <a:ext uri="{FF2B5EF4-FFF2-40B4-BE49-F238E27FC236}">
                <a16:creationId xmlns:a16="http://schemas.microsoft.com/office/drawing/2014/main" id="{B60DF8C6-1EA7-48E9-98D7-50BEC04B192C}"/>
              </a:ext>
            </a:extLst>
          </p:cNvPr>
          <p:cNvPicPr>
            <a:picLocks noChangeAspect="1"/>
          </p:cNvPicPr>
          <p:nvPr/>
        </p:nvPicPr>
        <p:blipFill>
          <a:blip r:embed="rId4"/>
          <a:stretch>
            <a:fillRect/>
          </a:stretch>
        </p:blipFill>
        <p:spPr>
          <a:xfrm>
            <a:off x="400969" y="1314407"/>
            <a:ext cx="1254125" cy="1550100"/>
          </a:xfrm>
          <a:prstGeom prst="rect">
            <a:avLst/>
          </a:prstGeom>
        </p:spPr>
      </p:pic>
    </p:spTree>
    <p:extLst>
      <p:ext uri="{BB962C8B-B14F-4D97-AF65-F5344CB8AC3E}">
        <p14:creationId xmlns:p14="http://schemas.microsoft.com/office/powerpoint/2010/main" val="156408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Lending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8</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17191" y="7857446"/>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endParaRPr lang="en-US" sz="1400" b="1" i="1" dirty="0">
              <a:solidFill>
                <a:schemeClr val="accent3">
                  <a:lumMod val="50000"/>
                </a:schemeClr>
              </a:solidFill>
            </a:endParaRPr>
          </a:p>
          <a:p>
            <a:pPr indent="-228600"/>
            <a:r>
              <a:rPr lang="en-US" sz="1100" b="1" i="1" dirty="0">
                <a:solidFill>
                  <a:schemeClr val="accent3">
                    <a:lumMod val="50000"/>
                  </a:schemeClr>
                </a:solidFill>
              </a:rPr>
              <a:t>Private Money Lender</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17191" y="3012359"/>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Jennifer Moates</a:t>
            </a:r>
          </a:p>
          <a:p>
            <a:pPr indent="-228600"/>
            <a:r>
              <a:rPr lang="en-US" sz="1400" b="1" i="1" dirty="0">
                <a:solidFill>
                  <a:schemeClr val="accent3">
                    <a:lumMod val="50000"/>
                  </a:schemeClr>
                </a:solidFill>
              </a:rPr>
              <a:t>Civic Financial </a:t>
            </a:r>
          </a:p>
          <a:p>
            <a:pPr indent="-228600"/>
            <a:r>
              <a:rPr lang="en-US" sz="1100" b="1" i="1" dirty="0">
                <a:solidFill>
                  <a:schemeClr val="accent3">
                    <a:lumMod val="50000"/>
                  </a:schemeClr>
                </a:solidFill>
              </a:rPr>
              <a:t>Hard Money Lender</a:t>
            </a:r>
          </a:p>
        </p:txBody>
      </p:sp>
      <p:sp>
        <p:nvSpPr>
          <p:cNvPr id="3" name="Rectangle 2">
            <a:extLst>
              <a:ext uri="{FF2B5EF4-FFF2-40B4-BE49-F238E27FC236}">
                <a16:creationId xmlns:a16="http://schemas.microsoft.com/office/drawing/2014/main" id="{FC63276B-3ACB-455D-8212-A328C03F67CE}"/>
              </a:ext>
            </a:extLst>
          </p:cNvPr>
          <p:cNvSpPr/>
          <p:nvPr/>
        </p:nvSpPr>
        <p:spPr>
          <a:xfrm>
            <a:off x="1846675" y="1228754"/>
            <a:ext cx="4592515" cy="7294305"/>
          </a:xfrm>
          <a:prstGeom prst="rect">
            <a:avLst/>
          </a:prstGeom>
        </p:spPr>
        <p:txBody>
          <a:bodyPr wrap="square">
            <a:spAutoFit/>
          </a:bodyPr>
          <a:lstStyle/>
          <a:p>
            <a:r>
              <a:rPr lang="en-US" sz="1200" dirty="0"/>
              <a:t>Bio</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 </a:t>
            </a:r>
          </a:p>
        </p:txBody>
      </p:sp>
      <p:sp>
        <p:nvSpPr>
          <p:cNvPr id="14" name="TextBox 13">
            <a:extLst>
              <a:ext uri="{FF2B5EF4-FFF2-40B4-BE49-F238E27FC236}">
                <a16:creationId xmlns:a16="http://schemas.microsoft.com/office/drawing/2014/main" id="{CB4B293F-9B5A-46F2-BE93-C3F4FBB8212A}"/>
              </a:ext>
            </a:extLst>
          </p:cNvPr>
          <p:cNvSpPr txBox="1"/>
          <p:nvPr/>
        </p:nvSpPr>
        <p:spPr>
          <a:xfrm>
            <a:off x="317191" y="5439143"/>
            <a:ext cx="1918058" cy="692497"/>
          </a:xfrm>
          <a:prstGeom prst="rect">
            <a:avLst/>
          </a:prstGeom>
          <a:noFill/>
        </p:spPr>
        <p:txBody>
          <a:bodyPr wrap="square" rtlCol="0">
            <a:spAutoFit/>
          </a:bodyPr>
          <a:lstStyle/>
          <a:p>
            <a:pPr indent="-228600"/>
            <a:r>
              <a:rPr lang="en-US" sz="1400" b="1" i="1" dirty="0">
                <a:solidFill>
                  <a:schemeClr val="accent3">
                    <a:lumMod val="50000"/>
                  </a:schemeClr>
                </a:solidFill>
              </a:rPr>
              <a:t>Peter </a:t>
            </a:r>
            <a:r>
              <a:rPr lang="en-US" sz="1400" b="1" i="1" dirty="0" err="1">
                <a:solidFill>
                  <a:schemeClr val="accent3">
                    <a:lumMod val="50000"/>
                  </a:schemeClr>
                </a:solidFill>
              </a:rPr>
              <a:t>Vekselman</a:t>
            </a:r>
            <a:endParaRPr lang="en-US" sz="1400" b="1" i="1" dirty="0">
              <a:solidFill>
                <a:schemeClr val="accent3">
                  <a:lumMod val="50000"/>
                </a:schemeClr>
              </a:solidFill>
            </a:endParaRPr>
          </a:p>
          <a:p>
            <a:pPr indent="-228600"/>
            <a:r>
              <a:rPr lang="en-US" sz="1400" b="1" i="1" dirty="0">
                <a:solidFill>
                  <a:schemeClr val="accent3">
                    <a:lumMod val="50000"/>
                  </a:schemeClr>
                </a:solidFill>
              </a:rPr>
              <a:t>Partner Driven</a:t>
            </a:r>
          </a:p>
          <a:p>
            <a:pPr indent="-228600"/>
            <a:r>
              <a:rPr lang="en-US" sz="1100" b="1" i="1" dirty="0">
                <a:solidFill>
                  <a:schemeClr val="accent3">
                    <a:lumMod val="50000"/>
                  </a:schemeClr>
                </a:solidFill>
              </a:rPr>
              <a:t>Private Money Lender</a:t>
            </a:r>
          </a:p>
        </p:txBody>
      </p:sp>
      <p:pic>
        <p:nvPicPr>
          <p:cNvPr id="4" name="Picture 3">
            <a:extLst>
              <a:ext uri="{FF2B5EF4-FFF2-40B4-BE49-F238E27FC236}">
                <a16:creationId xmlns:a16="http://schemas.microsoft.com/office/drawing/2014/main" id="{41CC2CB5-CE5D-4106-8400-568FFB51A181}"/>
              </a:ext>
            </a:extLst>
          </p:cNvPr>
          <p:cNvPicPr>
            <a:picLocks noChangeAspect="1"/>
          </p:cNvPicPr>
          <p:nvPr/>
        </p:nvPicPr>
        <p:blipFill>
          <a:blip r:embed="rId3"/>
          <a:stretch>
            <a:fillRect/>
          </a:stretch>
        </p:blipFill>
        <p:spPr>
          <a:xfrm>
            <a:off x="372039" y="1323031"/>
            <a:ext cx="1276433" cy="1674008"/>
          </a:xfrm>
          <a:prstGeom prst="rect">
            <a:avLst/>
          </a:prstGeom>
        </p:spPr>
      </p:pic>
      <p:pic>
        <p:nvPicPr>
          <p:cNvPr id="8" name="Picture 7">
            <a:extLst>
              <a:ext uri="{FF2B5EF4-FFF2-40B4-BE49-F238E27FC236}">
                <a16:creationId xmlns:a16="http://schemas.microsoft.com/office/drawing/2014/main" id="{530731FA-B352-4AFE-A772-747D423714C8}"/>
              </a:ext>
            </a:extLst>
          </p:cNvPr>
          <p:cNvPicPr>
            <a:picLocks noChangeAspect="1"/>
          </p:cNvPicPr>
          <p:nvPr/>
        </p:nvPicPr>
        <p:blipFill>
          <a:blip r:embed="rId4"/>
          <a:stretch>
            <a:fillRect/>
          </a:stretch>
        </p:blipFill>
        <p:spPr>
          <a:xfrm>
            <a:off x="372039" y="3758624"/>
            <a:ext cx="1244761" cy="1626751"/>
          </a:xfrm>
          <a:prstGeom prst="rect">
            <a:avLst/>
          </a:prstGeom>
        </p:spPr>
      </p:pic>
    </p:spTree>
    <p:extLst>
      <p:ext uri="{BB962C8B-B14F-4D97-AF65-F5344CB8AC3E}">
        <p14:creationId xmlns:p14="http://schemas.microsoft.com/office/powerpoint/2010/main" val="245508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Contractor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9</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Joel Doyle</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Atlanta North</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42900" y="5378063"/>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Travis LeMay</a:t>
            </a:r>
          </a:p>
          <a:p>
            <a:pPr indent="-228600"/>
            <a:r>
              <a:rPr lang="en-US" sz="1100" b="1" i="1" dirty="0">
                <a:solidFill>
                  <a:schemeClr val="accent3">
                    <a:lumMod val="50000"/>
                  </a:schemeClr>
                </a:solidFill>
              </a:rPr>
              <a:t>Contractor </a:t>
            </a:r>
          </a:p>
          <a:p>
            <a:pPr indent="-228600"/>
            <a:r>
              <a:rPr lang="en-US" sz="1100" b="1" i="1" dirty="0">
                <a:solidFill>
                  <a:schemeClr val="accent3">
                    <a:lumMod val="50000"/>
                  </a:schemeClr>
                </a:solidFill>
              </a:rPr>
              <a:t>Atlanta South</a:t>
            </a:r>
          </a:p>
        </p:txBody>
      </p:sp>
      <p:sp>
        <p:nvSpPr>
          <p:cNvPr id="3" name="Rectangle 2">
            <a:extLst>
              <a:ext uri="{FF2B5EF4-FFF2-40B4-BE49-F238E27FC236}">
                <a16:creationId xmlns:a16="http://schemas.microsoft.com/office/drawing/2014/main" id="{FC63276B-3ACB-455D-8212-A328C03F67CE}"/>
              </a:ext>
            </a:extLst>
          </p:cNvPr>
          <p:cNvSpPr/>
          <p:nvPr/>
        </p:nvSpPr>
        <p:spPr>
          <a:xfrm>
            <a:off x="1873377" y="1305091"/>
            <a:ext cx="4592515" cy="4893647"/>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Travis has 30 years of construction experience and built over 300 homes from Newnan to Fayetteville, GA and Henry county.  He opened a roofing and renovation company in January of 2000 and within 6 months was roofing an average of 40 houses per week for multiple Atlanta area builders and had 80 employees.  After the real estate crash of 2008, they reroofed over 800 homes between Coweta, Fayette, and Henry county.  Currently, his company does an average of 150-300 reroofs every year.  In addition, they average 50-74 remodels and additions each year.  To complement their construction business, Travis is also a licensed insurance adjuster. </a:t>
            </a:r>
          </a:p>
          <a:p>
            <a:endParaRPr lang="en-US" sz="1200" dirty="0"/>
          </a:p>
          <a:p>
            <a:endParaRPr lang="en-US" sz="1200" dirty="0">
              <a:solidFill>
                <a:schemeClr val="accent2"/>
              </a:solidFill>
            </a:endParaRPr>
          </a:p>
          <a:p>
            <a:r>
              <a:rPr lang="en-US" sz="1200" dirty="0"/>
              <a:t> </a:t>
            </a:r>
          </a:p>
        </p:txBody>
      </p:sp>
      <p:pic>
        <p:nvPicPr>
          <p:cNvPr id="7" name="Picture 6">
            <a:extLst>
              <a:ext uri="{FF2B5EF4-FFF2-40B4-BE49-F238E27FC236}">
                <a16:creationId xmlns:a16="http://schemas.microsoft.com/office/drawing/2014/main" id="{7DD739B0-C5F1-4F17-BEE8-1A97793039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108" y="3659629"/>
            <a:ext cx="1276350" cy="1681607"/>
          </a:xfrm>
          <a:prstGeom prst="rect">
            <a:avLst/>
          </a:prstGeom>
        </p:spPr>
      </p:pic>
      <p:sp>
        <p:nvSpPr>
          <p:cNvPr id="11" name="TextBox 10">
            <a:extLst>
              <a:ext uri="{FF2B5EF4-FFF2-40B4-BE49-F238E27FC236}">
                <a16:creationId xmlns:a16="http://schemas.microsoft.com/office/drawing/2014/main" id="{24DADAFC-59F8-48F4-BFA8-38FCDB557B79}"/>
              </a:ext>
            </a:extLst>
          </p:cNvPr>
          <p:cNvSpPr txBox="1"/>
          <p:nvPr/>
        </p:nvSpPr>
        <p:spPr>
          <a:xfrm>
            <a:off x="342900" y="7767117"/>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Greg </a:t>
            </a:r>
            <a:r>
              <a:rPr lang="en-US" sz="1400" b="1" i="1" dirty="0" err="1">
                <a:solidFill>
                  <a:schemeClr val="accent3">
                    <a:lumMod val="50000"/>
                  </a:schemeClr>
                </a:solidFill>
              </a:rPr>
              <a:t>Bedgood</a:t>
            </a:r>
            <a:endParaRPr lang="en-US" sz="1400" b="1" i="1" dirty="0">
              <a:solidFill>
                <a:schemeClr val="accent3">
                  <a:lumMod val="50000"/>
                </a:schemeClr>
              </a:solidFill>
            </a:endParaRPr>
          </a:p>
          <a:p>
            <a:pPr indent="-228600"/>
            <a:r>
              <a:rPr lang="en-US" sz="1100" b="1" i="1" dirty="0">
                <a:solidFill>
                  <a:schemeClr val="accent3">
                    <a:lumMod val="50000"/>
                  </a:schemeClr>
                </a:solidFill>
              </a:rPr>
              <a:t>Contractor </a:t>
            </a:r>
          </a:p>
          <a:p>
            <a:pPr indent="-228600"/>
            <a:r>
              <a:rPr lang="en-US" sz="1100" b="1" i="1" dirty="0">
                <a:solidFill>
                  <a:schemeClr val="accent3">
                    <a:lumMod val="50000"/>
                  </a:schemeClr>
                </a:solidFill>
              </a:rPr>
              <a:t>Atlanta East</a:t>
            </a:r>
          </a:p>
        </p:txBody>
      </p:sp>
    </p:spTree>
    <p:extLst>
      <p:ext uri="{BB962C8B-B14F-4D97-AF65-F5344CB8AC3E}">
        <p14:creationId xmlns:p14="http://schemas.microsoft.com/office/powerpoint/2010/main" val="2959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36466</TotalTime>
  <Words>3260</Words>
  <Application>Microsoft Office PowerPoint</Application>
  <PresentationFormat>On-screen Show (4:3)</PresentationFormat>
  <Paragraphs>554</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Californian FB</vt:lpstr>
      <vt:lpstr>Cambria</vt:lpstr>
      <vt:lpstr>Constantia</vt:lpstr>
      <vt:lpstr>Corbel</vt:lpstr>
      <vt:lpstr>Office Theme</vt:lpstr>
      <vt:lpstr>PowerPoint Presentation</vt:lpstr>
      <vt:lpstr> </vt:lpstr>
      <vt:lpstr>PowerPoint Presentation</vt:lpstr>
      <vt:lpstr>PowerPoint Presentation</vt:lpstr>
      <vt:lpstr>Our Story</vt:lpstr>
      <vt:lpstr>   Sales &amp; Acquisition Team </vt:lpstr>
      <vt:lpstr>   Passive Income Team </vt:lpstr>
      <vt:lpstr>   Lending Team </vt:lpstr>
      <vt:lpstr>   Contractor Team </vt:lpstr>
      <vt:lpstr>   Contractor Team </vt:lpstr>
      <vt:lpstr>   Contractor Team </vt:lpstr>
      <vt:lpstr>   Commercial Team </vt:lpstr>
      <vt:lpstr>   Preferred Vendors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dc:title>
  <dc:creator>Keisha</dc:creator>
  <cp:lastModifiedBy>Winenger</cp:lastModifiedBy>
  <cp:revision>168</cp:revision>
  <dcterms:created xsi:type="dcterms:W3CDTF">2015-04-07T19:57:54Z</dcterms:created>
  <dcterms:modified xsi:type="dcterms:W3CDTF">2020-01-09T07:47:42Z</dcterms:modified>
</cp:coreProperties>
</file>